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tags/tag16.xml" ContentType="application/vnd.openxmlformats-officedocument.presentationml.tags+xml"/>
  <Override PartName="/ppt/tags/tag27.xml" ContentType="application/vnd.openxmlformats-officedocument.presentationml.tags+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tags/tag17.xml" ContentType="application/vnd.openxmlformats-officedocument.presentationml.tags+xml"/>
  <Override PartName="/ppt/slides/slide148.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0" r:id="rId4"/>
  </p:sldMasterIdLst>
  <p:notesMasterIdLst>
    <p:notesMasterId r:id="rId172"/>
  </p:notesMasterIdLst>
  <p:handoutMasterIdLst>
    <p:handoutMasterId r:id="rId173"/>
  </p:handoutMasterIdLst>
  <p:sldIdLst>
    <p:sldId id="257" r:id="rId5"/>
    <p:sldId id="288" r:id="rId6"/>
    <p:sldId id="301" r:id="rId7"/>
    <p:sldId id="320" r:id="rId8"/>
    <p:sldId id="586" r:id="rId9"/>
    <p:sldId id="293" r:id="rId10"/>
    <p:sldId id="530" r:id="rId11"/>
    <p:sldId id="294" r:id="rId12"/>
    <p:sldId id="296" r:id="rId13"/>
    <p:sldId id="298" r:id="rId14"/>
    <p:sldId id="300" r:id="rId15"/>
    <p:sldId id="371"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303" r:id="rId47"/>
    <p:sldId id="483"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0" r:id="rId75"/>
    <p:sldId id="511" r:id="rId76"/>
    <p:sldId id="512" r:id="rId77"/>
    <p:sldId id="513" r:id="rId78"/>
    <p:sldId id="514" r:id="rId79"/>
    <p:sldId id="515" r:id="rId80"/>
    <p:sldId id="516" r:id="rId81"/>
    <p:sldId id="517" r:id="rId82"/>
    <p:sldId id="518" r:id="rId83"/>
    <p:sldId id="519" r:id="rId84"/>
    <p:sldId id="520" r:id="rId85"/>
    <p:sldId id="521" r:id="rId86"/>
    <p:sldId id="522" r:id="rId87"/>
    <p:sldId id="523" r:id="rId88"/>
    <p:sldId id="524" r:id="rId89"/>
    <p:sldId id="525" r:id="rId90"/>
    <p:sldId id="526" r:id="rId91"/>
    <p:sldId id="527" r:id="rId92"/>
    <p:sldId id="528" r:id="rId93"/>
    <p:sldId id="417" r:id="rId94"/>
    <p:sldId id="567" r:id="rId95"/>
    <p:sldId id="568" r:id="rId96"/>
    <p:sldId id="569" r:id="rId97"/>
    <p:sldId id="418" r:id="rId98"/>
    <p:sldId id="419" r:id="rId99"/>
    <p:sldId id="463" r:id="rId100"/>
    <p:sldId id="472" r:id="rId101"/>
    <p:sldId id="476" r:id="rId102"/>
    <p:sldId id="478" r:id="rId103"/>
    <p:sldId id="443" r:id="rId104"/>
    <p:sldId id="571" r:id="rId105"/>
    <p:sldId id="572" r:id="rId106"/>
    <p:sldId id="573" r:id="rId107"/>
    <p:sldId id="574" r:id="rId108"/>
    <p:sldId id="575" r:id="rId109"/>
    <p:sldId id="576" r:id="rId110"/>
    <p:sldId id="577" r:id="rId111"/>
    <p:sldId id="578" r:id="rId112"/>
    <p:sldId id="579" r:id="rId113"/>
    <p:sldId id="580" r:id="rId114"/>
    <p:sldId id="460" r:id="rId115"/>
    <p:sldId id="444" r:id="rId116"/>
    <p:sldId id="470" r:id="rId117"/>
    <p:sldId id="480" r:id="rId118"/>
    <p:sldId id="374" r:id="rId119"/>
    <p:sldId id="433" r:id="rId120"/>
    <p:sldId id="429" r:id="rId121"/>
    <p:sldId id="431" r:id="rId122"/>
    <p:sldId id="432" r:id="rId123"/>
    <p:sldId id="435" r:id="rId124"/>
    <p:sldId id="436" r:id="rId125"/>
    <p:sldId id="441" r:id="rId126"/>
    <p:sldId id="438" r:id="rId127"/>
    <p:sldId id="440" r:id="rId128"/>
    <p:sldId id="442" r:id="rId129"/>
    <p:sldId id="392" r:id="rId130"/>
    <p:sldId id="395" r:id="rId131"/>
    <p:sldId id="408" r:id="rId132"/>
    <p:sldId id="409" r:id="rId133"/>
    <p:sldId id="411" r:id="rId134"/>
    <p:sldId id="397" r:id="rId135"/>
    <p:sldId id="532" r:id="rId136"/>
    <p:sldId id="566" r:id="rId137"/>
    <p:sldId id="375" r:id="rId138"/>
    <p:sldId id="382" r:id="rId139"/>
    <p:sldId id="383" r:id="rId140"/>
    <p:sldId id="386" r:id="rId141"/>
    <p:sldId id="387" r:id="rId142"/>
    <p:sldId id="384" r:id="rId143"/>
    <p:sldId id="391" r:id="rId144"/>
    <p:sldId id="389" r:id="rId145"/>
    <p:sldId id="388" r:id="rId146"/>
    <p:sldId id="376" r:id="rId147"/>
    <p:sldId id="465" r:id="rId148"/>
    <p:sldId id="464" r:id="rId149"/>
    <p:sldId id="466" r:id="rId150"/>
    <p:sldId id="467" r:id="rId151"/>
    <p:sldId id="468" r:id="rId152"/>
    <p:sldId id="469" r:id="rId153"/>
    <p:sldId id="378" r:id="rId154"/>
    <p:sldId id="428" r:id="rId155"/>
    <p:sldId id="423" r:id="rId156"/>
    <p:sldId id="424" r:id="rId157"/>
    <p:sldId id="425" r:id="rId158"/>
    <p:sldId id="587" r:id="rId159"/>
    <p:sldId id="564" r:id="rId160"/>
    <p:sldId id="565" r:id="rId161"/>
    <p:sldId id="379" r:id="rId162"/>
    <p:sldId id="412" r:id="rId163"/>
    <p:sldId id="415" r:id="rId164"/>
    <p:sldId id="416" r:id="rId165"/>
    <p:sldId id="380" r:id="rId166"/>
    <p:sldId id="581" r:id="rId167"/>
    <p:sldId id="582" r:id="rId168"/>
    <p:sldId id="583" r:id="rId169"/>
    <p:sldId id="584" r:id="rId170"/>
    <p:sldId id="585" r:id="rId171"/>
  </p:sldIdLst>
  <p:sldSz cx="9144000" cy="6858000" type="screen4x3"/>
  <p:notesSz cx="70104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57B"/>
    <a:srgbClr val="CF6A3D"/>
    <a:srgbClr val="9C42E6"/>
    <a:srgbClr val="FF00FF"/>
    <a:srgbClr val="CE7E5A"/>
    <a:srgbClr val="F1C283"/>
    <a:srgbClr val="FFCD2D"/>
    <a:srgbClr val="D1943B"/>
    <a:srgbClr val="D5B953"/>
    <a:srgbClr val="B87DF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149" autoAdjust="0"/>
    <p:restoredTop sz="89646" autoAdjust="0"/>
  </p:normalViewPr>
  <p:slideViewPr>
    <p:cSldViewPr snapToGrid="0">
      <p:cViewPr varScale="1">
        <p:scale>
          <a:sx n="75" d="100"/>
          <a:sy n="75" d="100"/>
        </p:scale>
        <p:origin x="-426" y="-85"/>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viewProps" Target="viewProps.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manualLayout>
          <c:layoutTarget val="inner"/>
          <c:xMode val="edge"/>
          <c:yMode val="edge"/>
          <c:x val="0"/>
          <c:y val="0"/>
          <c:w val="0.96014492753623193"/>
          <c:h val="0.94169270833333363"/>
        </c:manualLayout>
      </c:layout>
      <c:bar3DChart>
        <c:barDir val="col"/>
        <c:grouping val="percentStacked"/>
        <c:ser>
          <c:idx val="0"/>
          <c:order val="0"/>
          <c:tx>
            <c:strRef>
              <c:f>Sheet1!$A$2</c:f>
              <c:strCache>
                <c:ptCount val="1"/>
                <c:pt idx="0">
                  <c:v>Examples</c:v>
                </c:pt>
              </c:strCache>
            </c:strRef>
          </c:tx>
          <c:dLbls>
            <c:txPr>
              <a:bodyPr/>
              <a:lstStyle/>
              <a:p>
                <a:pPr>
                  <a:defRPr sz="1600"/>
                </a:pPr>
                <a:endParaRPr lang="en-US"/>
              </a:p>
            </c:txPr>
            <c:showVal val="1"/>
            <c:showSerName val="1"/>
            <c:separator>
</c:separator>
          </c:dLbls>
          <c:cat>
            <c:strRef>
              <c:f>Sheet1!$B$1:$C$1</c:f>
              <c:strCache>
                <c:ptCount val="1"/>
                <c:pt idx="0">
                  <c:v>Pages</c:v>
                </c:pt>
              </c:strCache>
            </c:strRef>
          </c:cat>
          <c:val>
            <c:numRef>
              <c:f>Sheet1!$B$2:$C$2</c:f>
              <c:numCache>
                <c:formatCode>0%</c:formatCode>
                <c:ptCount val="1"/>
                <c:pt idx="0">
                  <c:v>0.16845878136200951</c:v>
                </c:pt>
              </c:numCache>
            </c:numRef>
          </c:val>
        </c:ser>
        <c:ser>
          <c:idx val="1"/>
          <c:order val="1"/>
          <c:tx>
            <c:strRef>
              <c:f>Sheet1!$A$3</c:f>
              <c:strCache>
                <c:ptCount val="1"/>
                <c:pt idx="0">
                  <c:v>Server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Sheet1!$B$3:$C$3</c:f>
              <c:numCache>
                <c:formatCode>0%</c:formatCode>
                <c:ptCount val="1"/>
                <c:pt idx="0">
                  <c:v>0.20788530465949981</c:v>
                </c:pt>
              </c:numCache>
            </c:numRef>
          </c:val>
        </c:ser>
        <c:ser>
          <c:idx val="2"/>
          <c:order val="2"/>
          <c:tx>
            <c:strRef>
              <c:f>Sheet1!$A$4</c:f>
              <c:strCache>
                <c:ptCount val="1"/>
                <c:pt idx="0">
                  <c:v>Client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Sheet1!$B$4:$C$4</c:f>
              <c:numCache>
                <c:formatCode>0%</c:formatCode>
                <c:ptCount val="1"/>
                <c:pt idx="0">
                  <c:v>0.24372759856631057</c:v>
                </c:pt>
              </c:numCache>
            </c:numRef>
          </c:val>
        </c:ser>
        <c:ser>
          <c:idx val="3"/>
          <c:order val="3"/>
          <c:tx>
            <c:strRef>
              <c:f>Sheet1!$A$5</c:f>
              <c:strCache>
                <c:ptCount val="1"/>
                <c:pt idx="0">
                  <c:v>Messages</c:v>
                </c:pt>
              </c:strCache>
            </c:strRef>
          </c:tx>
          <c:dPt>
            <c:idx val="0"/>
            <c:spPr>
              <a:solidFill>
                <a:srgbClr val="0070C0"/>
              </a:solidFill>
            </c:spPr>
          </c:dPt>
          <c:dLbls>
            <c:dLbl>
              <c:idx val="0"/>
              <c:layout>
                <c:manualLayout>
                  <c:x val="5.4347826086956659E-3"/>
                  <c:y val="1.8229166666666772E-2"/>
                </c:manualLayout>
              </c:layout>
              <c:showVal val="1"/>
              <c:showSerName val="1"/>
            </c:dLbl>
            <c:txPr>
              <a:bodyPr/>
              <a:lstStyle/>
              <a:p>
                <a:pPr>
                  <a:defRPr sz="1600"/>
                </a:pPr>
                <a:endParaRPr lang="en-US"/>
              </a:p>
            </c:txPr>
            <c:showVal val="1"/>
            <c:showSerName val="1"/>
          </c:dLbls>
          <c:cat>
            <c:strRef>
              <c:f>Sheet1!$B$1:$C$1</c:f>
              <c:strCache>
                <c:ptCount val="1"/>
                <c:pt idx="0">
                  <c:v>Pages</c:v>
                </c:pt>
              </c:strCache>
            </c:strRef>
          </c:cat>
          <c:val>
            <c:numRef>
              <c:f>Sheet1!$B$5:$C$5</c:f>
              <c:numCache>
                <c:formatCode>0%</c:formatCode>
                <c:ptCount val="1"/>
                <c:pt idx="0">
                  <c:v>0.35125448028673834</c:v>
                </c:pt>
              </c:numCache>
            </c:numRef>
          </c:val>
        </c:ser>
        <c:ser>
          <c:idx val="4"/>
          <c:order val="4"/>
          <c:tx>
            <c:strRef>
              <c:f>Sheet1!$A$6</c:f>
              <c:strCache>
                <c:ptCount val="1"/>
                <c:pt idx="0">
                  <c:v>Intro</c:v>
                </c:pt>
              </c:strCache>
            </c:strRef>
          </c:tx>
          <c:dLbls>
            <c:txPr>
              <a:bodyPr/>
              <a:lstStyle/>
              <a:p>
                <a:pPr>
                  <a:defRPr sz="1600"/>
                </a:pPr>
                <a:endParaRPr lang="en-US"/>
              </a:p>
            </c:txPr>
            <c:showVal val="1"/>
            <c:showSerName val="1"/>
          </c:dLbls>
          <c:cat>
            <c:strRef>
              <c:f>Sheet1!$B$1:$C$1</c:f>
              <c:strCache>
                <c:ptCount val="1"/>
                <c:pt idx="0">
                  <c:v>Pages</c:v>
                </c:pt>
              </c:strCache>
            </c:strRef>
          </c:cat>
          <c:val>
            <c:numRef>
              <c:f>Sheet1!$B$6:$C$6</c:f>
              <c:numCache>
                <c:formatCode>0%</c:formatCode>
                <c:ptCount val="1"/>
                <c:pt idx="0">
                  <c:v>2.8673835125448379E-2</c:v>
                </c:pt>
              </c:numCache>
            </c:numRef>
          </c:val>
        </c:ser>
        <c:dLbls>
          <c:showVal val="1"/>
        </c:dLbls>
        <c:shape val="box"/>
        <c:axId val="131898368"/>
        <c:axId val="131916544"/>
        <c:axId val="0"/>
      </c:bar3DChart>
      <c:catAx>
        <c:axId val="131898368"/>
        <c:scaling>
          <c:orientation val="minMax"/>
        </c:scaling>
        <c:delete val="1"/>
        <c:axPos val="b"/>
        <c:numFmt formatCode="General" sourceLinked="1"/>
        <c:tickLblPos val="nextTo"/>
        <c:crossAx val="131916544"/>
        <c:crosses val="autoZero"/>
        <c:auto val="1"/>
        <c:lblAlgn val="ctr"/>
        <c:lblOffset val="100"/>
      </c:catAx>
      <c:valAx>
        <c:axId val="131916544"/>
        <c:scaling>
          <c:orientation val="minMax"/>
        </c:scaling>
        <c:delete val="1"/>
        <c:axPos val="l"/>
        <c:numFmt formatCode="0%" sourceLinked="1"/>
        <c:tickLblPos val="nextTo"/>
        <c:crossAx val="131898368"/>
        <c:crosses val="autoZero"/>
        <c:crossBetween val="between"/>
      </c:valAx>
    </c:plotArea>
    <c:plotVisOnly val="1"/>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1.wmf"/><Relationship Id="rId1" Type="http://schemas.openxmlformats.org/officeDocument/2006/relationships/image" Target="../media/image102.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4" tIns="46587" rIns="93174" bIns="46587" rtlCol="0"/>
          <a:lstStyle>
            <a:lvl1pPr algn="r">
              <a:defRPr sz="1200"/>
            </a:lvl1pPr>
          </a:lstStyle>
          <a:p>
            <a:fld id="{1C3F5198-D814-4F07-A84F-942E63C84983}" type="datetimeFigureOut">
              <a:rPr lang="en-US" smtClean="0"/>
              <a:pPr/>
              <a:t>8/4/2008</a:t>
            </a:fld>
            <a:endParaRPr lang="en-US"/>
          </a:p>
        </p:txBody>
      </p:sp>
      <p:sp>
        <p:nvSpPr>
          <p:cNvPr id="4" name="Footer Placeholder 3"/>
          <p:cNvSpPr>
            <a:spLocks noGrp="1"/>
          </p:cNvSpPr>
          <p:nvPr>
            <p:ph type="ftr" sz="quarter" idx="2"/>
          </p:nvPr>
        </p:nvSpPr>
        <p:spPr>
          <a:xfrm>
            <a:off x="0" y="8829967"/>
            <a:ext cx="6387253" cy="464820"/>
          </a:xfrm>
          <a:prstGeom prst="rect">
            <a:avLst/>
          </a:prstGeom>
        </p:spPr>
        <p:txBody>
          <a:bodyPr vert="horz" lIns="93174" tIns="46587" rIns="93174" bIns="46587"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4" tIns="46587" rIns="93174" bIns="46587"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4" tIns="46587" rIns="93174" bIns="46587" rtlCol="0"/>
          <a:lstStyle>
            <a:lvl1pPr algn="r">
              <a:defRPr sz="1200"/>
            </a:lvl1pPr>
          </a:lstStyle>
          <a:p>
            <a:fld id="{7C3FBCD4-166E-446F-AF18-7D4A0CF9AEF6}" type="datetimeFigureOut">
              <a:rPr lang="en-US" smtClean="0"/>
              <a:pPr/>
              <a:t>8/4/2008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4" tIns="46587" rIns="93174"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4" tIns="46587" rIns="93174" bIns="465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4" tIns="46587" rIns="93174" bIns="46587"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60" y="8829967"/>
            <a:ext cx="699417" cy="464820"/>
          </a:xfrm>
          <a:prstGeom prst="rect">
            <a:avLst/>
          </a:prstGeom>
        </p:spPr>
        <p:txBody>
          <a:bodyPr vert="horz" lIns="93174" tIns="46587" rIns="93174" bIns="46587"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a:xfrm>
            <a:off x="0" y="8829967"/>
            <a:ext cx="6309360" cy="464820"/>
          </a:xfrm>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a:xfrm>
            <a:off x="6309360" y="8829967"/>
            <a:ext cx="699417" cy="46482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p:spPr>
      </p:sp>
      <p:sp>
        <p:nvSpPr>
          <p:cNvPr id="12288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noFill/>
          <a:ln>
            <a:solidFill>
              <a:srgbClr val="000000"/>
            </a:solidFill>
            <a:miter lim="800000"/>
            <a:headEnd/>
            <a:tailEnd/>
          </a:ln>
        </p:spPr>
      </p:sp>
      <p:sp>
        <p:nvSpPr>
          <p:cNvPr id="12800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101</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31FE30-B459-4651-B1AF-D50C76ACB317}" type="slidenum">
              <a:rPr lang="en-US" smtClean="0"/>
              <a:pPr/>
              <a:t>144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F19DF1-1709-4E9C-BEF1-7DE6E918717F}" type="slidenum">
              <a:rPr lang="en-US" smtClean="0"/>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1BF44A-D126-4D84-AE31-B474027696D5}" type="datetime1">
              <a:rPr lang="en-US" smtClean="0"/>
              <a:pPr/>
              <a:t>8/4/2008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53B4BE8B-82E4-476B-B441-6BD86FD886FF}"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210862"/>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&lt;footer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 id="2147483694" r:id="rId13"/>
  </p:sldLayoutIdLst>
  <p:transition>
    <p:fade/>
  </p:transition>
  <p:hf sldNum="0" hdr="0" ftr="0" dt="0"/>
  <p:txStyles>
    <p:titleStyle>
      <a:lvl1pPr algn="l" defTabSz="912777" rtl="0" eaLnBrk="1" fontAlgn="base" latinLnBrk="0" hangingPunct="1">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6"/>
        </a:buBlip>
        <a:defRPr sz="3300" kern="1200">
          <a:solidFill>
            <a:schemeClr val="bg1"/>
          </a:solidFill>
          <a:latin typeface="+mn-lt"/>
          <a:ea typeface="+mn-ea"/>
          <a:cs typeface="+mn-cs"/>
        </a:defRPr>
      </a:lvl1pPr>
      <a:lvl2pPr marL="739481" indent="-362465" algn="l" defTabSz="914363" rtl="0" eaLnBrk="1" latinLnBrk="0" hangingPunct="1">
        <a:lnSpc>
          <a:spcPct val="90000"/>
        </a:lnSpc>
        <a:spcBef>
          <a:spcPct val="20000"/>
        </a:spcBef>
        <a:buSzPct val="90000"/>
        <a:buFontTx/>
        <a:buBlip>
          <a:blip r:embed="rId16"/>
        </a:buBlip>
        <a:defRPr sz="3000" kern="1200">
          <a:solidFill>
            <a:schemeClr val="bg1"/>
          </a:solidFill>
          <a:latin typeface="+mn-lt"/>
          <a:ea typeface="+mn-ea"/>
          <a:cs typeface="+mn-cs"/>
        </a:defRPr>
      </a:lvl2pPr>
      <a:lvl3pPr marL="1101946" indent="-347914" algn="l" defTabSz="914363" rtl="0" eaLnBrk="1" latinLnBrk="0" hangingPunct="1">
        <a:lnSpc>
          <a:spcPct val="90000"/>
        </a:lnSpc>
        <a:spcBef>
          <a:spcPct val="20000"/>
        </a:spcBef>
        <a:buSzPct val="90000"/>
        <a:buFontTx/>
        <a:buBlip>
          <a:blip r:embed="rId16"/>
        </a:buBlip>
        <a:defRPr sz="2700" kern="1200">
          <a:solidFill>
            <a:schemeClr val="bg1"/>
          </a:solidFill>
          <a:latin typeface="+mn-lt"/>
          <a:ea typeface="+mn-ea"/>
          <a:cs typeface="+mn-cs"/>
        </a:defRPr>
      </a:lvl3pPr>
      <a:lvl4pPr marL="1420756"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4pPr>
      <a:lvl5pPr marL="1760732"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68.png"/><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oleObject" Target="../embeddings/oleObject5.bin"/><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oleObject" Target="../embeddings/oleObject6.bin"/><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oleObject" Target="../embeddings/oleObject7.bin"/><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9.v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10.v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oleObject" Target="../embeddings/oleObject8.bin"/><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71.gif"/><Relationship Id="rId5" Type="http://schemas.openxmlformats.org/officeDocument/2006/relationships/oleObject" Target="../embeddings/oleObject9.bin"/><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3.vml"/></Relationships>
</file>

<file path=ppt/slides/_rels/slide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xml"/><Relationship Id="rId7" Type="http://schemas.openxmlformats.org/officeDocument/2006/relationships/image" Target="../media/image77.png"/><Relationship Id="rId2" Type="http://schemas.openxmlformats.org/officeDocument/2006/relationships/tags" Target="../tags/tag1.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image" Target="../media/image76.png"/><Relationship Id="rId4"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xml"/><Relationship Id="rId7" Type="http://schemas.openxmlformats.org/officeDocument/2006/relationships/image" Target="../media/image7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81.png"/></Relationships>
</file>

<file path=ppt/slides/_rels/slide1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9.xml"/><Relationship Id="rId7" Type="http://schemas.openxmlformats.org/officeDocument/2006/relationships/image" Target="../media/image7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2.xml"/><Relationship Id="rId7" Type="http://schemas.openxmlformats.org/officeDocument/2006/relationships/image" Target="../media/image84.png"/><Relationship Id="rId2" Type="http://schemas.openxmlformats.org/officeDocument/2006/relationships/tags" Target="../tags/tag11.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oleObject" Target="../embeddings/oleObject11.bin"/><Relationship Id="rId5" Type="http://schemas.openxmlformats.org/officeDocument/2006/relationships/tags" Target="../tags/tag14.xml"/><Relationship Id="rId10" Type="http://schemas.openxmlformats.org/officeDocument/2006/relationships/image" Target="../media/image82.png"/><Relationship Id="rId4" Type="http://schemas.openxmlformats.org/officeDocument/2006/relationships/tags" Target="../tags/tag13.xml"/><Relationship Id="rId9" Type="http://schemas.openxmlformats.org/officeDocument/2006/relationships/image" Target="../media/image80.png"/></Relationships>
</file>

<file path=ppt/slides/_rels/slide12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6.xml"/><Relationship Id="rId7" Type="http://schemas.openxmlformats.org/officeDocument/2006/relationships/image" Target="../media/image84.png"/><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oleObject" Target="../embeddings/oleObject12.bin"/><Relationship Id="rId5" Type="http://schemas.openxmlformats.org/officeDocument/2006/relationships/tags" Target="../tags/tag18.xml"/><Relationship Id="rId10" Type="http://schemas.openxmlformats.org/officeDocument/2006/relationships/image" Target="../media/image86.png"/><Relationship Id="rId4" Type="http://schemas.openxmlformats.org/officeDocument/2006/relationships/tags" Target="../tags/tag17.xml"/><Relationship Id="rId9" Type="http://schemas.openxmlformats.org/officeDocument/2006/relationships/image" Target="../media/image82.png"/></Relationships>
</file>

<file path=ppt/slides/_rels/slide1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0.xml"/><Relationship Id="rId7" Type="http://schemas.openxmlformats.org/officeDocument/2006/relationships/image" Target="../media/image82.png"/><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slideLayout" Target="../slideLayouts/slideLayout4.xml"/><Relationship Id="rId11" Type="http://schemas.openxmlformats.org/officeDocument/2006/relationships/image" Target="../media/image88.png"/><Relationship Id="rId5" Type="http://schemas.openxmlformats.org/officeDocument/2006/relationships/tags" Target="../tags/tag22.xml"/><Relationship Id="rId10" Type="http://schemas.openxmlformats.org/officeDocument/2006/relationships/image" Target="../media/image87.png"/><Relationship Id="rId4" Type="http://schemas.openxmlformats.org/officeDocument/2006/relationships/tags" Target="../tags/tag21.xml"/><Relationship Id="rId9" Type="http://schemas.openxmlformats.org/officeDocument/2006/relationships/oleObject" Target="../embeddings/oleObject13.bin"/></Relationships>
</file>

<file path=ppt/slides/_rels/slide1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24.xml"/><Relationship Id="rId7" Type="http://schemas.openxmlformats.org/officeDocument/2006/relationships/image" Target="../media/image88.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slideLayout" Target="../slideLayouts/slideLayout4.xml"/><Relationship Id="rId11" Type="http://schemas.openxmlformats.org/officeDocument/2006/relationships/oleObject" Target="../embeddings/oleObject14.bin"/><Relationship Id="rId5" Type="http://schemas.openxmlformats.org/officeDocument/2006/relationships/tags" Target="../tags/tag26.xml"/><Relationship Id="rId10" Type="http://schemas.openxmlformats.org/officeDocument/2006/relationships/image" Target="../media/image89.png"/><Relationship Id="rId4" Type="http://schemas.openxmlformats.org/officeDocument/2006/relationships/tags" Target="../tags/tag25.xml"/><Relationship Id="rId9"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oleObject" Target="../embeddings/oleObject15.bin"/><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oleObject" Target="../embeddings/oleObject16.bin"/><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vmlDrawing" Target="../drawings/vmlDrawing21.vml"/><Relationship Id="rId4" Type="http://schemas.openxmlformats.org/officeDocument/2006/relationships/oleObject" Target="../embeddings/oleObject17.bin"/></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3.bin"/><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research.microsoft.com/Pex" TargetMode="Externa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7.bin"/><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oleObject" Target="../embeddings/oleObject29.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oleObject" Target="../embeddings/oleObject31.bin"/></Relationships>
</file>

<file path=ppt/slides/_rels/slide1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hyperlink" Target="http://www.codeplex.com/singularity/SourceControl/DirectoryView.aspx?SourcePath=$/singularity/base/Kernel/Bartok/VerifiedGCs&amp;changeSetId=1451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42.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eg"/></Relationships>
</file>

<file path=ppt/slides/_rels/slide1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jpe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gif"/><Relationship Id="rId9" Type="http://schemas.openxmlformats.org/officeDocument/2006/relationships/image" Target="../media/image15.jpeg"/><Relationship Id="rId14"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11.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03677"/>
            <a:ext cx="9144000" cy="1994392"/>
          </a:xfrm>
        </p:spPr>
        <p:txBody>
          <a:bodyPr/>
          <a:lstStyle/>
          <a:p>
            <a:pPr algn="ctr"/>
            <a:r>
              <a:rPr sz="4800" smtClean="0"/>
              <a:t>Satisfiability Modulo Theories</a:t>
            </a:r>
            <a:br>
              <a:rPr sz="4800" smtClean="0"/>
            </a:br>
            <a:r>
              <a:rPr sz="4800" smtClean="0"/>
              <a:t>solvers in </a:t>
            </a:r>
            <a:br>
              <a:rPr sz="4800" smtClean="0"/>
            </a:br>
            <a:r>
              <a:rPr sz="4800" smtClean="0"/>
              <a:t>Program Analysis and Verification </a:t>
            </a:r>
            <a:endParaRPr lang="en-US" sz="4800" dirty="0"/>
          </a:p>
        </p:txBody>
      </p:sp>
      <p:sp>
        <p:nvSpPr>
          <p:cNvPr id="3" name="Subtitle 2"/>
          <p:cNvSpPr>
            <a:spLocks noGrp="1"/>
          </p:cNvSpPr>
          <p:nvPr>
            <p:ph type="subTitle" idx="1"/>
          </p:nvPr>
        </p:nvSpPr>
        <p:spPr>
          <a:xfrm>
            <a:off x="848185" y="4581652"/>
            <a:ext cx="7692761" cy="941796"/>
          </a:xfrm>
        </p:spPr>
        <p:txBody>
          <a:bodyPr/>
          <a:lstStyle/>
          <a:p>
            <a:r>
              <a:rPr smtClean="0"/>
              <a:t>Leonardo de Moura and Nikolaj Bj</a:t>
            </a:r>
            <a:r>
              <a:rPr lang="en-US" dirty="0" smtClean="0"/>
              <a:t>ø</a:t>
            </a:r>
            <a:r>
              <a:rPr smtClean="0"/>
              <a:t>rner</a:t>
            </a:r>
            <a:endParaRPr lang="en-US" dirty="0" smtClean="0"/>
          </a:p>
          <a:p>
            <a:r>
              <a:rPr lang="en-US" dirty="0" smtClean="0"/>
              <a:t>Microsoft Research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Driver Verifier</a:t>
            </a:r>
            <a:br>
              <a:rPr lang="en-US" dirty="0" smtClean="0"/>
            </a:br>
            <a:endParaRPr spc="-167">
              <a:solidFill>
                <a:schemeClr val="accent1"/>
              </a:solidFill>
              <a:effectLst>
                <a:outerShdw blurRad="50800" dist="38100" dir="2700000" algn="tl" rotWithShape="0">
                  <a:prstClr val="black">
                    <a:alpha val="61000"/>
                  </a:prstClr>
                </a:outerShdw>
              </a:effectLst>
            </a:endParaRPr>
          </a:p>
        </p:txBody>
      </p:sp>
      <p:sp>
        <p:nvSpPr>
          <p:cNvPr id="107" name="TextBox 106"/>
          <p:cNvSpPr txBox="1"/>
          <p:nvPr/>
        </p:nvSpPr>
        <p:spPr>
          <a:xfrm>
            <a:off x="128356" y="5922037"/>
            <a:ext cx="3669921"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sp>
        <p:nvSpPr>
          <p:cNvPr id="68" name="Text Placeholder 2"/>
          <p:cNvSpPr txBox="1">
            <a:spLocks/>
          </p:cNvSpPr>
          <p:nvPr/>
        </p:nvSpPr>
        <p:spPr>
          <a:xfrm>
            <a:off x="381000" y="1676400"/>
            <a:ext cx="8382000" cy="1809726"/>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Z3 is</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 part of SDV 2.0 (Windows 7)</a:t>
            </a:r>
          </a:p>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lang="en-US" sz="2800" dirty="0" smtClean="0">
                <a:solidFill>
                  <a:schemeClr val="bg1"/>
                </a:solidFill>
                <a:latin typeface="Calibri" pitchFamily="34" charset="0"/>
              </a:rPr>
              <a:t>It </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is used for:</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Predicate abstraction (c2bp)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Counter-example refinement (</a:t>
            </a:r>
            <a:r>
              <a:rPr lang="en-US" sz="2800" dirty="0" err="1" smtClean="0">
                <a:solidFill>
                  <a:schemeClr val="bg1"/>
                </a:solidFill>
                <a:latin typeface="Calibri" pitchFamily="34" charset="0"/>
              </a:rPr>
              <a:t>newton</a:t>
            </a:r>
            <a:r>
              <a:rPr lang="en-US" sz="2800" dirty="0" smtClean="0">
                <a:solidFill>
                  <a:schemeClr val="bg1"/>
                </a:solidFill>
                <a:latin typeface="Calibri" pitchFamily="34" charset="0"/>
              </a:rPr>
              <a:t>)</a:t>
            </a:r>
          </a:p>
        </p:txBody>
      </p:sp>
      <p:pic>
        <p:nvPicPr>
          <p:cNvPr id="21506" name="Picture 2"/>
          <p:cNvPicPr>
            <a:picLocks noChangeAspect="1" noChangeArrowheads="1"/>
          </p:cNvPicPr>
          <p:nvPr/>
        </p:nvPicPr>
        <p:blipFill>
          <a:blip r:embed="rId4"/>
          <a:srcRect/>
          <a:stretch>
            <a:fillRect/>
          </a:stretch>
        </p:blipFill>
        <p:spPr bwMode="auto">
          <a:xfrm>
            <a:off x="2921078" y="4097785"/>
            <a:ext cx="2600833" cy="1159953"/>
          </a:xfrm>
          <a:prstGeom prst="rect">
            <a:avLst/>
          </a:prstGeom>
          <a:noFill/>
          <a:ln w="9525">
            <a:noFill/>
            <a:miter lim="800000"/>
            <a:headEnd/>
            <a:tailEnd/>
          </a:ln>
          <a:effectLst/>
        </p:spPr>
      </p:pic>
      <p:pic>
        <p:nvPicPr>
          <p:cNvPr id="7" name="Picture 6" descr="tball.jpg"/>
          <p:cNvPicPr>
            <a:picLocks noChangeAspect="1"/>
          </p:cNvPicPr>
          <p:nvPr/>
        </p:nvPicPr>
        <p:blipFill>
          <a:blip r:embed="rId5"/>
          <a:stretch>
            <a:fillRect/>
          </a:stretch>
        </p:blipFill>
        <p:spPr>
          <a:xfrm>
            <a:off x="215703" y="5234075"/>
            <a:ext cx="615154" cy="615154"/>
          </a:xfrm>
          <a:prstGeom prst="rect">
            <a:avLst/>
          </a:prstGeom>
        </p:spPr>
      </p:pic>
      <p:pic>
        <p:nvPicPr>
          <p:cNvPr id="8" name="Picture 7" descr="rse-fte.jpg"/>
          <p:cNvPicPr>
            <a:picLocks noChangeAspect="1"/>
          </p:cNvPicPr>
          <p:nvPr/>
        </p:nvPicPr>
        <p:blipFill>
          <a:blip r:embed="rId6" cstate="print"/>
          <a:srcRect l="53218" t="19025" r="31604" b="58814"/>
          <a:stretch>
            <a:fillRect/>
          </a:stretch>
        </p:blipFill>
        <p:spPr>
          <a:xfrm>
            <a:off x="822178" y="5214090"/>
            <a:ext cx="575569" cy="635523"/>
          </a:xfrm>
          <a:prstGeom prst="rect">
            <a:avLst/>
          </a:prstGeom>
        </p:spPr>
      </p:pic>
      <p:pic>
        <p:nvPicPr>
          <p:cNvPr id="9" name="Picture 8" descr="ella.jpg"/>
          <p:cNvPicPr>
            <a:picLocks noChangeAspect="1"/>
          </p:cNvPicPr>
          <p:nvPr/>
        </p:nvPicPr>
        <p:blipFill>
          <a:blip r:embed="rId7" cstate="print"/>
          <a:stretch>
            <a:fillRect/>
          </a:stretch>
        </p:blipFill>
        <p:spPr>
          <a:xfrm>
            <a:off x="1378564" y="5223803"/>
            <a:ext cx="660433" cy="601688"/>
          </a:xfrm>
          <a:prstGeom prst="rect">
            <a:avLst/>
          </a:prstGeom>
        </p:spPr>
      </p:pic>
      <p:pic>
        <p:nvPicPr>
          <p:cNvPr id="10" name="Picture 9" descr="jl.jpg"/>
          <p:cNvPicPr>
            <a:picLocks noChangeAspect="1"/>
          </p:cNvPicPr>
          <p:nvPr/>
        </p:nvPicPr>
        <p:blipFill>
          <a:blip r:embed="rId8"/>
          <a:stretch>
            <a:fillRect/>
          </a:stretch>
        </p:blipFill>
        <p:spPr>
          <a:xfrm>
            <a:off x="1995029" y="5184729"/>
            <a:ext cx="447868" cy="647112"/>
          </a:xfrm>
          <a:prstGeom prst="rect">
            <a:avLst/>
          </a:prstGeom>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8253" y="2065867"/>
            <a:ext cx="8128248" cy="2437590"/>
          </a:xfrm>
        </p:spPr>
        <p:txBody>
          <a:bodyPr/>
          <a:lstStyle/>
          <a:p>
            <a:endParaRPr sz="4400" b="1" smtClean="0"/>
          </a:p>
          <a:p>
            <a:endParaRPr sz="4400" b="1" smtClean="0"/>
          </a:p>
          <a:p>
            <a:r>
              <a:rPr sz="4400" b="1" smtClean="0"/>
              <a:t>Combining Random Testing with Model Checking</a:t>
            </a:r>
            <a:endParaRPr lang="en-US" sz="4400" b="1" dirty="0"/>
          </a:p>
        </p:txBody>
      </p:sp>
      <p:pic>
        <p:nvPicPr>
          <p:cNvPr id="4" name="Picture 3" descr="rse-fte.jpg"/>
          <p:cNvPicPr>
            <a:picLocks noChangeAspect="1"/>
          </p:cNvPicPr>
          <p:nvPr/>
        </p:nvPicPr>
        <p:blipFill>
          <a:blip r:embed="rId2" cstate="print"/>
          <a:srcRect l="66344" t="19025" r="19753" b="60667"/>
          <a:stretch>
            <a:fillRect/>
          </a:stretch>
        </p:blipFill>
        <p:spPr>
          <a:xfrm>
            <a:off x="3391579" y="5385045"/>
            <a:ext cx="802376" cy="852054"/>
          </a:xfrm>
          <a:prstGeom prst="rect">
            <a:avLst/>
          </a:prstGeom>
        </p:spPr>
      </p:pic>
      <p:sp>
        <p:nvSpPr>
          <p:cNvPr id="5" name="TextBox 4"/>
          <p:cNvSpPr txBox="1"/>
          <p:nvPr/>
        </p:nvSpPr>
        <p:spPr>
          <a:xfrm>
            <a:off x="1431697" y="5960534"/>
            <a:ext cx="7712304" cy="646331"/>
          </a:xfrm>
          <a:prstGeom prst="rect">
            <a:avLst/>
          </a:prstGeom>
          <a:noFill/>
        </p:spPr>
        <p:txBody>
          <a:bodyPr wrap="square" rtlCol="0">
            <a:spAutoFit/>
          </a:bodyPr>
          <a:lstStyle/>
          <a:p>
            <a:r>
              <a:rPr lang="en-US" dirty="0" smtClean="0">
                <a:solidFill>
                  <a:schemeClr val="bg1"/>
                </a:solidFill>
              </a:rPr>
              <a:t>			Aditya Nori, Sriram Rajamani,</a:t>
            </a:r>
          </a:p>
          <a:p>
            <a:r>
              <a:rPr lang="en-US" dirty="0" smtClean="0">
                <a:solidFill>
                  <a:schemeClr val="bg1"/>
                </a:solidFill>
              </a:rPr>
              <a:t>ISSTA08: Proofs from Tests. </a:t>
            </a:r>
            <a:r>
              <a:rPr lang="en-US" dirty="0" err="1" smtClean="0">
                <a:solidFill>
                  <a:srgbClr val="002060"/>
                </a:solidFill>
              </a:rPr>
              <a:t>Nels</a:t>
            </a:r>
            <a:r>
              <a:rPr lang="en-US" dirty="0" smtClean="0">
                <a:solidFill>
                  <a:srgbClr val="002060"/>
                </a:solidFill>
              </a:rPr>
              <a:t> E. Beckman, Nori, Rajamani, Rob Simmons</a:t>
            </a:r>
            <a:r>
              <a:rPr lang="en-US" dirty="0" smtClean="0">
                <a:solidFill>
                  <a:schemeClr val="bg1"/>
                </a:solidFill>
              </a:rPr>
              <a:t> </a:t>
            </a:r>
          </a:p>
        </p:txBody>
      </p:sp>
      <p:pic>
        <p:nvPicPr>
          <p:cNvPr id="6" name="Picture 2" descr="C:\Users\adityan\Desktop\yogi logo for projections.jpg"/>
          <p:cNvPicPr>
            <a:picLocks noChangeAspect="1" noChangeArrowheads="1"/>
          </p:cNvPicPr>
          <p:nvPr/>
        </p:nvPicPr>
        <p:blipFill>
          <a:blip r:embed="rId3" cstate="print"/>
          <a:srcRect/>
          <a:stretch>
            <a:fillRect/>
          </a:stretch>
        </p:blipFill>
        <p:spPr bwMode="auto">
          <a:xfrm>
            <a:off x="207423" y="1737241"/>
            <a:ext cx="3142213" cy="1556559"/>
          </a:xfrm>
          <a:prstGeom prst="rect">
            <a:avLst/>
          </a:prstGeom>
          <a:noFill/>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71438"/>
            <a:ext cx="8229600" cy="642918"/>
          </a:xfrm>
        </p:spPr>
        <p:txBody>
          <a:bodyPr rtlCol="0">
            <a:noAutofit/>
          </a:bodyPr>
          <a:lstStyle/>
          <a:p>
            <a:pPr eaLnBrk="1" fontAlgn="auto" hangingPunct="1">
              <a:spcAft>
                <a:spcPts val="0"/>
              </a:spcAft>
              <a:defRPr/>
            </a:pPr>
            <a:r>
              <a:rPr lang="en-US" sz="4000" dirty="0" smtClean="0"/>
              <a:t>DASH Algorithm</a:t>
            </a:r>
            <a:endParaRPr lang="en-US" sz="4000" dirty="0"/>
          </a:p>
        </p:txBody>
      </p:sp>
      <p:sp>
        <p:nvSpPr>
          <p:cNvPr id="84001" name="Content Placeholder 2"/>
          <p:cNvSpPr txBox="1">
            <a:spLocks/>
          </p:cNvSpPr>
          <p:nvPr/>
        </p:nvSpPr>
        <p:spPr bwMode="auto">
          <a:xfrm>
            <a:off x="4394202" y="1394353"/>
            <a:ext cx="4495800" cy="4684714"/>
          </a:xfrm>
          <a:prstGeom prst="rect">
            <a:avLst/>
          </a:prstGeom>
          <a:noFill/>
          <a:ln w="9525">
            <a:noFill/>
            <a:miter lim="800000"/>
            <a:headEnd/>
            <a:tailEnd/>
          </a:ln>
        </p:spPr>
        <p:txBody>
          <a:bodyPr/>
          <a:lstStyle/>
          <a:p>
            <a:pPr marL="342900" indent="-342900">
              <a:spcBef>
                <a:spcPct val="20000"/>
              </a:spcBef>
              <a:buFont typeface="Arial" charset="0"/>
              <a:buChar char="•"/>
            </a:pPr>
            <a:r>
              <a:rPr lang="en-US" sz="2400" dirty="0" smtClean="0">
                <a:solidFill>
                  <a:srgbClr val="C00000"/>
                </a:solidFill>
              </a:rPr>
              <a:t>Main workhorse: </a:t>
            </a:r>
            <a:r>
              <a:rPr lang="en-US" sz="2400" dirty="0" smtClean="0">
                <a:solidFill>
                  <a:srgbClr val="002060"/>
                </a:solidFill>
              </a:rPr>
              <a:t>test case generation</a:t>
            </a:r>
          </a:p>
          <a:p>
            <a:pPr marL="342900" indent="-342900">
              <a:spcBef>
                <a:spcPct val="20000"/>
              </a:spcBef>
              <a:buFont typeface="Arial" charset="0"/>
              <a:buChar char="•"/>
            </a:pPr>
            <a:r>
              <a:rPr lang="en-US" sz="2400" dirty="0" smtClean="0">
                <a:solidFill>
                  <a:srgbClr val="002060"/>
                </a:solidFill>
              </a:rPr>
              <a:t>Use counterexamples from current abstraction to “</a:t>
            </a:r>
            <a:r>
              <a:rPr lang="en-US" sz="2400" dirty="0" smtClean="0">
                <a:solidFill>
                  <a:srgbClr val="FF0000"/>
                </a:solidFill>
              </a:rPr>
              <a:t>extend frontier</a:t>
            </a:r>
            <a:r>
              <a:rPr lang="en-US" sz="2400" dirty="0" smtClean="0">
                <a:solidFill>
                  <a:srgbClr val="002060"/>
                </a:solidFill>
              </a:rPr>
              <a:t>” and  generate tests</a:t>
            </a:r>
            <a:endParaRPr lang="en-US" sz="2400" dirty="0">
              <a:solidFill>
                <a:srgbClr val="002060"/>
              </a:solidFill>
            </a:endParaRPr>
          </a:p>
          <a:p>
            <a:pPr marL="342900" indent="-342900">
              <a:spcBef>
                <a:spcPct val="20000"/>
              </a:spcBef>
              <a:buFont typeface="Arial" charset="0"/>
              <a:buChar char="•"/>
            </a:pPr>
            <a:r>
              <a:rPr lang="en-US" sz="2400" dirty="0" smtClean="0">
                <a:solidFill>
                  <a:srgbClr val="002060"/>
                </a:solidFill>
              </a:rPr>
              <a:t>When test case generation fails, use this information to “</a:t>
            </a:r>
            <a:r>
              <a:rPr lang="en-US" sz="2400" dirty="0" smtClean="0">
                <a:solidFill>
                  <a:srgbClr val="FF0000"/>
                </a:solidFill>
              </a:rPr>
              <a:t>refine</a:t>
            </a:r>
            <a:r>
              <a:rPr lang="en-US" sz="2400" dirty="0" smtClean="0">
                <a:solidFill>
                  <a:srgbClr val="002060"/>
                </a:solidFill>
              </a:rPr>
              <a:t>” abstraction at the frontier</a:t>
            </a:r>
          </a:p>
          <a:p>
            <a:pPr marL="800100" lvl="1" indent="-342900">
              <a:spcBef>
                <a:spcPct val="20000"/>
              </a:spcBef>
              <a:buFont typeface="Arial" charset="0"/>
              <a:buChar char="•"/>
            </a:pPr>
            <a:r>
              <a:rPr lang="en-US" sz="2000" dirty="0" smtClean="0">
                <a:solidFill>
                  <a:srgbClr val="FF0000"/>
                </a:solidFill>
              </a:rPr>
              <a:t>Use only aliases that happen on the tests!</a:t>
            </a:r>
            <a:endParaRPr lang="en-US" sz="2000" dirty="0">
              <a:solidFill>
                <a:srgbClr val="FF0000"/>
              </a:solidFill>
            </a:endParaRPr>
          </a:p>
        </p:txBody>
      </p:sp>
      <p:grpSp>
        <p:nvGrpSpPr>
          <p:cNvPr id="3" name="Group 34"/>
          <p:cNvGrpSpPr>
            <a:grpSpLocks noChangeAspect="1"/>
          </p:cNvGrpSpPr>
          <p:nvPr/>
        </p:nvGrpSpPr>
        <p:grpSpPr>
          <a:xfrm>
            <a:off x="523868" y="1073655"/>
            <a:ext cx="3352800" cy="5395700"/>
            <a:chOff x="152400" y="838200"/>
            <a:chExt cx="3048000" cy="4905182"/>
          </a:xfrm>
        </p:grpSpPr>
        <p:grpSp>
          <p:nvGrpSpPr>
            <p:cNvPr id="4" name="Group 36"/>
            <p:cNvGrpSpPr>
              <a:grpSpLocks noChangeAspect="1"/>
            </p:cNvGrpSpPr>
            <p:nvPr/>
          </p:nvGrpSpPr>
          <p:grpSpPr>
            <a:xfrm>
              <a:off x="152400" y="1284919"/>
              <a:ext cx="3048000" cy="4458464"/>
              <a:chOff x="2057399" y="1296377"/>
              <a:chExt cx="3750075" cy="5485423"/>
            </a:xfrm>
          </p:grpSpPr>
          <p:sp>
            <p:nvSpPr>
              <p:cNvPr id="38" name="Flowchart: Decision 3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39" name="Flowchart: Process 3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0" name="Flowchart: Process 39"/>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1" name="Flowchart: Decision 40"/>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2" name="Flowchart: Display 41"/>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3" name="Flowchart: Decision 42"/>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44" name="Flowchart: Process 43"/>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45" name="Straight Connector 44"/>
              <p:cNvCxnSpPr>
                <a:stCxn id="37" idx="2"/>
                <a:endCxn id="40"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6" name="Straight Connector 45"/>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7" name="Straight Connector 46"/>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a:endCxn id="3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0"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1" name="TextBox 50"/>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2" name="Flowchart: Summing Junction 51"/>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3" name="Flowchart: Summing Junction 52"/>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5" name="Straight Connector 54"/>
              <p:cNvCxnSpPr>
                <a:stCxn id="40" idx="2"/>
                <a:endCxn id="53"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6" name="Straight Connector 55"/>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7" name="Straight Connector 56"/>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9" name="Flowchart: Summing Junction 58"/>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0"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1" name="TextBox 60"/>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2" name="TextBox 61"/>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3" name="Straight Connector 62"/>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a:stCxn id="41" idx="3"/>
                <a:endCxn id="42"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5" name="Flowchart: Display 64"/>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6" name="TextBox 65"/>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67" name="Straight Connector 66"/>
              <p:cNvCxnSpPr>
                <a:endCxn id="65"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8" name="Elbow Connector 67"/>
              <p:cNvCxnSpPr>
                <a:stCxn id="38" idx="1"/>
                <a:endCxn id="52"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69" name="TextBox 68"/>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0" name="Straight Connector 69"/>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37" name="Flowchart: Alternate Process 3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0" name="Picture 6"/>
          <p:cNvPicPr>
            <a:picLocks noChangeAspect="1" noChangeArrowheads="1"/>
          </p:cNvPicPr>
          <p:nvPr/>
        </p:nvPicPr>
        <p:blipFill>
          <a:blip r:embed="rId4"/>
          <a:srcRect/>
          <a:stretch>
            <a:fillRect/>
          </a:stretch>
        </p:blipFill>
        <p:spPr bwMode="auto">
          <a:xfrm>
            <a:off x="1293786" y="1856756"/>
            <a:ext cx="1920240" cy="4366260"/>
          </a:xfrm>
          <a:prstGeom prst="rect">
            <a:avLst/>
          </a:prstGeom>
          <a:noFill/>
          <a:ln w="9525">
            <a:noFill/>
            <a:miter lim="800000"/>
            <a:headEnd/>
            <a:tailEnd/>
          </a:ln>
          <a:effectLst/>
        </p:spPr>
      </p:pic>
      <p:sp>
        <p:nvSpPr>
          <p:cNvPr id="4" name="Title 1"/>
          <p:cNvSpPr txBox="1">
            <a:spLocks/>
          </p:cNvSpPr>
          <p:nvPr/>
        </p:nvSpPr>
        <p:spPr>
          <a:xfrm>
            <a:off x="1788065" y="240747"/>
            <a:ext cx="3043230" cy="796908"/>
          </a:xfrm>
          <a:prstGeom prst="rect">
            <a:avLst/>
          </a:prstGeom>
        </p:spPr>
        <p:txBody>
          <a:bodyPr wrap="square" lIns="91440" tIns="45720" rIns="91440" bIns="45720" compatLnSpc="1">
            <a:normAutofit/>
          </a:bodyPr>
          <a:lstStyle/>
          <a:p>
            <a:pPr lvl="0"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noProof="0" dirty="0" smtClean="0"/>
              <a:t>Example</a:t>
            </a: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6" name="Picture 2"/>
          <p:cNvPicPr>
            <a:picLocks noChangeAspect="1" noChangeArrowheads="1"/>
          </p:cNvPicPr>
          <p:nvPr/>
        </p:nvPicPr>
        <p:blipFill>
          <a:blip r:embed="rId5"/>
          <a:srcRect/>
          <a:stretch>
            <a:fillRect/>
          </a:stretch>
        </p:blipFill>
        <p:spPr bwMode="auto">
          <a:xfrm>
            <a:off x="4990253" y="876300"/>
            <a:ext cx="3611880" cy="5981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7234"/>
                                        </p:tgtEl>
                                        <p:attrNameLst>
                                          <p:attrName>style.visibility</p:attrName>
                                        </p:attrNameLst>
                                      </p:cBhvr>
                                      <p:to>
                                        <p:strVal val="visible"/>
                                      </p:to>
                                    </p:set>
                                    <p:animEffect transition="in" filter="fade">
                                      <p:cBhvr>
                                        <p:cTn id="7" dur="500"/>
                                        <p:tgtEl>
                                          <p:inkTgt spid="_x0000_s607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457200" y="274638"/>
            <a:ext cx="8229600" cy="1143000"/>
          </a:xfrm>
          <a:prstGeom prst="rect">
            <a:avLst/>
          </a:prstGeom>
        </p:spPr>
        <p:txBody>
          <a:bodyPr wrap="square" lIns="91440" tIns="45720" rIns="91440" bIns="45720" compatLnSpc="1">
            <a:normAutofit/>
          </a:bodyPr>
          <a:lstStyle/>
          <a:p>
            <a:pPr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dirty="0" smtClean="0">
                <a:solidFill>
                  <a:srgbClr val="C00000">
                    <a:alpha val="100000"/>
                  </a:srgbClr>
                </a:solidFill>
              </a:rPr>
              <a:t> </a:t>
            </a:r>
            <a:r>
              <a:rPr lang="en-US" sz="4400" dirty="0" smtClean="0"/>
              <a:t>Example</a:t>
            </a:r>
            <a:endParaRPr lang="en-US" sz="4400" dirty="0" smtClean="0">
              <a:solidFill>
                <a:srgbClr val="C00000"/>
              </a:solidFill>
              <a:latin typeface="Comic Sans MS" pitchFamily="66"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32772" name="Picture 4"/>
          <p:cNvPicPr>
            <a:picLocks noChangeAspect="1" noChangeArrowheads="1"/>
          </p:cNvPicPr>
          <p:nvPr/>
        </p:nvPicPr>
        <p:blipFill>
          <a:blip r:embed="rId4"/>
          <a:srcRect/>
          <a:stretch>
            <a:fillRect/>
          </a:stretch>
        </p:blipFill>
        <p:spPr bwMode="auto">
          <a:xfrm>
            <a:off x="3715268" y="2233096"/>
            <a:ext cx="2847975" cy="3019425"/>
          </a:xfrm>
          <a:prstGeom prst="rect">
            <a:avLst/>
          </a:prstGeom>
          <a:noFill/>
          <a:ln w="9525">
            <a:noFill/>
            <a:miter lim="800000"/>
            <a:headEnd/>
            <a:tailEnd/>
          </a:ln>
          <a:effectLst/>
        </p:spPr>
      </p:pic>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8259" name="Equation" r:id="rId5" imgW="0" imgH="0" progId="Equation.3">
              <p:embed/>
            </p:oleObj>
          </a:graphicData>
        </a:graphic>
      </p:graphicFrame>
      <p:grpSp>
        <p:nvGrpSpPr>
          <p:cNvPr id="40" name="Group 34"/>
          <p:cNvGrpSpPr>
            <a:grpSpLocks noChangeAspect="1"/>
          </p:cNvGrpSpPr>
          <p:nvPr/>
        </p:nvGrpSpPr>
        <p:grpSpPr>
          <a:xfrm>
            <a:off x="286802" y="1270000"/>
            <a:ext cx="3352800" cy="5131622"/>
            <a:chOff x="152400" y="838200"/>
            <a:chExt cx="3048000" cy="4905182"/>
          </a:xfrm>
        </p:grpSpPr>
        <p:grpSp>
          <p:nvGrpSpPr>
            <p:cNvPr id="42" name="Group 36"/>
            <p:cNvGrpSpPr>
              <a:grpSpLocks noChangeAspect="1"/>
            </p:cNvGrpSpPr>
            <p:nvPr/>
          </p:nvGrpSpPr>
          <p:grpSpPr>
            <a:xfrm>
              <a:off x="152400" y="1284917"/>
              <a:ext cx="3048000" cy="4458464"/>
              <a:chOff x="2057399" y="1296377"/>
              <a:chExt cx="3750075" cy="5485423"/>
            </a:xfrm>
          </p:grpSpPr>
          <p:sp>
            <p:nvSpPr>
              <p:cNvPr id="44" name="Flowchart: Decision 4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45" name="Flowchart: Process 4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6" name="Flowchart: Process 4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7" name="Flowchart: Decision 4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8" name="Flowchart: Display 4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9" name="Flowchart: Decision 4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50" name="Flowchart: Process 4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51" name="Straight Connector 50"/>
              <p:cNvCxnSpPr>
                <a:stCxn id="43" idx="2"/>
                <a:endCxn id="4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2" name="Straight Connector 5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3" name="Straight Connector 5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4" name="Straight Connector 53"/>
              <p:cNvCxnSpPr>
                <a:endCxn id="4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6" name="TextBox 5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7" name="Flowchart: Summing Junction 5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8" name="Flowchart: Summing Junction 5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9" name="Straight Connector 58"/>
              <p:cNvCxnSpPr>
                <a:stCxn id="46" idx="2"/>
                <a:endCxn id="5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0" name="Straight Connector 5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1" name="Straight Connector 6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2" name="Flowchart: Summing Junction 6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4" name="TextBox 6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5" name="TextBox 6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6" name="Straight Connector 6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7" name="Straight Connector 66"/>
              <p:cNvCxnSpPr>
                <a:stCxn id="47" idx="3"/>
                <a:endCxn id="4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8" name="Flowchart: Display 6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9" name="TextBox 6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70" name="Straight Connector 69"/>
              <p:cNvCxnSpPr>
                <a:endCxn id="6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71" name="Elbow Connector 70"/>
              <p:cNvCxnSpPr>
                <a:stCxn id="44" idx="1"/>
                <a:endCxn id="5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72" name="TextBox 7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3" name="Straight Connector 7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43" name="Flowchart: Alternate Process 4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8258"/>
                                        </p:tgtEl>
                                        <p:attrNameLst>
                                          <p:attrName>style.visibility</p:attrName>
                                        </p:attrNameLst>
                                      </p:cBhvr>
                                      <p:to>
                                        <p:strVal val="visible"/>
                                      </p:to>
                                    </p:set>
                                    <p:animEffect transition="in" filter="fade">
                                      <p:cBhvr>
                                        <p:cTn id="7" dur="500"/>
                                        <p:tgtEl>
                                          <p:inkTgt spid="_x0000_s608258"/>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08260"/>
                                        </p:tgtEl>
                                        <p:attrNameLst>
                                          <p:attrName>style.visibility</p:attrName>
                                        </p:attrNameLst>
                                      </p:cBhvr>
                                      <p:to>
                                        <p:strVal val="visible"/>
                                      </p:to>
                                    </p:set>
                                    <p:animEffect transition="in" filter="fade">
                                      <p:cBhvr>
                                        <p:cTn id="10" dur="500"/>
                                        <p:tgtEl>
                                          <p:inkTgt spid="_x0000_s608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75" name="Oval Callout 74"/>
          <p:cNvSpPr/>
          <p:nvPr/>
        </p:nvSpPr>
        <p:spPr>
          <a:xfrm>
            <a:off x="4038600" y="5334000"/>
            <a:ext cx="2209800" cy="457200"/>
          </a:xfrm>
          <a:prstGeom prst="wedgeEllipseCallout">
            <a:avLst>
              <a:gd name="adj1" fmla="val -165402"/>
              <a:gd name="adj2" fmla="val -285668"/>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(0,1,2,3,4,7,8,9)</a:t>
            </a:r>
            <a:endParaRPr lang="en-US" dirty="0">
              <a:solidFill>
                <a:srgbClr val="C00000"/>
              </a:solidFill>
              <a:latin typeface="Cambria Math"/>
              <a:ea typeface="Cambria Math"/>
            </a:endParaRPr>
          </a:p>
        </p:txBody>
      </p:sp>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lvl="0"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C00000">
                    <a:alpha val="100000"/>
                  </a:srgbClr>
                </a:solidFill>
              </a:rPr>
              <a:t> </a:t>
            </a:r>
            <a:endParaRPr lang="en-US" sz="4400" dirty="0">
              <a:solidFill>
                <a:srgbClr val="C00000"/>
              </a:solidFill>
              <a:latin typeface="Comic Sans MS" pitchFamily="66"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9282" name="Equation" r:id="rId5" imgW="0" imgH="0" progId="Equation.3">
              <p:embed/>
            </p:oleObj>
          </a:graphicData>
        </a:graphic>
      </p:graphicFrame>
      <p:sp>
        <p:nvSpPr>
          <p:cNvPr id="67" name="Oval Callout 66"/>
          <p:cNvSpPr/>
          <p:nvPr/>
        </p:nvSpPr>
        <p:spPr>
          <a:xfrm>
            <a:off x="5354356" y="1857364"/>
            <a:ext cx="932156" cy="304800"/>
          </a:xfrm>
          <a:prstGeom prst="wedgeEllipseCallout">
            <a:avLst>
              <a:gd name="adj1" fmla="val -33884"/>
              <a:gd name="adj2" fmla="val 148580"/>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400" dirty="0" smtClean="0">
                <a:solidFill>
                  <a:srgbClr val="C00000"/>
                </a:solidFill>
                <a:latin typeface="Cambria Math" pitchFamily="18" charset="0"/>
                <a:ea typeface="Cambria Math" pitchFamily="18" charset="0"/>
              </a:rPr>
              <a:t>y = 1</a:t>
            </a:r>
            <a:endParaRPr lang="en-US" dirty="0">
              <a:latin typeface="Cambria Math" pitchFamily="18" charset="0"/>
              <a:ea typeface="Cambria Math" pitchFamily="18" charset="0"/>
            </a:endParaRPr>
          </a:p>
        </p:txBody>
      </p:sp>
      <p:sp>
        <p:nvSpPr>
          <p:cNvPr id="73" name="Oval Callout 72"/>
          <p:cNvSpPr/>
          <p:nvPr/>
        </p:nvSpPr>
        <p:spPr>
          <a:xfrm>
            <a:off x="2357422" y="6000768"/>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957614" y="213267"/>
            <a:ext cx="3053719" cy="707886"/>
          </a:xfrm>
          <a:prstGeom prst="rect">
            <a:avLst/>
          </a:prstGeom>
        </p:spPr>
        <p:txBody>
          <a:bodyPr wrap="square">
            <a:spAutoFit/>
          </a:bodyPr>
          <a:lstStyle/>
          <a:p>
            <a:pPr lvl="0" algn="ctr" defTabSz="914400" fontAlgn="base">
              <a:spcBef>
                <a:spcPct val="0"/>
              </a:spcBef>
              <a:spcAft>
                <a:spcPct val="0"/>
              </a:spcAft>
              <a:defRPr/>
            </a:pPr>
            <a:r>
              <a:rPr lang="en-US" sz="4000" dirty="0" smtClean="0">
                <a:solidFill>
                  <a:srgbClr val="C00000">
                    <a:alpha val="100000"/>
                  </a:srgbClr>
                </a:solidFill>
              </a:rPr>
              <a:t> </a:t>
            </a:r>
            <a:r>
              <a:rPr lang="en-US" sz="4000" dirty="0" smtClean="0"/>
              <a:t>Example</a:t>
            </a:r>
            <a:endParaRPr lang="en-US" sz="4000" dirty="0">
              <a:solidFill>
                <a:srgbClr val="C00000"/>
              </a:solidFill>
              <a:latin typeface="Comic Sans MS" pitchFamily="66" charset="0"/>
            </a:endParaRPr>
          </a:p>
        </p:txBody>
      </p:sp>
      <p:grpSp>
        <p:nvGrpSpPr>
          <p:cNvPr id="81" name="Group 34"/>
          <p:cNvGrpSpPr>
            <a:grpSpLocks noChangeAspect="1"/>
          </p:cNvGrpSpPr>
          <p:nvPr/>
        </p:nvGrpSpPr>
        <p:grpSpPr>
          <a:xfrm>
            <a:off x="-1" y="1422400"/>
            <a:ext cx="3386667" cy="4775200"/>
            <a:chOff x="152400" y="838200"/>
            <a:chExt cx="3048000" cy="4905182"/>
          </a:xfrm>
        </p:grpSpPr>
        <p:grpSp>
          <p:nvGrpSpPr>
            <p:cNvPr id="82" name="Group 36"/>
            <p:cNvGrpSpPr>
              <a:grpSpLocks noChangeAspect="1"/>
            </p:cNvGrpSpPr>
            <p:nvPr/>
          </p:nvGrpSpPr>
          <p:grpSpPr>
            <a:xfrm>
              <a:off x="152400" y="1284915"/>
              <a:ext cx="3048000" cy="4458464"/>
              <a:chOff x="2057399" y="1296377"/>
              <a:chExt cx="3750075" cy="5485423"/>
            </a:xfrm>
          </p:grpSpPr>
          <p:sp>
            <p:nvSpPr>
              <p:cNvPr id="84" name="Flowchart: Decision 8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5" name="Flowchart: Process 8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6" name="Flowchart: Process 8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7" name="Flowchart: Decision 8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8" name="Flowchart: Display 8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9" name="Flowchart: Decision 8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0" name="Flowchart: Process 8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1" name="Straight Connector 90"/>
              <p:cNvCxnSpPr>
                <a:stCxn id="83" idx="2"/>
                <a:endCxn id="8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a:endCxn id="8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6" name="TextBox 9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7" name="Flowchart: Summing Junction 9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8" name="Flowchart: Summing Junction 9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9" name="Straight Connector 98"/>
              <p:cNvCxnSpPr>
                <a:stCxn id="86" idx="2"/>
                <a:endCxn id="9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2" name="Flowchart: Summing Junction 10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4" name="TextBox 10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5" name="TextBox 10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6" name="Straight Connector 10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7" name="Straight Connector 106"/>
              <p:cNvCxnSpPr>
                <a:stCxn id="87" idx="3"/>
                <a:endCxn id="8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8" name="Flowchart: Display 10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9" name="TextBox 10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0" name="Straight Connector 109"/>
              <p:cNvCxnSpPr>
                <a:endCxn id="10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1" name="Elbow Connector 110"/>
              <p:cNvCxnSpPr>
                <a:stCxn id="84" idx="1"/>
                <a:endCxn id="9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2" name="TextBox 11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3" name="Straight Connector 11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3" name="Flowchart: Alternate Process 8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fade">
                                      <p:cBhvr>
                                        <p:cTn id="16" dur="500"/>
                                        <p:tgtEl>
                                          <p:spTgt spid="2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500"/>
                                        <p:tgtEl>
                                          <p:spTgt spid="2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500"/>
                                        <p:tgtEl>
                                          <p:spTgt spid="2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fade">
                                      <p:cBhvr>
                                        <p:cTn id="37" dur="500"/>
                                        <p:tgtEl>
                                          <p:spTgt spid="2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500"/>
                                        <p:tgtEl>
                                          <p:spTgt spid="2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1"/>
                                        </p:tgtEl>
                                        <p:attrNameLst>
                                          <p:attrName>style.visibility</p:attrName>
                                        </p:attrNameLst>
                                      </p:cBhvr>
                                      <p:to>
                                        <p:strVal val="visible"/>
                                      </p:to>
                                    </p:set>
                                    <p:animEffect transition="in" filter="fade">
                                      <p:cBhvr>
                                        <p:cTn id="46" dur="500"/>
                                        <p:tgtEl>
                                          <p:spTgt spid="2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inkTgt spid="_x0000_s609283"/>
                                        </p:tgtEl>
                                        <p:attrNameLst>
                                          <p:attrName>style.visibility</p:attrName>
                                        </p:attrNameLst>
                                      </p:cBhvr>
                                      <p:to>
                                        <p:strVal val="visible"/>
                                      </p:to>
                                    </p:set>
                                    <p:animEffect transition="in" filter="fade">
                                      <p:cBhvr>
                                        <p:cTn id="60" dur="500"/>
                                        <p:tgtEl>
                                          <p:inkTgt spid="_x0000_s609283"/>
                                        </p:tgtEl>
                                      </p:cBhvr>
                                    </p:animEffect>
                                  </p:childTnLst>
                                </p:cTn>
                              </p:par>
                              <p:par>
                                <p:cTn id="61" presetID="10" presetClass="entr" presetSubtype="0" fill="hold" nodeType="withEffect">
                                  <p:stCondLst>
                                    <p:cond delay="0"/>
                                  </p:stCondLst>
                                  <p:childTnLst>
                                    <p:set>
                                      <p:cBhvr>
                                        <p:cTn id="62" dur="1" fill="hold">
                                          <p:stCondLst>
                                            <p:cond delay="0"/>
                                          </p:stCondLst>
                                        </p:cTn>
                                        <p:tgtEl>
                                          <p:inkTgt spid="_x0000_s609284"/>
                                        </p:tgtEl>
                                        <p:attrNameLst>
                                          <p:attrName>style.visibility</p:attrName>
                                        </p:attrNameLst>
                                      </p:cBhvr>
                                      <p:to>
                                        <p:strVal val="visible"/>
                                      </p:to>
                                    </p:set>
                                    <p:animEffect transition="in" filter="fade">
                                      <p:cBhvr>
                                        <p:cTn id="63" dur="500"/>
                                        <p:tgtEl>
                                          <p:inkTgt spid="_x0000_s6092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7" grpId="0" animBg="1"/>
      <p:bldP spid="73" grpId="0" animBg="1"/>
      <p:bldP spid="74" grpId="0" animBg="1"/>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274638"/>
            <a:ext cx="8229600" cy="1143000"/>
          </a:xfrm>
          <a:prstGeom prst="rect">
            <a:avLst/>
          </a:prstGeom>
        </p:spPr>
        <p:txBody>
          <a:bodyPr vert="horz" wrap="square" lIns="91440" tIns="45720" rIns="91440" bIns="45720" rtlCol="0" anchor="ctr" compatLnSpc="1">
            <a:noAutofit/>
          </a:bodyPr>
          <a:lstStyle/>
          <a:p>
            <a:pPr lvl="0" algn="ctr" defTabSz="914400" fontAlgn="base">
              <a:spcBef>
                <a:spcPct val="0"/>
              </a:spcBef>
              <a:spcAft>
                <a:spcPct val="0"/>
              </a:spcAft>
              <a:defRPr/>
            </a:pPr>
            <a:r>
              <a:rPr lang="en-US" sz="3200" dirty="0" smtClean="0"/>
              <a:t>Symbolic execution + Theorem Proving</a:t>
            </a:r>
            <a:r>
              <a:rPr kumimoji="0" lang="en-US" sz="3200" b="0" i="0" u="none" strike="noStrike" kern="1200" cap="none" spc="0" normalizeH="0" noProof="0" dirty="0" smtClean="0">
                <a:ln>
                  <a:noFill/>
                </a:ln>
                <a:solidFill>
                  <a:srgbClr val="C00000"/>
                </a:solidFill>
                <a:effectLst/>
                <a:uLnTx/>
                <a:uFillTx/>
                <a:latin typeface="Comic Sans MS" pitchFamily="66" charset="0"/>
                <a:ea typeface="+mj-ea"/>
                <a:cs typeface="+mj-cs"/>
              </a:rPr>
              <a:t> </a:t>
            </a:r>
            <a:endParaRPr kumimoji="0" lang="en-US" sz="32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sp>
        <p:nvSpPr>
          <p:cNvPr id="4" name="TextBox 3"/>
          <p:cNvSpPr txBox="1"/>
          <p:nvPr/>
        </p:nvSpPr>
        <p:spPr>
          <a:xfrm>
            <a:off x="554594" y="5809206"/>
            <a:ext cx="2143140" cy="307777"/>
          </a:xfrm>
          <a:prstGeom prst="rect">
            <a:avLst/>
          </a:prstGeom>
          <a:noFill/>
          <a:ln w="12700">
            <a:solidFill>
              <a:schemeClr val="tx1"/>
            </a:solidFill>
          </a:ln>
        </p:spPr>
        <p:txBody>
          <a:bodyPr wrap="square" rtlCol="0">
            <a:spAutoFit/>
          </a:bodyPr>
          <a:lstStyle/>
          <a:p>
            <a:pPr lvl="0" algn="ctr"/>
            <a:r>
              <a:rPr lang="el-GR" sz="1400" dirty="0" smtClean="0">
                <a:solidFill>
                  <a:srgbClr val="C00000"/>
                </a:solidFill>
                <a:latin typeface="Cambria Math"/>
                <a:ea typeface="Cambria Math"/>
                <a:sym typeface="Wingdings"/>
              </a:rPr>
              <a:t>τ</a:t>
            </a:r>
            <a:r>
              <a:rPr lang="en-US" sz="1400" dirty="0" smtClean="0">
                <a:solidFill>
                  <a:srgbClr val="C00000"/>
                </a:solidFill>
                <a:latin typeface="Cambria Math"/>
                <a:ea typeface="Cambria Math"/>
                <a:sym typeface="Wingdings"/>
              </a:rPr>
              <a:t>=</a:t>
            </a:r>
            <a:r>
              <a:rPr lang="en-US" sz="1400" dirty="0" smtClean="0">
                <a:solidFill>
                  <a:srgbClr val="C00000"/>
                </a:solidFill>
                <a:latin typeface="Cambria Math"/>
                <a:ea typeface="Cambria Math"/>
              </a:rPr>
              <a:t>(0,1,2,3,4,7,8,9)</a:t>
            </a:r>
            <a:endParaRPr lang="en-IN" dirty="0"/>
          </a:p>
        </p:txBody>
      </p:sp>
      <p:graphicFrame>
        <p:nvGraphicFramePr>
          <p:cNvPr id="6" name="Table 5"/>
          <p:cNvGraphicFramePr>
            <a:graphicFrameLocks noGrp="1"/>
          </p:cNvGraphicFramePr>
          <p:nvPr/>
        </p:nvGraphicFramePr>
        <p:xfrm>
          <a:off x="5266267" y="2476489"/>
          <a:ext cx="2139520" cy="914400"/>
        </p:xfrm>
        <a:graphic>
          <a:graphicData uri="http://schemas.openxmlformats.org/drawingml/2006/table">
            <a:tbl>
              <a:tblPr>
                <a:tableStyleId>{775DCB02-9BB8-47FD-8907-85C794F793BA}</a:tableStyleId>
              </a:tblPr>
              <a:tblGrid>
                <a:gridCol w="928694"/>
                <a:gridCol w="1210826"/>
              </a:tblGrid>
              <a:tr h="224641">
                <a:tc>
                  <a:txBody>
                    <a:bodyPr/>
                    <a:lstStyle/>
                    <a:p>
                      <a:pPr algn="ctr"/>
                      <a:r>
                        <a:rPr lang="en-US" sz="1400" dirty="0" smtClean="0"/>
                        <a:t>y</a:t>
                      </a:r>
                      <a:endParaRPr lang="en-IN" sz="1400" dirty="0">
                        <a:solidFill>
                          <a:sysClr val="windowText" lastClr="000000"/>
                        </a:solidFill>
                        <a:latin typeface="Cambria Math" pitchFamily="18" charset="0"/>
                        <a:ea typeface="Cambria Math" pitchFamily="18" charset="0"/>
                      </a:endParaRPr>
                    </a:p>
                  </a:txBody>
                  <a:tcPr/>
                </a:tc>
                <a:tc>
                  <a:txBody>
                    <a:bodyPr/>
                    <a:lstStyle/>
                    <a:p>
                      <a:pPr algn="ctr"/>
                      <a:r>
                        <a:rPr lang="en-US" sz="1400" dirty="0" smtClean="0"/>
                        <a:t>y</a:t>
                      </a:r>
                      <a:r>
                        <a:rPr lang="en-US" sz="1400" baseline="-25000" dirty="0" smtClean="0"/>
                        <a:t>0</a:t>
                      </a:r>
                      <a:endParaRPr lang="en-IN" sz="1400" dirty="0">
                        <a:solidFill>
                          <a:sysClr val="windowText" lastClr="000000"/>
                        </a:solidFill>
                      </a:endParaRPr>
                    </a:p>
                  </a:txBody>
                  <a:tcPr/>
                </a:tc>
              </a:tr>
              <a:tr h="224641">
                <a:tc>
                  <a:txBody>
                    <a:bodyPr/>
                    <a:lstStyle/>
                    <a:p>
                      <a:pPr algn="ctr"/>
                      <a:r>
                        <a:rPr lang="en-US" sz="1400" dirty="0" err="1" smtClean="0"/>
                        <a:t>lock.state</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L</a:t>
                      </a:r>
                      <a:endParaRPr lang="en-IN" sz="1400" dirty="0" smtClean="0">
                        <a:solidFill>
                          <a:sysClr val="windowText" lastClr="000000"/>
                        </a:solidFill>
                      </a:endParaRPr>
                    </a:p>
                  </a:txBody>
                  <a:tcPr/>
                </a:tc>
              </a:tr>
              <a:tr h="265097">
                <a:tc>
                  <a:txBody>
                    <a:bodyPr/>
                    <a:lstStyle/>
                    <a:p>
                      <a:pPr algn="ctr"/>
                      <a:r>
                        <a:rPr lang="en-US" sz="1400" dirty="0" smtClean="0"/>
                        <a:t>x</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y</a:t>
                      </a:r>
                      <a:r>
                        <a:rPr lang="en-US" sz="1400" baseline="-25000" dirty="0" smtClean="0"/>
                        <a:t>0</a:t>
                      </a:r>
                      <a:endParaRPr lang="en-IN" sz="1400" dirty="0" smtClean="0">
                        <a:solidFill>
                          <a:sysClr val="windowText" lastClr="000000"/>
                        </a:solidFill>
                      </a:endParaRPr>
                    </a:p>
                  </a:txBody>
                  <a:tcPr/>
                </a:tc>
              </a:tr>
            </a:tbl>
          </a:graphicData>
        </a:graphic>
      </p:graphicFrame>
      <p:graphicFrame>
        <p:nvGraphicFramePr>
          <p:cNvPr id="8" name="Table 7"/>
          <p:cNvGraphicFramePr>
            <a:graphicFrameLocks noGrp="1"/>
          </p:cNvGraphicFramePr>
          <p:nvPr/>
        </p:nvGraphicFramePr>
        <p:xfrm>
          <a:off x="4909077" y="4206248"/>
          <a:ext cx="2857520" cy="609600"/>
        </p:xfrm>
        <a:graphic>
          <a:graphicData uri="http://schemas.openxmlformats.org/drawingml/2006/table">
            <a:tbl>
              <a:tblPr>
                <a:tableStyleId>{284E427A-3D55-4303-BF80-6455036E1DE7}</a:tableStyleId>
              </a:tblPr>
              <a:tblGrid>
                <a:gridCol w="2857520"/>
              </a:tblGrid>
              <a:tr h="224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solidFill>
                              <a:schemeClr val="bg1"/>
                            </a:solidFill>
                          </a:ln>
                          <a:effectLst/>
                          <a:uLnTx/>
                          <a:uFillTx/>
                        </a:rPr>
                        <a:t>(x =y)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 T</a:t>
                      </a:r>
                      <a:endParaRPr kumimoji="0" lang="en-US" sz="1400" b="0" i="0" u="none" strike="noStrike" kern="1200" cap="none" spc="0" normalizeH="0" baseline="0" noProof="0" dirty="0" smtClean="0">
                        <a:ln>
                          <a:solidFill>
                            <a:schemeClr val="bg1"/>
                          </a:solidFill>
                        </a:ln>
                        <a:solidFill>
                          <a:sysClr val="windowText" lastClr="000000"/>
                        </a:solidFill>
                        <a:effectLst/>
                        <a:uLnTx/>
                        <a:uFillTx/>
                        <a:latin typeface="Cambria Math"/>
                        <a:ea typeface="Cambria Math"/>
                        <a:cs typeface="+mn-cs"/>
                      </a:endParaRPr>
                    </a:p>
                  </a:txBody>
                  <a:tcPr/>
                </a:tc>
              </a:tr>
              <a:tr h="265097">
                <a:tc>
                  <a:txBody>
                    <a:bodyPr/>
                    <a:lstStyle/>
                    <a:p>
                      <a:pPr algn="ctr"/>
                      <a:r>
                        <a:rPr lang="en-US" sz="1400" dirty="0" smtClean="0">
                          <a:ln>
                            <a:solidFill>
                              <a:schemeClr val="bg1"/>
                            </a:solidFill>
                          </a:ln>
                        </a:rPr>
                        <a:t>(</a:t>
                      </a:r>
                      <a:r>
                        <a:rPr lang="en-US" sz="1400" dirty="0" err="1" smtClean="0">
                          <a:ln>
                            <a:solidFill>
                              <a:schemeClr val="bg1"/>
                            </a:solidFill>
                          </a:ln>
                        </a:rPr>
                        <a:t>lock.state</a:t>
                      </a:r>
                      <a:r>
                        <a:rPr lang="en-US" sz="1400" dirty="0" smtClean="0">
                          <a:ln>
                            <a:solidFill>
                              <a:schemeClr val="bg1"/>
                            </a:solidFill>
                          </a:ln>
                        </a:rPr>
                        <a:t> != L) = (L != L) = F</a:t>
                      </a:r>
                      <a:endParaRPr lang="en-IN" sz="1400" dirty="0">
                        <a:ln>
                          <a:solidFill>
                            <a:schemeClr val="bg1"/>
                          </a:solidFill>
                        </a:ln>
                        <a:solidFill>
                          <a:sysClr val="windowText" lastClr="000000"/>
                        </a:solidFill>
                        <a:latin typeface="Cambria Math" pitchFamily="18" charset="0"/>
                        <a:ea typeface="Cambria Math" pitchFamily="18" charset="0"/>
                      </a:endParaRPr>
                    </a:p>
                  </a:txBody>
                  <a:tcPr/>
                </a:tc>
              </a:tr>
            </a:tbl>
          </a:graphicData>
        </a:graphic>
      </p:graphicFrame>
      <p:sp>
        <p:nvSpPr>
          <p:cNvPr id="10" name="TextBox 9"/>
          <p:cNvSpPr txBox="1"/>
          <p:nvPr/>
        </p:nvSpPr>
        <p:spPr>
          <a:xfrm>
            <a:off x="5266267" y="2164102"/>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symbolic memory</a:t>
            </a:r>
            <a:endParaRPr lang="en-IN" sz="1400" dirty="0">
              <a:solidFill>
                <a:srgbClr val="002060"/>
              </a:solidFill>
              <a:latin typeface="Comic Sans MS" pitchFamily="66" charset="0"/>
            </a:endParaRPr>
          </a:p>
        </p:txBody>
      </p:sp>
      <p:sp>
        <p:nvSpPr>
          <p:cNvPr id="11" name="TextBox 10"/>
          <p:cNvSpPr txBox="1"/>
          <p:nvPr/>
        </p:nvSpPr>
        <p:spPr>
          <a:xfrm>
            <a:off x="5275995" y="3883223"/>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constraints</a:t>
            </a:r>
            <a:endParaRPr lang="en-IN" sz="1400" dirty="0">
              <a:solidFill>
                <a:srgbClr val="002060"/>
              </a:solidFill>
              <a:latin typeface="Comic Sans MS" pitchFamily="66" charset="0"/>
            </a:endParaRPr>
          </a:p>
        </p:txBody>
      </p:sp>
      <p:pic>
        <p:nvPicPr>
          <p:cNvPr id="9" name="Picture 4"/>
          <p:cNvPicPr>
            <a:picLocks noChangeAspect="1" noChangeArrowheads="1"/>
          </p:cNvPicPr>
          <p:nvPr/>
        </p:nvPicPr>
        <p:blipFill>
          <a:blip r:embed="rId3"/>
          <a:srcRect/>
          <a:stretch>
            <a:fillRect/>
          </a:stretch>
        </p:blipFill>
        <p:spPr bwMode="auto">
          <a:xfrm>
            <a:off x="661958" y="1789649"/>
            <a:ext cx="2847975" cy="3019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258068" y="2250030"/>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 </a:t>
            </a:r>
            <a:r>
              <a:rPr lang="en-US" sz="4400" dirty="0" smtClean="0">
                <a:solidFill>
                  <a:srgbClr val="F8F57B"/>
                </a:solidFill>
                <a:latin typeface="+mj-lt"/>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0306" name="Equation" r:id="rId5" imgW="0" imgH="0" progId="Equation.3">
              <p:embed/>
            </p:oleObj>
          </a:graphicData>
        </a:graphic>
      </p:graphicFrame>
      <p:sp>
        <p:nvSpPr>
          <p:cNvPr id="73" name="Oval Callout 72"/>
          <p:cNvSpPr/>
          <p:nvPr/>
        </p:nvSpPr>
        <p:spPr>
          <a:xfrm>
            <a:off x="2357422" y="5983835"/>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5" name="Group 80"/>
          <p:cNvGrpSpPr/>
          <p:nvPr/>
        </p:nvGrpSpPr>
        <p:grpSpPr>
          <a:xfrm>
            <a:off x="5979112" y="685800"/>
            <a:ext cx="2957746" cy="5815034"/>
            <a:chOff x="5979112" y="685800"/>
            <a:chExt cx="2957746" cy="5815034"/>
          </a:xfrm>
        </p:grpSpPr>
        <p:grpSp>
          <p:nvGrpSpPr>
            <p:cNvPr id="6" name="Group 255"/>
            <p:cNvGrpSpPr/>
            <p:nvPr/>
          </p:nvGrpSpPr>
          <p:grpSpPr>
            <a:xfrm>
              <a:off x="5979112" y="685800"/>
              <a:ext cx="2957746" cy="5257800"/>
              <a:chOff x="5979112" y="685800"/>
              <a:chExt cx="2957746" cy="5257800"/>
            </a:xfrm>
          </p:grpSpPr>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34"/>
          <p:cNvGrpSpPr>
            <a:grpSpLocks noChangeAspect="1"/>
          </p:cNvGrpSpPr>
          <p:nvPr/>
        </p:nvGrpSpPr>
        <p:grpSpPr>
          <a:xfrm>
            <a:off x="287866" y="863600"/>
            <a:ext cx="3386667" cy="4927601"/>
            <a:chOff x="152400" y="838200"/>
            <a:chExt cx="3048000" cy="4905182"/>
          </a:xfrm>
        </p:grpSpPr>
        <p:grpSp>
          <p:nvGrpSpPr>
            <p:cNvPr id="81" name="Group 36"/>
            <p:cNvGrpSpPr>
              <a:grpSpLocks noChangeAspect="1"/>
            </p:cNvGrpSpPr>
            <p:nvPr/>
          </p:nvGrpSpPr>
          <p:grpSpPr>
            <a:xfrm>
              <a:off x="152400" y="1284913"/>
              <a:ext cx="3048000" cy="4458464"/>
              <a:chOff x="2057399" y="1296377"/>
              <a:chExt cx="3750075" cy="5485423"/>
            </a:xfrm>
          </p:grpSpPr>
          <p:sp>
            <p:nvSpPr>
              <p:cNvPr id="83" name="Flowchart: Decision 82"/>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4" name="Flowchart: Process 83"/>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5" name="Flowchart: Process 84"/>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6" name="Flowchart: Decision 85"/>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7" name="Flowchart: Display 86"/>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8" name="Flowchart: Decision 87"/>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89" name="Flowchart: Process 88"/>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0" name="Straight Connector 89"/>
              <p:cNvCxnSpPr>
                <a:stCxn id="82" idx="2"/>
                <a:endCxn id="85"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1" name="Straight Connector 9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a:endCxn id="84"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4"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5" name="TextBox 94"/>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6" name="Flowchart: Summing Junction 95"/>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7" name="Flowchart: Summing Junction 96"/>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8" name="Straight Connector 97"/>
              <p:cNvCxnSpPr>
                <a:stCxn id="85" idx="2"/>
                <a:endCxn id="97"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9" name="Straight Connector 98"/>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1" name="Flowchart: Summing Junction 100"/>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2"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3" name="TextBox 102"/>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4" name="TextBox 103"/>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5" name="Straight Connector 104"/>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6" name="Straight Connector 105"/>
              <p:cNvCxnSpPr>
                <a:stCxn id="86" idx="3"/>
                <a:endCxn id="87"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7" name="Flowchart: Display 106"/>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8" name="TextBox 107"/>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09" name="Straight Connector 108"/>
              <p:cNvCxnSpPr>
                <a:endCxn id="107"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0" name="Elbow Connector 109"/>
              <p:cNvCxnSpPr>
                <a:stCxn id="83" idx="1"/>
                <a:endCxn id="96"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1" name="TextBox 110"/>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2" name="Straight Connector 111"/>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2" name="Flowchart: Alternate Process 81"/>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161"/>
          <p:cNvGrpSpPr/>
          <p:nvPr/>
        </p:nvGrpSpPr>
        <p:grpSpPr>
          <a:xfrm>
            <a:off x="5979112" y="685800"/>
            <a:ext cx="2957746" cy="5815034"/>
            <a:chOff x="5979112" y="685800"/>
            <a:chExt cx="2957746" cy="5815034"/>
          </a:xfrm>
        </p:grpSpPr>
        <p:grpSp>
          <p:nvGrpSpPr>
            <p:cNvPr id="3" name="Group 255"/>
            <p:cNvGrpSpPr/>
            <p:nvPr/>
          </p:nvGrpSpPr>
          <p:grpSpPr>
            <a:xfrm>
              <a:off x="5979112" y="685800"/>
              <a:ext cx="2957746" cy="5257800"/>
              <a:chOff x="5979112" y="685800"/>
              <a:chExt cx="2957746" cy="5257800"/>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6" idx="1"/>
                <a:endCxn id="177"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204" name="Rectangle 203"/>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47"/>
          <p:cNvGrpSpPr>
            <a:grpSpLocks noChangeAspect="1"/>
          </p:cNvGrpSpPr>
          <p:nvPr/>
        </p:nvGrpSpPr>
        <p:grpSpPr>
          <a:xfrm>
            <a:off x="480156" y="1928802"/>
            <a:ext cx="4306158" cy="1602800"/>
            <a:chOff x="3029620" y="3929065"/>
            <a:chExt cx="5316247" cy="1978766"/>
          </a:xfrm>
        </p:grpSpPr>
        <p:sp>
          <p:nvSpPr>
            <p:cNvPr id="206" name="Cloud 20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7" name="Cloud 20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8" name="Cloud 20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09" name="Straight Connector 208"/>
            <p:cNvCxnSpPr>
              <a:stCxn id="207" idx="1"/>
              <a:endCxn id="20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0" name="Cloud 209"/>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211" name="Cloud 210"/>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12" name="Straight Connector 211"/>
            <p:cNvCxnSpPr>
              <a:stCxn id="210" idx="1"/>
              <a:endCxn id="211"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3" name="Right Arrow 212"/>
            <p:cNvSpPr/>
            <p:nvPr/>
          </p:nvSpPr>
          <p:spPr>
            <a:xfrm>
              <a:off x="4214810" y="4478063"/>
              <a:ext cx="1066800" cy="381000"/>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4" name="Rectangle 213"/>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215" name="TextBox 214"/>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47"/>
          <p:cNvGrpSpPr>
            <a:grpSpLocks noChangeAspect="1"/>
          </p:cNvGrpSpPr>
          <p:nvPr/>
        </p:nvGrpSpPr>
        <p:grpSpPr>
          <a:xfrm>
            <a:off x="480156" y="1928802"/>
            <a:ext cx="4306158" cy="1602800"/>
            <a:chOff x="3029620" y="3929065"/>
            <a:chExt cx="5316247" cy="1978766"/>
          </a:xfrm>
        </p:grpSpPr>
        <p:sp>
          <p:nvSpPr>
            <p:cNvPr id="36" name="Cloud 3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7" name="Cloud 3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8" name="Cloud 3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0" name="Straight Connector 39"/>
            <p:cNvCxnSpPr>
              <a:stCxn id="37" idx="1"/>
              <a:endCxn id="3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Cloud 40"/>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42" name="Cloud 41"/>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4" name="Straight Connector 43"/>
            <p:cNvCxnSpPr>
              <a:stCxn id="41" idx="1"/>
              <a:endCxn id="42"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214810" y="4478063"/>
              <a:ext cx="1066800" cy="381000"/>
            </a:xfrm>
            <a:prstGeom prst="rightArrow">
              <a:avLst/>
            </a:prstGeom>
            <a:gradFill>
              <a:gsLst>
                <a:gs pos="0">
                  <a:schemeClr val="accent1"/>
                </a:gs>
                <a:gs pos="100000">
                  <a:schemeClr val="accent1">
                    <a:tint val="20000"/>
                  </a:schemeClr>
                </a:gs>
              </a:gsLst>
              <a:lin ang="5400000" scaled="1"/>
            </a:gra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54" name="TextBox 53"/>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55" name="TextBox 54"/>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nvGrpSpPr>
          <p:cNvPr id="3" name="Group 60"/>
          <p:cNvGrpSpPr/>
          <p:nvPr/>
        </p:nvGrpSpPr>
        <p:grpSpPr>
          <a:xfrm>
            <a:off x="5979112" y="685800"/>
            <a:ext cx="3093482" cy="5815034"/>
            <a:chOff x="5979112" y="685800"/>
            <a:chExt cx="3093482" cy="5815034"/>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56" idx="1"/>
              <a:endCxn id="177"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57" name="Straight Connector 56"/>
            <p:cNvCxnSpPr>
              <a:endCxn id="56"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82" name="Curved Connector 81"/>
          <p:cNvCxnSpPr>
            <a:stCxn id="56" idx="0"/>
            <a:endCxn id="164"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F8F57B"/>
                </a:solidFill>
                <a:latin typeface="+mj-lt"/>
                <a:ea typeface="+mj-ea"/>
                <a:cs typeface="+mj-cs"/>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3378" name="Equation" r:id="rId5" imgW="0" imgH="0" progId="Equation.3">
              <p:embed/>
            </p:oleObj>
          </a:graphicData>
        </a:graphic>
      </p:graphicFrame>
      <p:sp>
        <p:nvSpPr>
          <p:cNvPr id="76" name="Oval Callout 75"/>
          <p:cNvSpPr/>
          <p:nvPr/>
        </p:nvSpPr>
        <p:spPr>
          <a:xfrm>
            <a:off x="3124200" y="6019800"/>
            <a:ext cx="2590800" cy="609600"/>
          </a:xfrm>
          <a:prstGeom prst="wedgeEllipseCallout">
            <a:avLst>
              <a:gd name="adj1" fmla="val -95999"/>
              <a:gd name="adj2" fmla="val -346072"/>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(0,1,2,3,4,7,&lt;8,p&gt;,9)</a:t>
            </a:r>
            <a:endParaRPr lang="en-US" dirty="0">
              <a:solidFill>
                <a:srgbClr val="C00000"/>
              </a:solidFill>
              <a:latin typeface="Cambria Math"/>
              <a:ea typeface="Cambria Math"/>
            </a:endParaRPr>
          </a:p>
        </p:txBody>
      </p:sp>
      <p:grpSp>
        <p:nvGrpSpPr>
          <p:cNvPr id="3" name="Group 182"/>
          <p:cNvGrpSpPr/>
          <p:nvPr/>
        </p:nvGrpSpPr>
        <p:grpSpPr>
          <a:xfrm>
            <a:off x="5979112" y="685800"/>
            <a:ext cx="3093482" cy="5815034"/>
            <a:chOff x="5979112" y="685800"/>
            <a:chExt cx="3093482" cy="5815034"/>
          </a:xfrm>
        </p:grpSpPr>
        <p:sp>
          <p:nvSpPr>
            <p:cNvPr id="184" name="Cloud 183"/>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85" name="Cloud 184"/>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86" name="Cloud 185"/>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87" name="Cloud 186"/>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88" name="Cloud 187"/>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89" name="Cloud 188"/>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91" name="Cloud 190"/>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92" name="Cloud 191"/>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93" name="Cloud 192"/>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94" name="Cloud 193"/>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97" name="Straight Connector 196"/>
            <p:cNvCxnSpPr>
              <a:stCxn id="184" idx="1"/>
              <a:endCxn id="185"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5" idx="1"/>
              <a:endCxn id="186"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1"/>
              <a:endCxn id="187"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1"/>
              <a:endCxn id="188"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1"/>
              <a:endCxn id="189"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8" idx="1"/>
              <a:endCxn id="192"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89" idx="1"/>
              <a:endCxn id="191"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2" idx="1"/>
              <a:endCxn id="193"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25" idx="1"/>
              <a:endCxn id="194"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06" name="Arc 205"/>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TextBox 206"/>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8" name="TextBox 207"/>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9" name="TextBox 208"/>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0" name="TextBox 209"/>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1" name="TextBox 210"/>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2" name="TextBox 211"/>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3" name="TextBox 212"/>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4" name="TextBox 213"/>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5" name="TextBox 214"/>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7" name="TextBox 216"/>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8" name="TextBox 217"/>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9" name="TextBox 218"/>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0" name="TextBox 219"/>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1" name="Cloud 220"/>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22" name="TextBox 221"/>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23" name="Curved Connector 222"/>
            <p:cNvCxnSpPr>
              <a:stCxn id="193" idx="1"/>
              <a:endCxn id="221"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1" idx="0"/>
              <a:endCxn id="192"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25" name="Cloud 224"/>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226" name="Straight Connector 225"/>
            <p:cNvCxnSpPr>
              <a:endCxn id="225"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227" name="Curved Connector 226"/>
          <p:cNvCxnSpPr>
            <a:stCxn id="225" idx="0"/>
            <a:endCxn id="221"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61" name="Oval Callout 260"/>
          <p:cNvSpPr/>
          <p:nvPr/>
        </p:nvSpPr>
        <p:spPr>
          <a:xfrm>
            <a:off x="5576902" y="5500702"/>
            <a:ext cx="1066800" cy="457200"/>
          </a:xfrm>
          <a:prstGeom prst="wedgeEllipseCallout">
            <a:avLst>
              <a:gd name="adj1" fmla="val 212049"/>
              <a:gd name="adj2" fmla="val -223226"/>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82" name="Group 34"/>
          <p:cNvGrpSpPr>
            <a:grpSpLocks noChangeAspect="1"/>
          </p:cNvGrpSpPr>
          <p:nvPr/>
        </p:nvGrpSpPr>
        <p:grpSpPr>
          <a:xfrm>
            <a:off x="220132" y="1032933"/>
            <a:ext cx="3386667" cy="4927601"/>
            <a:chOff x="152400" y="838200"/>
            <a:chExt cx="3048000" cy="4905182"/>
          </a:xfrm>
        </p:grpSpPr>
        <p:grpSp>
          <p:nvGrpSpPr>
            <p:cNvPr id="83" name="Group 36"/>
            <p:cNvGrpSpPr>
              <a:grpSpLocks noChangeAspect="1"/>
            </p:cNvGrpSpPr>
            <p:nvPr/>
          </p:nvGrpSpPr>
          <p:grpSpPr>
            <a:xfrm>
              <a:off x="152400" y="1284911"/>
              <a:ext cx="3048000" cy="4458464"/>
              <a:chOff x="2057399" y="1296377"/>
              <a:chExt cx="3750075" cy="5485423"/>
            </a:xfrm>
          </p:grpSpPr>
          <p:sp>
            <p:nvSpPr>
              <p:cNvPr id="85" name="Flowchart: Decision 84"/>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6" name="Flowchart: Process 85"/>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7" name="Flowchart: Process 86"/>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8" name="Flowchart: Decision 87"/>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9" name="Flowchart: Display 88"/>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0" name="Flowchart: Decision 89"/>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1" name="Flowchart: Process 90"/>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2" name="Straight Connector 91"/>
              <p:cNvCxnSpPr>
                <a:stCxn id="84" idx="2"/>
                <a:endCxn id="87"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5" name="Straight Connector 94"/>
              <p:cNvCxnSpPr>
                <a:endCxn id="86"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6"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7" name="TextBox 96"/>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8" name="Flowchart: Summing Junction 97"/>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9" name="Flowchart: Summing Junction 98"/>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00" name="Straight Connector 99"/>
              <p:cNvCxnSpPr>
                <a:stCxn id="87" idx="2"/>
                <a:endCxn id="99"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2" name="Straight Connector 101"/>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3" name="Flowchart: Summing Junction 102"/>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4"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5" name="TextBox 104"/>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6" name="TextBox 105"/>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7" name="Straight Connector 106"/>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8" name="Straight Connector 107"/>
              <p:cNvCxnSpPr>
                <a:stCxn id="88" idx="3"/>
                <a:endCxn id="89"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9" name="Flowchart: Display 108"/>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10" name="TextBox 109"/>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1" name="Straight Connector 110"/>
              <p:cNvCxnSpPr>
                <a:endCxn id="109"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2" name="Elbow Connector 111"/>
              <p:cNvCxnSpPr>
                <a:stCxn id="85" idx="1"/>
                <a:endCxn id="98"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3" name="TextBox 112"/>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4" name="Straight Connector 113"/>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4" name="Flowchart: Alternate Process 83"/>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13380"/>
                                        </p:tgtEl>
                                        <p:attrNameLst>
                                          <p:attrName>style.visibility</p:attrName>
                                        </p:attrNameLst>
                                      </p:cBhvr>
                                      <p:to>
                                        <p:strVal val="visible"/>
                                      </p:to>
                                    </p:set>
                                    <p:animEffect transition="in" filter="fade">
                                      <p:cBhvr>
                                        <p:cTn id="10" dur="500"/>
                                        <p:tgtEl>
                                          <p:inkTgt spid="_x0000_s613380"/>
                                        </p:tgtEl>
                                      </p:cBhvr>
                                    </p:animEffect>
                                  </p:childTnLst>
                                </p:cTn>
                              </p:par>
                              <p:par>
                                <p:cTn id="11" presetID="10" presetClass="entr" presetSubtype="0" fill="hold" nodeType="withEffect">
                                  <p:stCondLst>
                                    <p:cond delay="0"/>
                                  </p:stCondLst>
                                  <p:childTnLst>
                                    <p:set>
                                      <p:cBhvr>
                                        <p:cTn id="12" dur="1" fill="hold">
                                          <p:stCondLst>
                                            <p:cond delay="0"/>
                                          </p:stCondLst>
                                        </p:cTn>
                                        <p:tgtEl>
                                          <p:inkTgt spid="_x0000_s613379"/>
                                        </p:tgtEl>
                                        <p:attrNameLst>
                                          <p:attrName>style.visibility</p:attrName>
                                        </p:attrNameLst>
                                      </p:cBhvr>
                                      <p:to>
                                        <p:strVal val="visible"/>
                                      </p:to>
                                    </p:set>
                                    <p:animEffect transition="in" filter="fade">
                                      <p:cBhvr>
                                        <p:cTn id="13" dur="500"/>
                                        <p:tgtEl>
                                          <p:inkTgt spid="_x0000_s6133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More applications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idx="1"/>
          </p:nvPr>
        </p:nvSpPr>
        <p:spPr>
          <a:xfrm>
            <a:off x="349102" y="1859442"/>
            <a:ext cx="8382000" cy="2210862"/>
          </a:xfrm>
        </p:spPr>
        <p:txBody>
          <a:bodyPr/>
          <a:lstStyle/>
          <a:p>
            <a:pPr>
              <a:lnSpc>
                <a:spcPct val="90000"/>
              </a:lnSpc>
            </a:pPr>
            <a:r>
              <a:rPr lang="en-US" dirty="0" smtClean="0"/>
              <a:t>Bounded model-checking of model programs</a:t>
            </a:r>
          </a:p>
          <a:p>
            <a:pPr>
              <a:lnSpc>
                <a:spcPct val="90000"/>
              </a:lnSpc>
            </a:pPr>
            <a:r>
              <a:rPr lang="en-US" dirty="0" smtClean="0"/>
              <a:t>Termination</a:t>
            </a:r>
          </a:p>
          <a:p>
            <a:pPr>
              <a:lnSpc>
                <a:spcPct val="90000"/>
              </a:lnSpc>
            </a:pPr>
            <a:r>
              <a:rPr lang="en-US" dirty="0" smtClean="0"/>
              <a:t>Security protocols, F#/7</a:t>
            </a:r>
          </a:p>
          <a:p>
            <a:pPr>
              <a:lnSpc>
                <a:spcPct val="90000"/>
              </a:lnSpc>
            </a:pPr>
            <a:r>
              <a:rPr lang="en-US" dirty="0" smtClean="0"/>
              <a:t>Business application modeling</a:t>
            </a:r>
          </a:p>
          <a:p>
            <a:pPr>
              <a:lnSpc>
                <a:spcPct val="90000"/>
              </a:lnSpc>
            </a:pPr>
            <a:r>
              <a:rPr lang="en-US" dirty="0" smtClean="0"/>
              <a:t>Cryptography</a:t>
            </a:r>
          </a:p>
          <a:p>
            <a:pPr>
              <a:lnSpc>
                <a:spcPct val="90000"/>
              </a:lnSpc>
            </a:pPr>
            <a:r>
              <a:rPr lang="en-US" dirty="0" smtClean="0"/>
              <a:t>Model Based Testing (SQL-Server)</a:t>
            </a:r>
          </a:p>
          <a:p>
            <a:pPr>
              <a:lnSpc>
                <a:spcPct val="90000"/>
              </a:lnSpc>
            </a:pPr>
            <a:r>
              <a:rPr lang="en-US" dirty="0" smtClean="0"/>
              <a:t>Verified garbage collectors </a:t>
            </a:r>
          </a:p>
        </p:txBody>
      </p:sp>
      <p:pic>
        <p:nvPicPr>
          <p:cNvPr id="5" name="Picture 4" descr="margus.jpg"/>
          <p:cNvPicPr>
            <a:picLocks noChangeAspect="1"/>
          </p:cNvPicPr>
          <p:nvPr/>
        </p:nvPicPr>
        <p:blipFill>
          <a:blip r:embed="rId3"/>
          <a:stretch>
            <a:fillRect/>
          </a:stretch>
        </p:blipFill>
        <p:spPr>
          <a:xfrm>
            <a:off x="7326667" y="1794275"/>
            <a:ext cx="636603" cy="641696"/>
          </a:xfrm>
          <a:prstGeom prst="rect">
            <a:avLst/>
          </a:prstGeom>
        </p:spPr>
      </p:pic>
      <p:pic>
        <p:nvPicPr>
          <p:cNvPr id="6" name="Picture 5" descr="bycook.jpg"/>
          <p:cNvPicPr>
            <a:picLocks noChangeAspect="1"/>
          </p:cNvPicPr>
          <p:nvPr/>
        </p:nvPicPr>
        <p:blipFill>
          <a:blip r:embed="rId4"/>
          <a:stretch>
            <a:fillRect/>
          </a:stretch>
        </p:blipFill>
        <p:spPr>
          <a:xfrm>
            <a:off x="3012190" y="2771280"/>
            <a:ext cx="601120" cy="601120"/>
          </a:xfrm>
          <a:prstGeom prst="rect">
            <a:avLst/>
          </a:prstGeom>
        </p:spPr>
      </p:pic>
      <p:pic>
        <p:nvPicPr>
          <p:cNvPr id="8" name="Picture 7" descr="fournet.jpg"/>
          <p:cNvPicPr>
            <a:picLocks noChangeAspect="1"/>
          </p:cNvPicPr>
          <p:nvPr/>
        </p:nvPicPr>
        <p:blipFill>
          <a:blip r:embed="rId5"/>
          <a:stretch>
            <a:fillRect/>
          </a:stretch>
        </p:blipFill>
        <p:spPr>
          <a:xfrm>
            <a:off x="5548889" y="3318139"/>
            <a:ext cx="553466" cy="632022"/>
          </a:xfrm>
          <a:prstGeom prst="rect">
            <a:avLst/>
          </a:prstGeom>
        </p:spPr>
      </p:pic>
      <p:pic>
        <p:nvPicPr>
          <p:cNvPr id="9" name="Picture 8" descr="ethanjackson.png"/>
          <p:cNvPicPr>
            <a:picLocks noChangeAspect="1"/>
          </p:cNvPicPr>
          <p:nvPr/>
        </p:nvPicPr>
        <p:blipFill>
          <a:blip r:embed="rId6"/>
          <a:stretch>
            <a:fillRect/>
          </a:stretch>
        </p:blipFill>
        <p:spPr>
          <a:xfrm>
            <a:off x="6271498" y="3982838"/>
            <a:ext cx="823235" cy="891839"/>
          </a:xfrm>
          <a:prstGeom prst="rect">
            <a:avLst/>
          </a:prstGeom>
        </p:spPr>
      </p:pic>
      <p:pic>
        <p:nvPicPr>
          <p:cNvPr id="11" name="Picture 10" descr="andy-gordon.jpg"/>
          <p:cNvPicPr>
            <a:picLocks noChangeAspect="1"/>
          </p:cNvPicPr>
          <p:nvPr/>
        </p:nvPicPr>
        <p:blipFill>
          <a:blip r:embed="rId7" cstate="print"/>
          <a:stretch>
            <a:fillRect/>
          </a:stretch>
        </p:blipFill>
        <p:spPr>
          <a:xfrm>
            <a:off x="6096932" y="3323648"/>
            <a:ext cx="468542" cy="624723"/>
          </a:xfrm>
          <a:prstGeom prst="rect">
            <a:avLst/>
          </a:prstGeom>
        </p:spPr>
      </p:pic>
      <p:pic>
        <p:nvPicPr>
          <p:cNvPr id="20482" name="Picture 2"/>
          <p:cNvPicPr>
            <a:picLocks noChangeAspect="1" noChangeArrowheads="1"/>
          </p:cNvPicPr>
          <p:nvPr/>
        </p:nvPicPr>
        <p:blipFill>
          <a:blip r:embed="rId8" cstate="print"/>
          <a:srcRect/>
          <a:stretch>
            <a:fillRect/>
          </a:stretch>
        </p:blipFill>
        <p:spPr bwMode="auto">
          <a:xfrm>
            <a:off x="3433825" y="4502264"/>
            <a:ext cx="599473" cy="601653"/>
          </a:xfrm>
          <a:prstGeom prst="rect">
            <a:avLst/>
          </a:prstGeom>
          <a:noFill/>
          <a:ln w="9525">
            <a:noFill/>
            <a:miter lim="800000"/>
            <a:headEnd/>
            <a:tailEnd/>
          </a:ln>
          <a:effectLst/>
        </p:spPr>
      </p:pic>
      <p:pic>
        <p:nvPicPr>
          <p:cNvPr id="10" name="Picture 9" descr="hawblitz.jpg"/>
          <p:cNvPicPr>
            <a:picLocks noChangeAspect="1"/>
          </p:cNvPicPr>
          <p:nvPr/>
        </p:nvPicPr>
        <p:blipFill>
          <a:blip r:embed="rId9"/>
          <a:stretch>
            <a:fillRect/>
          </a:stretch>
        </p:blipFill>
        <p:spPr>
          <a:xfrm>
            <a:off x="5977356" y="5677318"/>
            <a:ext cx="718162" cy="712595"/>
          </a:xfrm>
          <a:prstGeom prst="rect">
            <a:avLst/>
          </a:prstGeom>
        </p:spPr>
      </p:pic>
      <p:pic>
        <p:nvPicPr>
          <p:cNvPr id="12" name="Picture 11" descr="kb1.jpg"/>
          <p:cNvPicPr>
            <a:picLocks noChangeAspect="1"/>
          </p:cNvPicPr>
          <p:nvPr/>
        </p:nvPicPr>
        <p:blipFill>
          <a:blip r:embed="rId10"/>
          <a:srcRect l="46369" t="43695" r="47528" b="44602"/>
          <a:stretch>
            <a:fillRect/>
          </a:stretch>
        </p:blipFill>
        <p:spPr>
          <a:xfrm>
            <a:off x="5089371" y="3317357"/>
            <a:ext cx="503355" cy="608277"/>
          </a:xfrm>
          <a:prstGeom prst="rect">
            <a:avLst/>
          </a:prstGeom>
        </p:spPr>
      </p:pic>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4"/>
          <p:cNvPicPr>
            <a:picLocks noChangeAspect="1" noChangeArrowheads="1"/>
          </p:cNvPicPr>
          <p:nvPr/>
        </p:nvPicPr>
        <p:blipFill>
          <a:blip r:embed="rId4"/>
          <a:srcRect/>
          <a:stretch>
            <a:fillRect/>
          </a:stretch>
        </p:blipFill>
        <p:spPr bwMode="auto">
          <a:xfrm>
            <a:off x="3258069" y="1504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Proof!</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4402" name="Equation" r:id="rId5" imgW="0" imgH="0" progId="Equation.3">
              <p:embed/>
            </p:oleObj>
          </a:graphicData>
        </a:graphic>
      </p:graphicFrame>
      <p:grpSp>
        <p:nvGrpSpPr>
          <p:cNvPr id="3" name="Group 184"/>
          <p:cNvGrpSpPr/>
          <p:nvPr/>
        </p:nvGrpSpPr>
        <p:grpSpPr>
          <a:xfrm>
            <a:off x="6403775" y="359091"/>
            <a:ext cx="2675286" cy="5943600"/>
            <a:chOff x="6403775" y="359091"/>
            <a:chExt cx="2675286" cy="5943600"/>
          </a:xfrm>
        </p:grpSpPr>
        <p:sp>
          <p:nvSpPr>
            <p:cNvPr id="133" name="Cloud 132"/>
            <p:cNvSpPr/>
            <p:nvPr/>
          </p:nvSpPr>
          <p:spPr>
            <a:xfrm>
              <a:off x="7321285" y="3590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7324987" y="10448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7324987" y="17306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7330163" y="24164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403775" y="294903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138" name="Cloud 137"/>
            <p:cNvSpPr/>
            <p:nvPr/>
          </p:nvSpPr>
          <p:spPr>
            <a:xfrm>
              <a:off x="6410587" y="361474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139" name="Cloud 138"/>
            <p:cNvSpPr/>
            <p:nvPr/>
          </p:nvSpPr>
          <p:spPr>
            <a:xfrm>
              <a:off x="6410587"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142" name="Cloud 141"/>
            <p:cNvSpPr/>
            <p:nvPr/>
          </p:nvSpPr>
          <p:spPr>
            <a:xfrm>
              <a:off x="8240861" y="5845491"/>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614622" y="941567"/>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616473" y="1629218"/>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619061" y="2312430"/>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1"/>
              <a:endCxn id="138" idx="3"/>
            </p:cNvCxnSpPr>
            <p:nvPr/>
          </p:nvCxnSpPr>
          <p:spPr>
            <a:xfrm rot="16200000" flipH="1">
              <a:off x="6708711" y="3519907"/>
              <a:ext cx="235140" cy="681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723502" y="4177640"/>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365675" y="5114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7365675" y="12079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518075" y="1244903"/>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7365675" y="18830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518075" y="188784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7365675" y="25795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518075" y="260222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569347" y="313574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6451275" y="311200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451275" y="378619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451275" y="442913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79" name="Cloud 78"/>
            <p:cNvSpPr/>
            <p:nvPr/>
          </p:nvSpPr>
          <p:spPr>
            <a:xfrm>
              <a:off x="6412675" y="492919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cxnSp>
          <p:nvCxnSpPr>
            <p:cNvPr id="80" name="Straight Connector 79"/>
            <p:cNvCxnSpPr>
              <a:stCxn id="139" idx="1"/>
              <a:endCxn id="79" idx="3"/>
            </p:cNvCxnSpPr>
            <p:nvPr/>
          </p:nvCxnSpPr>
          <p:spPr>
            <a:xfrm rot="16200000" flipH="1">
              <a:off x="6710260" y="4833824"/>
              <a:ext cx="240942" cy="20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51275" y="508212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94" name="Cloud 93"/>
            <p:cNvSpPr/>
            <p:nvPr/>
          </p:nvSpPr>
          <p:spPr>
            <a:xfrm>
              <a:off x="6410700" y="564357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96" name="Straight Connector 95"/>
            <p:cNvCxnSpPr>
              <a:stCxn id="79" idx="1"/>
              <a:endCxn id="94" idx="3"/>
            </p:cNvCxnSpPr>
            <p:nvPr/>
          </p:nvCxnSpPr>
          <p:spPr>
            <a:xfrm rot="5400000">
              <a:off x="6688884" y="5526828"/>
              <a:ext cx="283808" cy="197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490406" y="582936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05" name="Cloud 104"/>
            <p:cNvSpPr/>
            <p:nvPr/>
          </p:nvSpPr>
          <p:spPr>
            <a:xfrm>
              <a:off x="8229600" y="29289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75" name="Cloud 74"/>
            <p:cNvSpPr/>
            <p:nvPr/>
          </p:nvSpPr>
          <p:spPr>
            <a:xfrm>
              <a:off x="8229600" y="357187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78" name="Cloud 77"/>
            <p:cNvSpPr/>
            <p:nvPr/>
          </p:nvSpPr>
          <p:spPr>
            <a:xfrm>
              <a:off x="8229600"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81" name="Cloud 80"/>
            <p:cNvSpPr/>
            <p:nvPr/>
          </p:nvSpPr>
          <p:spPr>
            <a:xfrm>
              <a:off x="8229600" y="490062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sp>
          <p:nvSpPr>
            <p:cNvPr id="92" name="Cloud 91"/>
            <p:cNvSpPr/>
            <p:nvPr/>
          </p:nvSpPr>
          <p:spPr>
            <a:xfrm>
              <a:off x="7448576" y="540069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102" name="Straight Connector 101"/>
            <p:cNvCxnSpPr>
              <a:stCxn id="105" idx="1"/>
              <a:endCxn id="75" idx="3"/>
            </p:cNvCxnSpPr>
            <p:nvPr/>
          </p:nvCxnSpPr>
          <p:spPr>
            <a:xfrm rot="5400000">
              <a:off x="8542515" y="349183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5" idx="1"/>
              <a:endCxn id="78" idx="3"/>
            </p:cNvCxnSpPr>
            <p:nvPr/>
          </p:nvCxnSpPr>
          <p:spPr>
            <a:xfrm rot="5400000">
              <a:off x="8521082" y="4156207"/>
              <a:ext cx="255236"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8" idx="1"/>
              <a:endCxn id="81" idx="3"/>
            </p:cNvCxnSpPr>
            <p:nvPr/>
          </p:nvCxnSpPr>
          <p:spPr>
            <a:xfrm rot="5400000">
              <a:off x="8542515" y="482058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81" idx="2"/>
              <a:endCxn id="92" idx="3"/>
            </p:cNvCxnSpPr>
            <p:nvPr/>
          </p:nvCxnSpPr>
          <p:spPr>
            <a:xfrm rot="10800000" flipV="1">
              <a:off x="7867676" y="5129225"/>
              <a:ext cx="364524" cy="297607"/>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2" idx="1"/>
              <a:endCxn id="142" idx="2"/>
            </p:cNvCxnSpPr>
            <p:nvPr/>
          </p:nvCxnSpPr>
          <p:spPr>
            <a:xfrm rot="16200000" flipH="1">
              <a:off x="7947225" y="5777855"/>
              <a:ext cx="216686" cy="37578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562216" y="510493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4" name="Elbow Connector 163"/>
            <p:cNvCxnSpPr>
              <a:stCxn id="79" idx="2"/>
              <a:endCxn id="155" idx="1"/>
            </p:cNvCxnSpPr>
            <p:nvPr/>
          </p:nvCxnSpPr>
          <p:spPr>
            <a:xfrm rot="10800000" flipH="1">
              <a:off x="6415275" y="1355000"/>
              <a:ext cx="950400" cy="3802798"/>
            </a:xfrm>
            <a:prstGeom prst="bentConnector3">
              <a:avLst>
                <a:gd name="adj1" fmla="val -24327"/>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a:off x="7235086" y="2460993"/>
              <a:ext cx="101967" cy="9263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194" name="Cloud 193"/>
          <p:cNvSpPr/>
          <p:nvPr/>
        </p:nvSpPr>
        <p:spPr>
          <a:xfrm>
            <a:off x="6948510" y="618651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cxnSp>
        <p:nvCxnSpPr>
          <p:cNvPr id="195" name="Straight Connector 194"/>
          <p:cNvCxnSpPr>
            <a:stCxn id="92" idx="1"/>
            <a:endCxn id="194" idx="3"/>
          </p:cNvCxnSpPr>
          <p:nvPr/>
        </p:nvCxnSpPr>
        <p:spPr>
          <a:xfrm rot="5400000">
            <a:off x="7440020" y="5784995"/>
            <a:ext cx="355246" cy="50006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94" idx="1"/>
            <a:endCxn id="194" idx="3"/>
          </p:cNvCxnSpPr>
          <p:nvPr/>
        </p:nvCxnSpPr>
        <p:spPr>
          <a:xfrm rot="16200000" flipH="1">
            <a:off x="7042525" y="5887566"/>
            <a:ext cx="112360" cy="537810"/>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85" name="Group 34"/>
          <p:cNvGrpSpPr>
            <a:grpSpLocks noChangeAspect="1"/>
          </p:cNvGrpSpPr>
          <p:nvPr/>
        </p:nvGrpSpPr>
        <p:grpSpPr>
          <a:xfrm>
            <a:off x="0" y="1049867"/>
            <a:ext cx="3386667" cy="4927601"/>
            <a:chOff x="152400" y="838200"/>
            <a:chExt cx="3048000" cy="4905182"/>
          </a:xfrm>
        </p:grpSpPr>
        <p:grpSp>
          <p:nvGrpSpPr>
            <p:cNvPr id="86" name="Group 36"/>
            <p:cNvGrpSpPr>
              <a:grpSpLocks noChangeAspect="1"/>
            </p:cNvGrpSpPr>
            <p:nvPr/>
          </p:nvGrpSpPr>
          <p:grpSpPr>
            <a:xfrm>
              <a:off x="152400" y="1284911"/>
              <a:ext cx="3048000" cy="4458464"/>
              <a:chOff x="2057399" y="1296377"/>
              <a:chExt cx="3750075" cy="5485423"/>
            </a:xfrm>
          </p:grpSpPr>
          <p:sp>
            <p:nvSpPr>
              <p:cNvPr id="88" name="Flowchart: Decision 8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9" name="Flowchart: Process 8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91" name="Flowchart: Process 90"/>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93" name="Flowchart: Decision 92"/>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95" name="Flowchart: Display 94"/>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7" name="Flowchart: Decision 96"/>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8" name="Flowchart: Process 97"/>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9" name="Straight Connector 98"/>
              <p:cNvCxnSpPr>
                <a:stCxn id="87" idx="2"/>
                <a:endCxn id="91"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3" name="Straight Connector 10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4" name="Straight Connector 113"/>
              <p:cNvCxnSpPr>
                <a:endCxn id="8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1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116" name="TextBox 11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117" name="Flowchart: Summing Junction 11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18" name="Flowchart: Summing Junction 11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19" name="Straight Connector 118"/>
              <p:cNvCxnSpPr>
                <a:stCxn id="91" idx="2"/>
                <a:endCxn id="11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0" name="Straight Connector 11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1" name="Straight Connector 12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2" name="Flowchart: Summing Junction 12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2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24" name="TextBox 12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25" name="TextBox 12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26" name="Straight Connector 12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7" name="Straight Connector 126"/>
              <p:cNvCxnSpPr>
                <a:stCxn id="93" idx="3"/>
                <a:endCxn id="95"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8" name="Flowchart: Display 12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29" name="TextBox 12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30" name="Straight Connector 129"/>
              <p:cNvCxnSpPr>
                <a:endCxn id="12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31" name="Elbow Connector 130"/>
              <p:cNvCxnSpPr>
                <a:stCxn id="88" idx="1"/>
                <a:endCxn id="11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85" name="TextBox 184"/>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86" name="Straight Connector 185"/>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7" name="Flowchart: Alternate Process 8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pic>
        <p:nvPicPr>
          <p:cNvPr id="187" name="Picture 186" descr="yoda.gif"/>
          <p:cNvPicPr>
            <a:picLocks noChangeAspect="1"/>
          </p:cNvPicPr>
          <p:nvPr/>
        </p:nvPicPr>
        <p:blipFill>
          <a:blip r:embed="rId6"/>
          <a:stretch>
            <a:fillRect/>
          </a:stretch>
        </p:blipFill>
        <p:spPr bwMode="auto">
          <a:xfrm>
            <a:off x="2045472" y="5672667"/>
            <a:ext cx="1624894" cy="1185333"/>
          </a:xfrm>
          <a:prstGeom prst="rect">
            <a:avLst/>
          </a:prstGeom>
          <a:noFill/>
          <a:ln>
            <a:noFill/>
          </a:ln>
          <a:effectLst/>
        </p:spPr>
      </p:pic>
      <p:sp>
        <p:nvSpPr>
          <p:cNvPr id="188" name="Cloud Callout 187"/>
          <p:cNvSpPr/>
          <p:nvPr/>
        </p:nvSpPr>
        <p:spPr bwMode="auto">
          <a:xfrm>
            <a:off x="2692400" y="4436533"/>
            <a:ext cx="3318933" cy="1642535"/>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Correct, the program is</a:t>
            </a:r>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Yogi's solver interface</a:t>
            </a:r>
            <a:endParaRPr lang="en-US" dirty="0"/>
          </a:p>
        </p:txBody>
      </p:sp>
      <p:sp>
        <p:nvSpPr>
          <p:cNvPr id="3" name="Content Placeholder 2"/>
          <p:cNvSpPr>
            <a:spLocks noGrp="1"/>
          </p:cNvSpPr>
          <p:nvPr>
            <p:ph sz="half" idx="1"/>
          </p:nvPr>
        </p:nvSpPr>
        <p:spPr>
          <a:xfrm>
            <a:off x="356936" y="1688279"/>
            <a:ext cx="4114800" cy="3693319"/>
          </a:xfrm>
        </p:spPr>
        <p:txBody>
          <a:bodyPr/>
          <a:lstStyle/>
          <a:p>
            <a:pPr>
              <a:buNone/>
            </a:pPr>
            <a:r>
              <a:rPr lang="en-US" b="1" dirty="0" smtClean="0"/>
              <a:t>Representation</a:t>
            </a:r>
          </a:p>
          <a:p>
            <a:r>
              <a:rPr lang="en-US" i="1" dirty="0" smtClean="0"/>
              <a:t>L </a:t>
            </a:r>
          </a:p>
          <a:p>
            <a:pPr lvl="1"/>
            <a:r>
              <a:rPr lang="en-US" dirty="0" smtClean="0"/>
              <a:t>program locations.</a:t>
            </a:r>
          </a:p>
          <a:p>
            <a:r>
              <a:rPr lang="en-US" i="1" dirty="0" smtClean="0"/>
              <a:t>R </a:t>
            </a:r>
            <a:r>
              <a:rPr lang="en-US" i="1" dirty="0" smtClean="0">
                <a:sym typeface="Symbol"/>
              </a:rPr>
              <a:t> L  L</a:t>
            </a:r>
          </a:p>
          <a:p>
            <a:pPr lvl="1"/>
            <a:r>
              <a:rPr lang="en-US" dirty="0" smtClean="0">
                <a:sym typeface="Symbol"/>
              </a:rPr>
              <a:t>Control flow graph</a:t>
            </a:r>
            <a:endParaRPr lang="en-US" dirty="0" smtClean="0"/>
          </a:p>
          <a:p>
            <a:r>
              <a:rPr lang="en-US" dirty="0" smtClean="0"/>
              <a:t>State: </a:t>
            </a:r>
            <a:r>
              <a:rPr lang="en-US" i="1" dirty="0" smtClean="0"/>
              <a:t>L </a:t>
            </a:r>
            <a:r>
              <a:rPr lang="en-US" i="1" dirty="0" smtClean="0">
                <a:sym typeface="Symbol"/>
              </a:rPr>
              <a:t> Formula </a:t>
            </a:r>
            <a:r>
              <a:rPr lang="en-US" b="1" i="1" dirty="0" smtClean="0">
                <a:sym typeface="Symbol"/>
              </a:rPr>
              <a:t>–set </a:t>
            </a:r>
          </a:p>
          <a:p>
            <a:pPr lvl="1"/>
            <a:r>
              <a:rPr lang="en-US" dirty="0" smtClean="0"/>
              <a:t>Symbolic state: each location has set of </a:t>
            </a:r>
            <a:r>
              <a:rPr lang="en-US" i="1" dirty="0" smtClean="0"/>
              <a:t>disjoint </a:t>
            </a:r>
            <a:r>
              <a:rPr lang="en-US" dirty="0" smtClean="0"/>
              <a:t>formulas</a:t>
            </a:r>
          </a:p>
        </p:txBody>
      </p:sp>
      <p:sp>
        <p:nvSpPr>
          <p:cNvPr id="4" name="Content Placeholder 3"/>
          <p:cNvSpPr>
            <a:spLocks noGrp="1"/>
          </p:cNvSpPr>
          <p:nvPr>
            <p:ph sz="half" idx="2"/>
          </p:nvPr>
        </p:nvSpPr>
        <p:spPr>
          <a:xfrm>
            <a:off x="4576005" y="1640153"/>
            <a:ext cx="4255169" cy="4979825"/>
          </a:xfrm>
        </p:spPr>
        <p:txBody>
          <a:bodyPr/>
          <a:lstStyle/>
          <a:p>
            <a:pPr>
              <a:buNone/>
            </a:pPr>
            <a:r>
              <a:rPr lang="en-US" b="1" dirty="0" smtClean="0"/>
              <a:t>Theorem proving needs</a:t>
            </a:r>
          </a:p>
          <a:p>
            <a:r>
              <a:rPr lang="en-US" dirty="0" smtClean="0"/>
              <a:t>Facts about pointers:</a:t>
            </a:r>
          </a:p>
          <a:p>
            <a:pPr lvl="1"/>
            <a:r>
              <a:rPr lang="en-US" dirty="0" smtClean="0"/>
              <a:t>*&amp;x = x</a:t>
            </a:r>
          </a:p>
          <a:p>
            <a:r>
              <a:rPr lang="en-US" dirty="0" err="1" smtClean="0"/>
              <a:t>Subsumption</a:t>
            </a:r>
            <a:r>
              <a:rPr lang="en-US" dirty="0" smtClean="0"/>
              <a:t> checks: </a:t>
            </a:r>
          </a:p>
          <a:p>
            <a:pPr lvl="1"/>
            <a:r>
              <a:rPr lang="en-US" dirty="0" smtClean="0">
                <a:sym typeface="Symbol"/>
              </a:rPr>
              <a:t>  WP(</a:t>
            </a:r>
            <a:r>
              <a:rPr lang="en-US" i="1" dirty="0" smtClean="0">
                <a:sym typeface="Symbol"/>
              </a:rPr>
              <a:t>l,  </a:t>
            </a:r>
            <a:r>
              <a:rPr lang="en-US" dirty="0" smtClean="0">
                <a:sym typeface="Symbol"/>
              </a:rPr>
              <a:t>)</a:t>
            </a:r>
          </a:p>
          <a:p>
            <a:pPr lvl="1"/>
            <a:r>
              <a:rPr lang="en-US" dirty="0" smtClean="0">
                <a:sym typeface="Symbol"/>
              </a:rPr>
              <a:t>  WP(</a:t>
            </a:r>
            <a:r>
              <a:rPr lang="en-US" i="1" dirty="0" smtClean="0">
                <a:sym typeface="Symbol"/>
              </a:rPr>
              <a:t>l,  </a:t>
            </a:r>
            <a:r>
              <a:rPr lang="en-US" dirty="0" smtClean="0">
                <a:sym typeface="Symbol"/>
              </a:rPr>
              <a:t>)</a:t>
            </a:r>
            <a:endParaRPr lang="en-US" dirty="0" smtClean="0"/>
          </a:p>
          <a:p>
            <a:r>
              <a:rPr lang="en-US" dirty="0" smtClean="0"/>
              <a:t>Structure sharing</a:t>
            </a:r>
          </a:p>
          <a:p>
            <a:pPr lvl="1"/>
            <a:r>
              <a:rPr lang="en-US" dirty="0" smtClean="0"/>
              <a:t>Similar formulas in different states</a:t>
            </a:r>
          </a:p>
          <a:p>
            <a:r>
              <a:rPr lang="en-US" dirty="0" smtClean="0"/>
              <a:t>Simplification</a:t>
            </a:r>
          </a:p>
          <a:p>
            <a:pPr lvl="1"/>
            <a:r>
              <a:rPr lang="en-US" dirty="0" smtClean="0"/>
              <a:t> Collapse/Reduce formulas</a:t>
            </a:r>
            <a:endParaRPr lang="en-US" dirty="0"/>
          </a:p>
        </p:txBody>
      </p: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Better Bug Reporting with</a:t>
            </a:r>
          </a:p>
          <a:p>
            <a:r>
              <a:rPr sz="4400" b="1" smtClean="0"/>
              <a:t>Better Privacy</a:t>
            </a:r>
            <a:endParaRPr lang="en-US" sz="4400" b="1" dirty="0"/>
          </a:p>
        </p:txBody>
      </p:sp>
      <p:sp>
        <p:nvSpPr>
          <p:cNvPr id="4" name="Rectangle 3"/>
          <p:cNvSpPr/>
          <p:nvPr/>
        </p:nvSpPr>
        <p:spPr>
          <a:xfrm>
            <a:off x="2934120" y="6009809"/>
            <a:ext cx="4190162" cy="646331"/>
          </a:xfrm>
          <a:prstGeom prst="rect">
            <a:avLst/>
          </a:prstGeom>
        </p:spPr>
        <p:txBody>
          <a:bodyPr wrap="square">
            <a:spAutoFit/>
          </a:bodyPr>
          <a:lstStyle/>
          <a:p>
            <a:r>
              <a:rPr lang="en-US" dirty="0" smtClean="0">
                <a:solidFill>
                  <a:srgbClr val="0070C0"/>
                </a:solidFill>
              </a:rPr>
              <a:t>See also: Vigilante – Internet Worm Containment</a:t>
            </a:r>
            <a:endParaRPr lang="en-US" dirty="0">
              <a:solidFill>
                <a:srgbClr val="0070C0"/>
              </a:solidFill>
            </a:endParaRPr>
          </a:p>
        </p:txBody>
      </p:sp>
      <p:sp>
        <p:nvSpPr>
          <p:cNvPr id="5" name="Rectangle 4"/>
          <p:cNvSpPr/>
          <p:nvPr/>
        </p:nvSpPr>
        <p:spPr>
          <a:xfrm>
            <a:off x="3571021" y="4929101"/>
            <a:ext cx="5280409" cy="646331"/>
          </a:xfrm>
          <a:prstGeom prst="rect">
            <a:avLst/>
          </a:prstGeom>
        </p:spPr>
        <p:txBody>
          <a:bodyPr wrap="square">
            <a:spAutoFit/>
          </a:bodyPr>
          <a:lstStyle/>
          <a:p>
            <a:r>
              <a:rPr lang="en-US" dirty="0" smtClean="0">
                <a:solidFill>
                  <a:srgbClr val="00B0F0"/>
                </a:solidFill>
              </a:rPr>
              <a:t>Miguel Castro, Manuel Costa, Jean-Philippe Martin</a:t>
            </a:r>
          </a:p>
          <a:p>
            <a:r>
              <a:rPr lang="en-US" dirty="0" smtClean="0">
                <a:solidFill>
                  <a:srgbClr val="00B0F0"/>
                </a:solidFill>
              </a:rPr>
              <a:t>ASPLOS 08</a:t>
            </a:r>
            <a:endParaRPr lang="en-US" dirty="0">
              <a:solidFill>
                <a:srgbClr val="00B0F0"/>
              </a:solidFill>
            </a:endParaRPr>
          </a:p>
        </p:txBody>
      </p:sp>
      <p:sp>
        <p:nvSpPr>
          <p:cNvPr id="6" name="Rectangle 5"/>
          <p:cNvSpPr/>
          <p:nvPr/>
        </p:nvSpPr>
        <p:spPr>
          <a:xfrm>
            <a:off x="4327490" y="6274917"/>
            <a:ext cx="4555253" cy="369332"/>
          </a:xfrm>
          <a:prstGeom prst="rect">
            <a:avLst/>
          </a:prstGeom>
        </p:spPr>
        <p:txBody>
          <a:bodyPr wrap="square">
            <a:spAutoFit/>
          </a:bodyPr>
          <a:lstStyle/>
          <a:p>
            <a:r>
              <a:rPr lang="en-US" dirty="0" smtClean="0">
                <a:solidFill>
                  <a:srgbClr val="00B0F0"/>
                </a:solidFill>
              </a:rPr>
              <a:t>Miguel Castro, Manuel Costa, Lintao Zhang</a:t>
            </a:r>
            <a:endParaRPr lang="en-US" dirty="0">
              <a:solidFill>
                <a:srgbClr val="00B0F0"/>
              </a:solidFill>
            </a:endParaRPr>
          </a:p>
        </p:txBody>
      </p:sp>
      <p:pic>
        <p:nvPicPr>
          <p:cNvPr id="7" name="Picture 6" descr="jp_small2.jpg"/>
          <p:cNvPicPr>
            <a:picLocks noChangeAspect="1"/>
          </p:cNvPicPr>
          <p:nvPr/>
        </p:nvPicPr>
        <p:blipFill>
          <a:blip r:embed="rId2"/>
          <a:stretch>
            <a:fillRect/>
          </a:stretch>
        </p:blipFill>
        <p:spPr>
          <a:xfrm>
            <a:off x="7706511" y="5524699"/>
            <a:ext cx="586884" cy="656052"/>
          </a:xfrm>
          <a:prstGeom prst="rect">
            <a:avLst/>
          </a:prstGeom>
        </p:spPr>
      </p:pic>
      <p:pic>
        <p:nvPicPr>
          <p:cNvPr id="8" name="Picture 7" descr="lintao-zhang.jpg"/>
          <p:cNvPicPr>
            <a:picLocks noChangeAspect="1"/>
          </p:cNvPicPr>
          <p:nvPr/>
        </p:nvPicPr>
        <p:blipFill>
          <a:blip r:embed="rId3" cstate="print"/>
          <a:stretch>
            <a:fillRect/>
          </a:stretch>
        </p:blipFill>
        <p:spPr>
          <a:xfrm>
            <a:off x="8252371" y="5530148"/>
            <a:ext cx="593917" cy="647370"/>
          </a:xfrm>
          <a:prstGeom prst="rect">
            <a:avLst/>
          </a:prstGeom>
        </p:spPr>
      </p:pic>
      <p:pic>
        <p:nvPicPr>
          <p:cNvPr id="9" name="Picture 8" descr="manuelc-web.jpg"/>
          <p:cNvPicPr>
            <a:picLocks noChangeAspect="1"/>
          </p:cNvPicPr>
          <p:nvPr/>
        </p:nvPicPr>
        <p:blipFill>
          <a:blip r:embed="rId4" cstate="print"/>
          <a:stretch>
            <a:fillRect/>
          </a:stretch>
        </p:blipFill>
        <p:spPr>
          <a:xfrm>
            <a:off x="7225023" y="5521250"/>
            <a:ext cx="494213" cy="659813"/>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srcRect l="28979" t="20351" r="18829" b="23629"/>
          <a:stretch>
            <a:fillRect/>
          </a:stretch>
        </p:blipFill>
        <p:spPr bwMode="auto">
          <a:xfrm>
            <a:off x="170823" y="2158865"/>
            <a:ext cx="4873450" cy="41916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
          <p:cNvPicPr>
            <a:picLocks noChangeAspect="1" noChangeArrowheads="1"/>
          </p:cNvPicPr>
          <p:nvPr/>
        </p:nvPicPr>
        <p:blipFill>
          <a:blip r:embed="rId2"/>
          <a:srcRect l="42323" t="75275" r="14955" b="15056"/>
          <a:stretch>
            <a:fillRect/>
          </a:stretch>
        </p:blipFill>
        <p:spPr bwMode="auto">
          <a:xfrm>
            <a:off x="5154804" y="1527348"/>
            <a:ext cx="3989196" cy="723482"/>
          </a:xfrm>
          <a:prstGeom prst="rect">
            <a:avLst/>
          </a:prstGeom>
          <a:noFill/>
          <a:ln w="9525">
            <a:noFill/>
            <a:miter lim="800000"/>
            <a:headEnd/>
            <a:tailEnd/>
          </a:ln>
          <a:effectLst/>
        </p:spPr>
      </p:pic>
      <p:sp>
        <p:nvSpPr>
          <p:cNvPr id="6" name="Rounded Rectangle 5"/>
          <p:cNvSpPr/>
          <p:nvPr/>
        </p:nvSpPr>
        <p:spPr bwMode="auto">
          <a:xfrm>
            <a:off x="5848141" y="2502040"/>
            <a:ext cx="2461845" cy="50241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Replay Execution</a:t>
            </a:r>
          </a:p>
        </p:txBody>
      </p:sp>
      <p:sp>
        <p:nvSpPr>
          <p:cNvPr id="7" name="Rounded Rectangle 6"/>
          <p:cNvSpPr/>
          <p:nvPr/>
        </p:nvSpPr>
        <p:spPr bwMode="auto">
          <a:xfrm>
            <a:off x="5647174" y="3346102"/>
            <a:ext cx="2873827" cy="4823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Extract Path Condition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5449558" y="4242079"/>
            <a:ext cx="1706545" cy="12141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Solve Path Condition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(with Z3)</a:t>
            </a:r>
          </a:p>
        </p:txBody>
      </p:sp>
      <p:sp>
        <p:nvSpPr>
          <p:cNvPr id="9" name="Rounded Rectangle 8"/>
          <p:cNvSpPr/>
          <p:nvPr/>
        </p:nvSpPr>
        <p:spPr bwMode="auto">
          <a:xfrm>
            <a:off x="7219744" y="4250452"/>
            <a:ext cx="1763484" cy="8239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Compute Bits Revealed</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Down Arrow 9"/>
          <p:cNvSpPr/>
          <p:nvPr/>
        </p:nvSpPr>
        <p:spPr bwMode="auto">
          <a:xfrm>
            <a:off x="6873073" y="2180492"/>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6874748" y="3016179"/>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rot="2161724">
            <a:off x="6627844" y="3818427"/>
            <a:ext cx="391885" cy="43352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8520250">
            <a:off x="7294963" y="3797918"/>
            <a:ext cx="410424" cy="44445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4" name="Picture 1"/>
          <p:cNvPicPr>
            <a:picLocks noChangeAspect="1" noChangeArrowheads="1"/>
          </p:cNvPicPr>
          <p:nvPr/>
        </p:nvPicPr>
        <p:blipFill>
          <a:blip r:embed="rId2"/>
          <a:srcRect l="42323" t="75275" r="14955" b="15056"/>
          <a:stretch>
            <a:fillRect/>
          </a:stretch>
        </p:blipFill>
        <p:spPr bwMode="auto">
          <a:xfrm>
            <a:off x="5005755" y="5712487"/>
            <a:ext cx="3989196" cy="723482"/>
          </a:xfrm>
          <a:prstGeom prst="rect">
            <a:avLst/>
          </a:prstGeom>
          <a:noFill/>
          <a:ln w="9525">
            <a:noFill/>
            <a:miter lim="800000"/>
            <a:headEnd/>
            <a:tailEnd/>
          </a:ln>
          <a:effectLst/>
        </p:spPr>
      </p:pic>
      <p:sp>
        <p:nvSpPr>
          <p:cNvPr id="15" name="Down Arrow 14"/>
          <p:cNvSpPr/>
          <p:nvPr/>
        </p:nvSpPr>
        <p:spPr bwMode="auto">
          <a:xfrm>
            <a:off x="6152942" y="5479700"/>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TextBox 15"/>
          <p:cNvSpPr txBox="1"/>
          <p:nvPr/>
        </p:nvSpPr>
        <p:spPr>
          <a:xfrm>
            <a:off x="7254911" y="5817997"/>
            <a:ext cx="1105318" cy="307777"/>
          </a:xfrm>
          <a:prstGeom prst="rect">
            <a:avLst/>
          </a:prstGeom>
          <a:solidFill>
            <a:schemeClr val="tx1"/>
          </a:solidFill>
        </p:spPr>
        <p:txBody>
          <a:bodyPr wrap="square" rtlCol="0">
            <a:spAutoFit/>
          </a:bodyPr>
          <a:lstStyle/>
          <a:p>
            <a:r>
              <a:rPr lang="en-US" sz="1400" dirty="0" err="1" smtClean="0">
                <a:solidFill>
                  <a:srgbClr val="FF00FF"/>
                </a:solidFill>
              </a:rPr>
              <a:t>teddybear</a:t>
            </a:r>
            <a:endParaRPr lang="en-US" sz="1400" dirty="0" smtClean="0">
              <a:solidFill>
                <a:srgbClr val="FF00FF"/>
              </a:solidFill>
            </a:endParaRPr>
          </a:p>
        </p:txBody>
      </p:sp>
      <p:sp>
        <p:nvSpPr>
          <p:cNvPr id="17" name="TextBox 16"/>
          <p:cNvSpPr txBox="1"/>
          <p:nvPr/>
        </p:nvSpPr>
        <p:spPr>
          <a:xfrm>
            <a:off x="6683829" y="6040737"/>
            <a:ext cx="1957755" cy="307777"/>
          </a:xfrm>
          <a:prstGeom prst="rect">
            <a:avLst/>
          </a:prstGeom>
          <a:solidFill>
            <a:schemeClr val="tx1"/>
          </a:solidFill>
        </p:spPr>
        <p:txBody>
          <a:bodyPr wrap="square" rtlCol="0">
            <a:spAutoFit/>
          </a:bodyPr>
          <a:lstStyle/>
          <a:p>
            <a:r>
              <a:rPr lang="en-US" sz="1400" dirty="0" smtClean="0">
                <a:solidFill>
                  <a:srgbClr val="FF00FF"/>
                </a:solidFill>
              </a:rPr>
              <a:t>00102220344011100</a:t>
            </a:r>
          </a:p>
        </p:txBody>
      </p:sp>
      <p:pic>
        <p:nvPicPr>
          <p:cNvPr id="305153" name="Picture 1"/>
          <p:cNvPicPr>
            <a:picLocks noChangeAspect="1" noChangeArrowheads="1"/>
          </p:cNvPicPr>
          <p:nvPr/>
        </p:nvPicPr>
        <p:blipFill>
          <a:blip r:embed="rId3"/>
          <a:srcRect l="31154" t="33255" r="29978" b="43379"/>
          <a:stretch>
            <a:fillRect/>
          </a:stretch>
        </p:blipFill>
        <p:spPr bwMode="auto">
          <a:xfrm>
            <a:off x="1587639" y="261258"/>
            <a:ext cx="3476729" cy="167201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Finding the buffer overflow</a:t>
            </a:r>
            <a:endParaRPr lang="en-US" dirty="0"/>
          </a:p>
        </p:txBody>
      </p:sp>
      <p:pic>
        <p:nvPicPr>
          <p:cNvPr id="5" name="Picture 1"/>
          <p:cNvPicPr>
            <a:picLocks noChangeAspect="1" noChangeArrowheads="1"/>
          </p:cNvPicPr>
          <p:nvPr/>
        </p:nvPicPr>
        <p:blipFill>
          <a:blip r:embed="rId3"/>
          <a:srcRect l="28979" t="28429" r="18829" b="23629"/>
          <a:stretch>
            <a:fillRect/>
          </a:stretch>
        </p:blipFill>
        <p:spPr bwMode="auto">
          <a:xfrm>
            <a:off x="301452" y="1778559"/>
            <a:ext cx="4873450" cy="358726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6" name="Table 5"/>
          <p:cNvGraphicFramePr>
            <a:graphicFrameLocks noGrp="1"/>
          </p:cNvGraphicFramePr>
          <p:nvPr/>
        </p:nvGraphicFramePr>
        <p:xfrm>
          <a:off x="5084464" y="1869273"/>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R</a:t>
                      </a:r>
                      <a:endParaRPr lang="en-US" dirty="0"/>
                    </a:p>
                  </a:txBody>
                  <a:tcPr/>
                </a:tc>
                <a:tc>
                  <a:txBody>
                    <a:bodyPr/>
                    <a:lstStyle/>
                    <a:p>
                      <a:r>
                        <a:rPr lang="en-US" dirty="0" smtClean="0"/>
                        <a:t>A</a:t>
                      </a:r>
                      <a:endParaRPr lang="en-US" dirty="0"/>
                    </a:p>
                  </a:txBody>
                  <a:tcPr/>
                </a:tc>
                <a:tc>
                  <a:txBody>
                    <a:bodyPr/>
                    <a:lstStyle/>
                    <a:p>
                      <a:r>
                        <a:rPr lang="en-US" dirty="0" smtClean="0"/>
                        <a:t>N</a:t>
                      </a:r>
                      <a:endParaRPr lang="en-US" dirty="0"/>
                    </a:p>
                  </a:txBody>
                  <a:tcPr/>
                </a:tc>
                <a:tc>
                  <a:txBody>
                    <a:bodyPr/>
                    <a:lstStyle/>
                    <a:p>
                      <a:r>
                        <a:rPr lang="en-US" dirty="0" smtClean="0"/>
                        <a:t>D</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7" name="Table 6"/>
          <p:cNvGraphicFramePr>
            <a:graphicFrameLocks noGrp="1"/>
          </p:cNvGraphicFramePr>
          <p:nvPr/>
        </p:nvGraphicFramePr>
        <p:xfrm>
          <a:off x="5156477" y="4161972"/>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8" name="Table 7"/>
          <p:cNvGraphicFramePr>
            <a:graphicFrameLocks noGrp="1"/>
          </p:cNvGraphicFramePr>
          <p:nvPr/>
        </p:nvGraphicFramePr>
        <p:xfrm>
          <a:off x="5148103" y="5238820"/>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9" name="TextBox 8"/>
          <p:cNvSpPr txBox="1"/>
          <p:nvPr/>
        </p:nvSpPr>
        <p:spPr>
          <a:xfrm>
            <a:off x="5888333" y="2863780"/>
            <a:ext cx="2962671" cy="1200329"/>
          </a:xfrm>
          <a:prstGeom prst="rect">
            <a:avLst/>
          </a:prstGeom>
          <a:solidFill>
            <a:schemeClr val="accent2">
              <a:lumMod val="40000"/>
              <a:lumOff val="60000"/>
            </a:schemeClr>
          </a:solidFill>
        </p:spPr>
        <p:txBody>
          <a:bodyPr wrap="none" rtlCol="0">
            <a:spAutoFit/>
          </a:bodyPr>
          <a:lstStyle/>
          <a:p>
            <a:r>
              <a:rPr lang="en-US" dirty="0" smtClean="0">
                <a:solidFill>
                  <a:schemeClr val="bg1"/>
                </a:solidFill>
              </a:rPr>
              <a:t>:assumption (= b0 bv71[8])</a:t>
            </a:r>
          </a:p>
          <a:p>
            <a:r>
              <a:rPr lang="en-US" dirty="0" smtClean="0">
                <a:solidFill>
                  <a:schemeClr val="bg1"/>
                </a:solidFill>
              </a:rPr>
              <a:t>:assumption (= b1 bv69[8])</a:t>
            </a:r>
          </a:p>
          <a:p>
            <a:r>
              <a:rPr lang="en-US" dirty="0" smtClean="0">
                <a:solidFill>
                  <a:schemeClr val="bg1"/>
                </a:solidFill>
              </a:rPr>
              <a:t>:assumption (= b2 bv84[8])</a:t>
            </a:r>
          </a:p>
          <a:p>
            <a:r>
              <a:rPr lang="en-US" dirty="0" smtClean="0">
                <a:solidFill>
                  <a:schemeClr val="bg1"/>
                </a:solidFill>
              </a:rPr>
              <a:t>:assumption (= b3 bv32[8]))</a:t>
            </a:r>
          </a:p>
        </p:txBody>
      </p:sp>
      <p:sp>
        <p:nvSpPr>
          <p:cNvPr id="10" name="TextBox 9"/>
          <p:cNvSpPr txBox="1"/>
          <p:nvPr/>
        </p:nvSpPr>
        <p:spPr>
          <a:xfrm>
            <a:off x="4858853" y="4794738"/>
            <a:ext cx="4285147" cy="369332"/>
          </a:xfrm>
          <a:prstGeom prst="rect">
            <a:avLst/>
          </a:prstGeom>
          <a:solidFill>
            <a:schemeClr val="accent2">
              <a:lumMod val="40000"/>
              <a:lumOff val="60000"/>
            </a:schemeClr>
          </a:solidFill>
        </p:spPr>
        <p:txBody>
          <a:bodyPr wrap="square" rtlCol="0">
            <a:spAutoFit/>
          </a:bodyPr>
          <a:lstStyle/>
          <a:p>
            <a:r>
              <a:rPr lang="en-US" dirty="0" smtClean="0">
                <a:solidFill>
                  <a:schemeClr val="bg1"/>
                </a:solidFill>
              </a:rPr>
              <a:t>:assumption (distinct b6 bv10[8] bv32[8])</a:t>
            </a:r>
          </a:p>
        </p:txBody>
      </p:sp>
      <p:sp>
        <p:nvSpPr>
          <p:cNvPr id="11" name="TextBox 10"/>
          <p:cNvSpPr txBox="1"/>
          <p:nvPr/>
        </p:nvSpPr>
        <p:spPr>
          <a:xfrm>
            <a:off x="734096" y="6117465"/>
            <a:ext cx="7867154" cy="400110"/>
          </a:xfrm>
          <a:prstGeom prst="rect">
            <a:avLst/>
          </a:prstGeom>
          <a:noFill/>
        </p:spPr>
        <p:txBody>
          <a:bodyPr wrap="none" rtlCol="0">
            <a:spAutoFit/>
          </a:bodyPr>
          <a:lstStyle/>
          <a:p>
            <a:r>
              <a:rPr lang="en-US" sz="2000" dirty="0" smtClean="0">
                <a:solidFill>
                  <a:schemeClr val="bg1"/>
                </a:solidFill>
              </a:rPr>
              <a:t>Privacy: </a:t>
            </a:r>
            <a:r>
              <a:rPr lang="en-US" sz="2000" i="1" dirty="0" smtClean="0">
                <a:solidFill>
                  <a:schemeClr val="bg1"/>
                </a:solidFill>
              </a:rPr>
              <a:t>measure distance between original crash input and new input</a:t>
            </a:r>
            <a:endParaRPr lang="en-US" sz="2000" dirty="0" smtClean="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387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inkTgt spid="_x0000_s387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inkTgt spid="_x0000_s3870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inkTgt spid="_x0000_s3870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inkTgt spid="_x0000_s3870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inkTgt spid="_x0000_s387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inkTgt spid="_x0000_s387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inkTgt spid="_x0000_s387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inkTgt spid="_x0000_s387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Program Termination</a:t>
            </a:r>
            <a:endParaRPr lang="en-US" sz="4400" b="1" dirty="0"/>
          </a:p>
        </p:txBody>
      </p:sp>
      <p:pic>
        <p:nvPicPr>
          <p:cNvPr id="5" name="Picture 4" descr="bycook.jpg"/>
          <p:cNvPicPr>
            <a:picLocks noChangeAspect="1"/>
          </p:cNvPicPr>
          <p:nvPr/>
        </p:nvPicPr>
        <p:blipFill>
          <a:blip r:embed="rId2"/>
          <a:stretch>
            <a:fillRect/>
          </a:stretch>
        </p:blipFill>
        <p:spPr>
          <a:xfrm>
            <a:off x="7724867" y="2580362"/>
            <a:ext cx="601120" cy="601120"/>
          </a:xfrm>
          <a:prstGeom prst="rect">
            <a:avLst/>
          </a:prstGeom>
        </p:spPr>
      </p:pic>
      <p:sp>
        <p:nvSpPr>
          <p:cNvPr id="6" name="TextBox 5"/>
          <p:cNvSpPr txBox="1"/>
          <p:nvPr/>
        </p:nvSpPr>
        <p:spPr>
          <a:xfrm>
            <a:off x="7335296" y="3245618"/>
            <a:ext cx="1356653" cy="369332"/>
          </a:xfrm>
          <a:prstGeom prst="rect">
            <a:avLst/>
          </a:prstGeom>
          <a:noFill/>
        </p:spPr>
        <p:txBody>
          <a:bodyPr wrap="none" rtlCol="0">
            <a:spAutoFit/>
          </a:bodyPr>
          <a:lstStyle/>
          <a:p>
            <a:r>
              <a:rPr lang="en-US" dirty="0" smtClean="0">
                <a:solidFill>
                  <a:schemeClr val="bg1"/>
                </a:solidFill>
              </a:rPr>
              <a:t>Byron Cook</a:t>
            </a:r>
          </a:p>
        </p:txBody>
      </p:sp>
      <p:sp>
        <p:nvSpPr>
          <p:cNvPr id="7" name="Rectangle 6"/>
          <p:cNvSpPr/>
          <p:nvPr/>
        </p:nvSpPr>
        <p:spPr>
          <a:xfrm>
            <a:off x="1721931" y="4239121"/>
            <a:ext cx="4474238" cy="369332"/>
          </a:xfrm>
          <a:prstGeom prst="rect">
            <a:avLst/>
          </a:prstGeom>
        </p:spPr>
        <p:txBody>
          <a:bodyPr wrap="none">
            <a:spAutoFit/>
          </a:bodyPr>
          <a:lstStyle/>
          <a:p>
            <a:r>
              <a:rPr lang="en-US" dirty="0" smtClean="0">
                <a:solidFill>
                  <a:schemeClr val="bg1"/>
                </a:solidFill>
              </a:rPr>
              <a:t>http://www.foment.net/byron/fsharp.shtml</a:t>
            </a:r>
            <a:endParaRPr lang="en-US" dirty="0">
              <a:solidFill>
                <a:schemeClr val="bg1"/>
              </a:solidFill>
            </a:endParaRPr>
          </a:p>
        </p:txBody>
      </p:sp>
      <p:sp>
        <p:nvSpPr>
          <p:cNvPr id="8" name="Rectangle 7"/>
          <p:cNvSpPr/>
          <p:nvPr/>
        </p:nvSpPr>
        <p:spPr>
          <a:xfrm>
            <a:off x="4958861" y="5657672"/>
            <a:ext cx="4014317" cy="923330"/>
          </a:xfrm>
          <a:prstGeom prst="rect">
            <a:avLst/>
          </a:prstGeom>
        </p:spPr>
        <p:txBody>
          <a:bodyPr wrap="square">
            <a:spAutoFit/>
          </a:bodyPr>
          <a:lstStyle/>
          <a:p>
            <a:r>
              <a:rPr lang="en-US" i="1" dirty="0" smtClean="0">
                <a:solidFill>
                  <a:schemeClr val="bg1"/>
                </a:solidFill>
              </a:rPr>
              <a:t>A complete method for the synthesis of linear ranking functions. </a:t>
            </a:r>
            <a:r>
              <a:rPr lang="en-US" dirty="0" err="1" smtClean="0">
                <a:solidFill>
                  <a:schemeClr val="bg1"/>
                </a:solidFill>
              </a:rPr>
              <a:t>Podelski</a:t>
            </a:r>
            <a:r>
              <a:rPr lang="en-US" dirty="0" smtClean="0">
                <a:solidFill>
                  <a:schemeClr val="bg1"/>
                </a:solidFill>
              </a:rPr>
              <a:t> &amp; </a:t>
            </a:r>
            <a:r>
              <a:rPr lang="en-US" dirty="0" err="1" smtClean="0">
                <a:solidFill>
                  <a:schemeClr val="bg1"/>
                </a:solidFill>
              </a:rPr>
              <a:t>Rybalchenkoy</a:t>
            </a:r>
            <a:r>
              <a:rPr lang="en-US" dirty="0" smtClean="0">
                <a:solidFill>
                  <a:schemeClr val="bg1"/>
                </a:solidFill>
              </a:rPr>
              <a:t>; VMCAI 04</a:t>
            </a:r>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Form Byron Cook's blog</a:t>
            </a:r>
            <a:endParaRPr lang="en-US" sz="4800" dirty="0"/>
          </a:p>
        </p:txBody>
      </p:sp>
      <p:pic>
        <p:nvPicPr>
          <p:cNvPr id="256002" name="Picture 2"/>
          <p:cNvPicPr>
            <a:picLocks noChangeAspect="1" noChangeArrowheads="1"/>
          </p:cNvPicPr>
          <p:nvPr/>
        </p:nvPicPr>
        <p:blipFill>
          <a:blip r:embed="rId2"/>
          <a:srcRect t="11073" r="5652" b="24284"/>
          <a:stretch>
            <a:fillRect/>
          </a:stretch>
        </p:blipFill>
        <p:spPr bwMode="auto">
          <a:xfrm>
            <a:off x="233403" y="1577591"/>
            <a:ext cx="8689533" cy="4762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Does this program Terminate?</a:t>
            </a:r>
            <a:endParaRPr lang="en-US" dirty="0"/>
          </a:p>
        </p:txBody>
      </p:sp>
      <p:pic>
        <p:nvPicPr>
          <p:cNvPr id="252931" name="Picture 3"/>
          <p:cNvPicPr>
            <a:picLocks noChangeAspect="1" noChangeArrowheads="1"/>
          </p:cNvPicPr>
          <p:nvPr/>
        </p:nvPicPr>
        <p:blipFill>
          <a:blip r:embed="rId5"/>
          <a:srcRect l="3066" t="14031" r="76236" b="74038"/>
          <a:stretch>
            <a:fillRect/>
          </a:stretch>
        </p:blipFill>
        <p:spPr bwMode="auto">
          <a:xfrm>
            <a:off x="391884" y="2396476"/>
            <a:ext cx="3519325" cy="1622866"/>
          </a:xfrm>
          <a:prstGeom prst="rect">
            <a:avLst/>
          </a:prstGeom>
          <a:ln>
            <a:headEnd/>
            <a:tailEnd/>
          </a:ln>
        </p:spPr>
        <p:style>
          <a:lnRef idx="1">
            <a:schemeClr val="accent1"/>
          </a:lnRef>
          <a:fillRef idx="2">
            <a:schemeClr val="accent1"/>
          </a:fillRef>
          <a:effectRef idx="1">
            <a:schemeClr val="accent1"/>
          </a:effectRef>
          <a:fontRef idx="minor">
            <a:schemeClr val="dk1"/>
          </a:fontRef>
        </p:style>
      </p:pic>
      <p:graphicFrame>
        <p:nvGraphicFramePr>
          <p:cNvPr id="11" name="Object 10"/>
          <p:cNvGraphicFramePr>
            <a:graphicFrameLocks noChangeAspect="1"/>
          </p:cNvGraphicFramePr>
          <p:nvPr/>
        </p:nvGraphicFramePr>
        <p:xfrm>
          <a:off x="4373913" y="1610249"/>
          <a:ext cx="2640012" cy="1063625"/>
        </p:xfrm>
        <a:graphic>
          <a:graphicData uri="http://schemas.openxmlformats.org/presentationml/2006/ole">
            <p:oleObj spid="_x0000_s252932" name="Equation" r:id="rId6" imgW="1117440" imgH="431640" progId="Equation.DSMT4">
              <p:embed/>
            </p:oleObj>
          </a:graphicData>
        </a:graphic>
      </p:graphicFrame>
      <p:pic>
        <p:nvPicPr>
          <p:cNvPr id="12" name="Picture 6" descr="TP_tmp"/>
          <p:cNvPicPr>
            <a:picLocks noChangeAspect="1" noChangeArrowheads="1"/>
          </p:cNvPicPr>
          <p:nvPr>
            <p:custDataLst>
              <p:tags r:id="rId2"/>
            </p:custDataLst>
          </p:nvPr>
        </p:nvPicPr>
        <p:blipFill>
          <a:blip r:embed="rId7"/>
          <a:srcRect/>
          <a:stretch>
            <a:fillRect/>
          </a:stretch>
        </p:blipFill>
        <p:spPr bwMode="auto">
          <a:xfrm>
            <a:off x="7021286" y="2996870"/>
            <a:ext cx="1828800" cy="1766887"/>
          </a:xfrm>
          <a:prstGeom prst="rect">
            <a:avLst/>
          </a:prstGeom>
          <a:noFill/>
          <a:ln w="9525" algn="ctr">
            <a:noFill/>
            <a:miter lim="800000"/>
            <a:headEnd/>
            <a:tailEnd/>
          </a:ln>
          <a:effectLst/>
        </p:spPr>
      </p:pic>
      <p:pic>
        <p:nvPicPr>
          <p:cNvPr id="13" name="Picture 9" descr="TP_tmp"/>
          <p:cNvPicPr>
            <a:picLocks noChangeAspect="1" noChangeArrowheads="1"/>
          </p:cNvPicPr>
          <p:nvPr>
            <p:custDataLst>
              <p:tags r:id="rId3"/>
            </p:custDataLst>
          </p:nvPr>
        </p:nvPicPr>
        <p:blipFill>
          <a:blip r:embed="rId8"/>
          <a:srcRect/>
          <a:stretch>
            <a:fillRect/>
          </a:stretch>
        </p:blipFill>
        <p:spPr bwMode="auto">
          <a:xfrm>
            <a:off x="637164" y="4692929"/>
            <a:ext cx="6155522" cy="1526010"/>
          </a:xfrm>
          <a:prstGeom prst="rect">
            <a:avLst/>
          </a:prstGeom>
          <a:noFill/>
          <a:ln w="9525" algn="ctr">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p:txBody>
          <a:bodyPr/>
          <a:lstStyle/>
          <a:p>
            <a:r>
              <a:rPr lang="en-US"/>
              <a:t>Rank function synthesis</a:t>
            </a:r>
          </a:p>
        </p:txBody>
      </p:sp>
      <p:sp>
        <p:nvSpPr>
          <p:cNvPr id="2952195" name="Rectangle 3"/>
          <p:cNvSpPr>
            <a:spLocks noGrp="1" noChangeArrowheads="1"/>
          </p:cNvSpPr>
          <p:nvPr>
            <p:ph type="body" idx="1"/>
          </p:nvPr>
        </p:nvSpPr>
        <p:spPr>
          <a:xfrm>
            <a:off x="603738" y="2018045"/>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2215" name="Picture 23" descr="TP_tmp"/>
          <p:cNvPicPr>
            <a:picLocks noChangeAspect="1" noChangeArrowheads="1"/>
          </p:cNvPicPr>
          <p:nvPr>
            <p:custDataLst>
              <p:tags r:id="rId1"/>
            </p:custDataLst>
          </p:nvPr>
        </p:nvPicPr>
        <p:blipFill>
          <a:blip r:embed="rId6"/>
          <a:srcRect/>
          <a:stretch>
            <a:fillRect/>
          </a:stretch>
        </p:blipFill>
        <p:spPr bwMode="auto">
          <a:xfrm>
            <a:off x="2369771" y="5589152"/>
            <a:ext cx="5378450" cy="727075"/>
          </a:xfrm>
          <a:prstGeom prst="rect">
            <a:avLst/>
          </a:prstGeom>
          <a:noFill/>
          <a:ln w="9525" algn="ctr">
            <a:noFill/>
            <a:miter lim="800000"/>
            <a:headEnd/>
            <a:tailEnd/>
          </a:ln>
          <a:effectLst/>
        </p:spPr>
      </p:pic>
      <p:pic>
        <p:nvPicPr>
          <p:cNvPr id="2952197" name="Picture 5" descr="TP_tmp"/>
          <p:cNvPicPr>
            <a:picLocks noChangeAspect="1" noChangeArrowheads="1"/>
          </p:cNvPicPr>
          <p:nvPr>
            <p:custDataLst>
              <p:tags r:id="rId2"/>
            </p:custDataLst>
          </p:nvPr>
        </p:nvPicPr>
        <p:blipFill>
          <a:blip r:embed="rId7"/>
          <a:srcRect/>
          <a:stretch>
            <a:fillRect/>
          </a:stretch>
        </p:blipFill>
        <p:spPr bwMode="auto">
          <a:xfrm>
            <a:off x="898421" y="1743825"/>
            <a:ext cx="7402513" cy="1835150"/>
          </a:xfrm>
          <a:prstGeom prst="rect">
            <a:avLst/>
          </a:prstGeom>
          <a:noFill/>
          <a:ln w="9525" algn="ctr">
            <a:noFill/>
            <a:miter lim="800000"/>
            <a:headEnd/>
            <a:tailEnd/>
          </a:ln>
          <a:effectLst/>
        </p:spPr>
      </p:pic>
      <p:pic>
        <p:nvPicPr>
          <p:cNvPr id="2952209" name="Picture 17" descr="TP_tmp"/>
          <p:cNvPicPr>
            <a:picLocks noChangeAspect="1" noChangeArrowheads="1"/>
          </p:cNvPicPr>
          <p:nvPr>
            <p:custDataLst>
              <p:tags r:id="rId3"/>
            </p:custDataLst>
          </p:nvPr>
        </p:nvPicPr>
        <p:blipFill>
          <a:blip r:embed="rId8"/>
          <a:srcRect/>
          <a:stretch>
            <a:fillRect/>
          </a:stretch>
        </p:blipFill>
        <p:spPr bwMode="auto">
          <a:xfrm>
            <a:off x="4098890" y="4372708"/>
            <a:ext cx="355600" cy="457200"/>
          </a:xfrm>
          <a:prstGeom prst="rect">
            <a:avLst/>
          </a:prstGeom>
          <a:noFill/>
          <a:ln w="9525" algn="ctr">
            <a:noFill/>
            <a:miter lim="800000"/>
            <a:headEnd/>
            <a:tailEnd/>
          </a:ln>
          <a:effectLst/>
        </p:spPr>
      </p:pic>
      <p:pic>
        <p:nvPicPr>
          <p:cNvPr id="2952217" name="Picture 25" descr="TP_tmp"/>
          <p:cNvPicPr>
            <a:picLocks noChangeAspect="1" noChangeArrowheads="1"/>
          </p:cNvPicPr>
          <p:nvPr>
            <p:custDataLst>
              <p:tags r:id="rId4"/>
            </p:custDataLst>
          </p:nvPr>
        </p:nvPicPr>
        <p:blipFill>
          <a:blip r:embed="rId9"/>
          <a:srcRect/>
          <a:stretch>
            <a:fillRect/>
          </a:stretch>
        </p:blipFill>
        <p:spPr bwMode="auto">
          <a:xfrm>
            <a:off x="4859512" y="4255477"/>
            <a:ext cx="3068637" cy="727075"/>
          </a:xfrm>
          <a:prstGeom prst="rect">
            <a:avLst/>
          </a:prstGeom>
          <a:noFill/>
          <a:ln w="9525" algn="ctr">
            <a:noFill/>
            <a:miter lim="800000"/>
            <a:headEnd/>
            <a:tailEnd/>
          </a:ln>
          <a:effectLst/>
        </p:spPr>
      </p:pic>
      <p:sp>
        <p:nvSpPr>
          <p:cNvPr id="10" name="TextBox 9"/>
          <p:cNvSpPr txBox="1"/>
          <p:nvPr/>
        </p:nvSpPr>
        <p:spPr>
          <a:xfrm>
            <a:off x="361742" y="3888712"/>
            <a:ext cx="2408352" cy="1200329"/>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Can we find </a:t>
            </a:r>
            <a:r>
              <a:rPr lang="en-US" sz="2400" i="1" dirty="0" smtClean="0">
                <a:solidFill>
                  <a:srgbClr val="CE7E5A"/>
                </a:solidFill>
                <a:effectLst>
                  <a:outerShdw blurRad="38100" dist="38100" dir="2700000" algn="tl">
                    <a:srgbClr val="000000">
                      <a:alpha val="43137"/>
                    </a:srgbClr>
                  </a:outerShdw>
                </a:effectLst>
              </a:rPr>
              <a:t>f, b, </a:t>
            </a:r>
          </a:p>
          <a:p>
            <a:r>
              <a:rPr lang="en-US" sz="2400" dirty="0" smtClean="0">
                <a:solidFill>
                  <a:srgbClr val="CE7E5A"/>
                </a:solidFill>
                <a:effectLst>
                  <a:outerShdw blurRad="38100" dist="38100" dir="2700000" algn="tl">
                    <a:srgbClr val="000000">
                      <a:alpha val="43137"/>
                    </a:srgbClr>
                  </a:outerShdw>
                </a:effectLst>
              </a:rPr>
              <a:t>such that the </a:t>
            </a:r>
          </a:p>
          <a:p>
            <a:r>
              <a:rPr lang="en-US" sz="2400" dirty="0" smtClean="0">
                <a:solidFill>
                  <a:srgbClr val="CE7E5A"/>
                </a:solidFill>
                <a:effectLst>
                  <a:outerShdw blurRad="38100" dist="38100" dir="2700000" algn="tl">
                    <a:srgbClr val="000000">
                      <a:alpha val="43137"/>
                    </a:srgbClr>
                  </a:outerShdw>
                </a:effectLst>
              </a:rPr>
              <a:t>inclusion holds?</a:t>
            </a:r>
            <a:endParaRPr lang="en-US" sz="2400" dirty="0" err="1" smtClean="0">
              <a:solidFill>
                <a:srgbClr val="CE7E5A"/>
              </a:solidFill>
              <a:effectLst>
                <a:outerShdw blurRad="38100" dist="38100" dir="2700000" algn="tl">
                  <a:srgbClr val="000000">
                    <a:alpha val="43137"/>
                  </a:srgbClr>
                </a:outerShdw>
              </a:effectLst>
            </a:endParaRPr>
          </a:p>
        </p:txBody>
      </p:sp>
      <p:sp>
        <p:nvSpPr>
          <p:cNvPr id="11" name="TextBox 10"/>
          <p:cNvSpPr txBox="1"/>
          <p:nvPr/>
        </p:nvSpPr>
        <p:spPr>
          <a:xfrm>
            <a:off x="393562" y="5528267"/>
            <a:ext cx="1128835" cy="461665"/>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That is:</a:t>
            </a:r>
          </a:p>
        </p:txBody>
      </p:sp>
    </p:spTree>
  </p:cSld>
  <p:clrMapOvr>
    <a:masterClrMapping/>
  </p:clrMapOvr>
  <p:transition>
    <p:strips dir="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6305" name="Picture 17" descr="TP_tmp"/>
          <p:cNvPicPr>
            <a:picLocks noChangeAspect="1" noChangeArrowheads="1"/>
          </p:cNvPicPr>
          <p:nvPr>
            <p:custDataLst>
              <p:tags r:id="rId1"/>
            </p:custDataLst>
          </p:nvPr>
        </p:nvPicPr>
        <p:blipFill>
          <a:blip r:embed="rId6"/>
          <a:srcRect/>
          <a:stretch>
            <a:fillRect/>
          </a:stretch>
        </p:blipFill>
        <p:spPr bwMode="auto">
          <a:xfrm>
            <a:off x="5345724" y="2703008"/>
            <a:ext cx="3446665" cy="465930"/>
          </a:xfrm>
          <a:prstGeom prst="rect">
            <a:avLst/>
          </a:prstGeom>
          <a:noFill/>
          <a:ln w="9525" algn="ctr">
            <a:noFill/>
            <a:miter lim="800000"/>
            <a:headEnd/>
            <a:tailEnd/>
          </a:ln>
          <a:effectLst/>
        </p:spPr>
      </p:pic>
      <p:pic>
        <p:nvPicPr>
          <p:cNvPr id="2956293" name="Picture 5" descr="TP_tmp"/>
          <p:cNvPicPr>
            <a:picLocks noChangeAspect="1" noChangeArrowheads="1"/>
          </p:cNvPicPr>
          <p:nvPr>
            <p:custDataLst>
              <p:tags r:id="rId2"/>
            </p:custDataLst>
          </p:nvPr>
        </p:nvPicPr>
        <p:blipFill>
          <a:blip r:embed="rId7"/>
          <a:srcRect/>
          <a:stretch>
            <a:fillRect/>
          </a:stretch>
        </p:blipFill>
        <p:spPr bwMode="auto">
          <a:xfrm>
            <a:off x="255327" y="2386920"/>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3"/>
            </p:custDataLst>
          </p:nvPr>
        </p:nvPicPr>
        <p:blipFill>
          <a:blip r:embed="rId8"/>
          <a:srcRect/>
          <a:stretch>
            <a:fillRect/>
          </a:stretch>
        </p:blipFill>
        <p:spPr bwMode="auto">
          <a:xfrm>
            <a:off x="4731938" y="2744874"/>
            <a:ext cx="252045" cy="324058"/>
          </a:xfrm>
          <a:prstGeom prst="rect">
            <a:avLst/>
          </a:prstGeom>
          <a:noFill/>
          <a:ln w="9525" algn="ctr">
            <a:noFill/>
            <a:miter lim="800000"/>
            <a:headEnd/>
            <a:tailEnd/>
          </a:ln>
          <a:effectLst/>
        </p:spPr>
      </p:pic>
      <p:sp>
        <p:nvSpPr>
          <p:cNvPr id="10" name="TextBox 9"/>
          <p:cNvSpPr txBox="1"/>
          <p:nvPr/>
        </p:nvSpPr>
        <p:spPr>
          <a:xfrm>
            <a:off x="592852" y="4139921"/>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173825" y="4923739"/>
            <a:ext cx="3986212" cy="1519238"/>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235" y="2816522"/>
            <a:ext cx="7043208" cy="1384995"/>
          </a:xfrm>
        </p:spPr>
        <p:txBody>
          <a:bodyPr/>
          <a:lstStyle/>
          <a:p>
            <a:r>
              <a:rPr smtClean="0"/>
              <a:t>Applications</a:t>
            </a:r>
            <a:endParaRPr lang="en-US" dirty="0"/>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5007588" y="2331448"/>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285471" y="2316581"/>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4"/>
            </p:custDataLst>
          </p:nvPr>
        </p:nvPicPr>
        <p:blipFill>
          <a:blip r:embed="rId9"/>
          <a:srcRect/>
          <a:stretch>
            <a:fillRect/>
          </a:stretch>
        </p:blipFill>
        <p:spPr bwMode="auto">
          <a:xfrm>
            <a:off x="4822373" y="2644391"/>
            <a:ext cx="252045" cy="324058"/>
          </a:xfrm>
          <a:prstGeom prst="rect">
            <a:avLst/>
          </a:prstGeom>
          <a:noFill/>
          <a:ln w="9525" algn="ctr">
            <a:noFill/>
            <a:miter lim="800000"/>
            <a:headEnd/>
            <a:tailEnd/>
          </a:ln>
          <a:effectLst/>
        </p:spPr>
      </p:pic>
      <p:sp>
        <p:nvSpPr>
          <p:cNvPr id="10" name="TextBox 9"/>
          <p:cNvSpPr txBox="1"/>
          <p:nvPr/>
        </p:nvSpPr>
        <p:spPr>
          <a:xfrm>
            <a:off x="502417" y="4129873"/>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5"/>
            </p:custDataLst>
          </p:nvPr>
        </p:nvPicPr>
        <p:blipFill>
          <a:blip r:embed="rId10"/>
          <a:srcRect/>
          <a:stretch>
            <a:fillRect/>
          </a:stretch>
        </p:blipFill>
        <p:spPr bwMode="auto">
          <a:xfrm>
            <a:off x="2093437" y="4933787"/>
            <a:ext cx="3986212" cy="1519238"/>
          </a:xfrm>
          <a:prstGeom prst="rect">
            <a:avLst/>
          </a:prstGeom>
          <a:noFill/>
          <a:ln w="9525" algn="ctr">
            <a:noFill/>
            <a:miter lim="800000"/>
            <a:headEnd/>
            <a:tailEnd/>
          </a:ln>
          <a:effectLst/>
        </p:spPr>
      </p:pic>
      <p:graphicFrame>
        <p:nvGraphicFramePr>
          <p:cNvPr id="13" name="Object 12"/>
          <p:cNvGraphicFramePr>
            <a:graphicFrameLocks noChangeAspect="1"/>
          </p:cNvGraphicFramePr>
          <p:nvPr/>
        </p:nvGraphicFramePr>
        <p:xfrm>
          <a:off x="1096875" y="1718181"/>
          <a:ext cx="1335088" cy="461962"/>
        </p:xfrm>
        <a:graphic>
          <a:graphicData uri="http://schemas.openxmlformats.org/presentationml/2006/ole">
            <p:oleObj spid="_x0000_s257026" name="Equation" r:id="rId11" imgW="660240" imgH="228600" progId="Equation.DSMT4">
              <p:embed/>
            </p:oleObj>
          </a:graphicData>
        </a:graphic>
      </p:graphicFrame>
      <p:sp>
        <p:nvSpPr>
          <p:cNvPr id="14" name="TextBox 13"/>
          <p:cNvSpPr txBox="1"/>
          <p:nvPr/>
        </p:nvSpPr>
        <p:spPr>
          <a:xfrm>
            <a:off x="311499" y="1738364"/>
            <a:ext cx="617477" cy="369332"/>
          </a:xfrm>
          <a:prstGeom prst="rect">
            <a:avLst/>
          </a:prstGeom>
          <a:noFill/>
        </p:spPr>
        <p:txBody>
          <a:bodyPr wrap="none" rtlCol="0">
            <a:spAutoFit/>
          </a:bodyPr>
          <a:lstStyle/>
          <a:p>
            <a:r>
              <a:rPr lang="en-US" dirty="0" smtClean="0">
                <a:solidFill>
                  <a:schemeClr val="bg1"/>
                </a:solidFill>
              </a:rPr>
              <a:t>Find</a:t>
            </a:r>
          </a:p>
        </p:txBody>
      </p:sp>
    </p:spTree>
  </p:cSld>
  <p:clrMapOvr>
    <a:masterClrMapping/>
  </p:clrMapOvr>
  <p:transition>
    <p:strips dir="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4997540" y="2401787"/>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436198" y="2497452"/>
            <a:ext cx="4306625" cy="1067651"/>
          </a:xfrm>
          <a:prstGeom prst="rect">
            <a:avLst/>
          </a:prstGeom>
          <a:noFill/>
          <a:ln w="9525" algn="ctr">
            <a:noFill/>
            <a:miter lim="800000"/>
            <a:headEnd/>
            <a:tailEnd/>
          </a:ln>
          <a:effectLst/>
        </p:spPr>
      </p:pic>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5"/>
            </p:custDataLst>
          </p:nvPr>
        </p:nvPicPr>
        <p:blipFill>
          <a:blip r:embed="rId10"/>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58050"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a:xfrm>
            <a:off x="421193" y="390961"/>
            <a:ext cx="8382000" cy="553998"/>
          </a:xfrm>
        </p:spPr>
        <p:txBody>
          <a:bodyPr/>
          <a:lstStyle/>
          <a:p>
            <a:r>
              <a:rPr lang="en-US" sz="4000" dirty="0"/>
              <a:t>Rank function </a:t>
            </a:r>
            <a:r>
              <a:rPr lang="en-US" sz="4000" dirty="0" smtClean="0"/>
              <a:t>synthesis – simplified version</a:t>
            </a:r>
            <a:endParaRPr lang="en-US" sz="4000" dirty="0"/>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2"/>
            </p:custDataLst>
          </p:nvPr>
        </p:nvPicPr>
        <p:blipFill>
          <a:blip r:embed="rId7"/>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3"/>
            </p:custDataLst>
          </p:nvPr>
        </p:nvPicPr>
        <p:blipFill>
          <a:blip r:embed="rId8"/>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60098" name="Equation" r:id="rId9" imgW="1485720" imgH="228600" progId="Equation.DSMT4">
              <p:embed/>
            </p:oleObj>
          </a:graphicData>
        </a:graphic>
      </p:graphicFrame>
      <p:pic>
        <p:nvPicPr>
          <p:cNvPr id="13" name="Picture 10" descr="TP_tmp"/>
          <p:cNvPicPr>
            <a:picLocks noChangeAspect="1" noChangeArrowheads="1"/>
          </p:cNvPicPr>
          <p:nvPr>
            <p:custDataLst>
              <p:tags r:id="rId4"/>
            </p:custDataLst>
          </p:nvPr>
        </p:nvPicPr>
        <p:blipFill>
          <a:blip r:embed="rId10"/>
          <a:srcRect/>
          <a:stretch>
            <a:fillRect/>
          </a:stretch>
        </p:blipFill>
        <p:spPr bwMode="auto">
          <a:xfrm>
            <a:off x="190919" y="2457258"/>
            <a:ext cx="4749242" cy="1059665"/>
          </a:xfrm>
          <a:prstGeom prst="rect">
            <a:avLst/>
          </a:prstGeom>
          <a:noFill/>
          <a:ln w="9525" algn="ctr">
            <a:noFill/>
            <a:miter lim="800000"/>
            <a:headEnd/>
            <a:tailEnd/>
          </a:ln>
          <a:effectLst/>
        </p:spPr>
      </p:pic>
      <p:pic>
        <p:nvPicPr>
          <p:cNvPr id="14" name="Picture 21" descr="TP_tmp"/>
          <p:cNvPicPr>
            <a:picLocks noChangeAspect="1" noChangeArrowheads="1"/>
          </p:cNvPicPr>
          <p:nvPr>
            <p:custDataLst>
              <p:tags r:id="rId5"/>
            </p:custDataLst>
          </p:nvPr>
        </p:nvPicPr>
        <p:blipFill>
          <a:blip r:embed="rId11"/>
          <a:srcRect/>
          <a:stretch>
            <a:fillRect/>
          </a:stretch>
        </p:blipFill>
        <p:spPr bwMode="auto">
          <a:xfrm rot="2645087">
            <a:off x="3750112" y="3029993"/>
            <a:ext cx="5474275" cy="246222"/>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49" name="Picture 21" descr="TP_tmp"/>
          <p:cNvPicPr>
            <a:picLocks noChangeAspect="1" noChangeArrowheads="1"/>
          </p:cNvPicPr>
          <p:nvPr>
            <p:custDataLst>
              <p:tags r:id="rId2"/>
            </p:custDataLst>
          </p:nvPr>
        </p:nvPicPr>
        <p:blipFill>
          <a:blip r:embed="rId7"/>
          <a:srcRect/>
          <a:stretch>
            <a:fillRect/>
          </a:stretch>
        </p:blipFill>
        <p:spPr bwMode="auto">
          <a:xfrm>
            <a:off x="1408845" y="4054511"/>
            <a:ext cx="7270750" cy="327025"/>
          </a:xfrm>
          <a:prstGeom prst="rect">
            <a:avLst/>
          </a:prstGeom>
          <a:noFill/>
          <a:ln w="9525" algn="ctr">
            <a:noFill/>
            <a:miter lim="800000"/>
            <a:headEnd/>
            <a:tailEnd/>
          </a:ln>
          <a:effectLst/>
        </p:spPr>
      </p:pic>
      <p:pic>
        <p:nvPicPr>
          <p:cNvPr id="2966538" name="Picture 10" descr="TP_tmp"/>
          <p:cNvPicPr>
            <a:picLocks noChangeAspect="1" noChangeArrowheads="1"/>
          </p:cNvPicPr>
          <p:nvPr>
            <p:custDataLst>
              <p:tags r:id="rId3"/>
            </p:custDataLst>
          </p:nvPr>
        </p:nvPicPr>
        <p:blipFill>
          <a:blip r:embed="rId8"/>
          <a:srcRect/>
          <a:stretch>
            <a:fillRect/>
          </a:stretch>
        </p:blipFill>
        <p:spPr bwMode="auto">
          <a:xfrm>
            <a:off x="291403" y="2276388"/>
            <a:ext cx="6742618" cy="1504433"/>
          </a:xfrm>
          <a:prstGeom prst="rect">
            <a:avLst/>
          </a:prstGeom>
          <a:noFill/>
          <a:ln w="9525" algn="ctr">
            <a:noFill/>
            <a:miter lim="800000"/>
            <a:headEnd/>
            <a:tailEnd/>
          </a:ln>
          <a:effectLst/>
        </p:spPr>
      </p:pic>
      <p:pic>
        <p:nvPicPr>
          <p:cNvPr id="2966534" name="Picture 6" descr="TP_tmp"/>
          <p:cNvPicPr>
            <a:picLocks noChangeAspect="1" noChangeArrowheads="1"/>
          </p:cNvPicPr>
          <p:nvPr>
            <p:custDataLst>
              <p:tags r:id="rId4"/>
            </p:custDataLst>
          </p:nvPr>
        </p:nvPicPr>
        <p:blipFill>
          <a:blip r:embed="rId9"/>
          <a:srcRect/>
          <a:stretch>
            <a:fillRect/>
          </a:stretch>
        </p:blipFill>
        <p:spPr bwMode="auto">
          <a:xfrm>
            <a:off x="7469276" y="2922395"/>
            <a:ext cx="508000" cy="355600"/>
          </a:xfrm>
          <a:prstGeom prst="rect">
            <a:avLst/>
          </a:prstGeom>
          <a:noFill/>
          <a:ln w="9525" algn="ctr">
            <a:noFill/>
            <a:miter lim="800000"/>
            <a:headEnd/>
            <a:tailEnd/>
          </a:ln>
          <a:effectLst/>
        </p:spPr>
      </p:pic>
      <p:pic>
        <p:nvPicPr>
          <p:cNvPr id="2966550" name="Picture 22" descr="TP_tmp"/>
          <p:cNvPicPr>
            <a:picLocks noChangeAspect="1" noChangeArrowheads="1"/>
          </p:cNvPicPr>
          <p:nvPr>
            <p:custDataLst>
              <p:tags r:id="rId5"/>
            </p:custDataLst>
          </p:nvPr>
        </p:nvPicPr>
        <p:blipFill>
          <a:blip r:embed="rId10"/>
          <a:srcRect/>
          <a:stretch>
            <a:fillRect/>
          </a:stretch>
        </p:blipFill>
        <p:spPr bwMode="auto">
          <a:xfrm>
            <a:off x="306388" y="5108575"/>
            <a:ext cx="8456612" cy="1292225"/>
          </a:xfrm>
          <a:prstGeom prst="rect">
            <a:avLst/>
          </a:prstGeom>
          <a:noFill/>
          <a:ln w="9525" algn="ctr">
            <a:noFill/>
            <a:miter lim="800000"/>
            <a:headEnd/>
            <a:tailEnd/>
          </a:ln>
          <a:effectLst/>
        </p:spPr>
      </p:pic>
      <p:graphicFrame>
        <p:nvGraphicFramePr>
          <p:cNvPr id="261122" name="Object 2"/>
          <p:cNvGraphicFramePr>
            <a:graphicFrameLocks noChangeAspect="1"/>
          </p:cNvGraphicFramePr>
          <p:nvPr/>
        </p:nvGraphicFramePr>
        <p:xfrm>
          <a:off x="180487" y="1637882"/>
          <a:ext cx="3005138" cy="441273"/>
        </p:xfrm>
        <a:graphic>
          <a:graphicData uri="http://schemas.openxmlformats.org/presentationml/2006/ole">
            <p:oleObj spid="_x0000_s261122"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50" name="Picture 22" descr="TP_tmp"/>
          <p:cNvPicPr>
            <a:picLocks noChangeAspect="1" noChangeArrowheads="1"/>
          </p:cNvPicPr>
          <p:nvPr>
            <p:custDataLst>
              <p:tags r:id="rId2"/>
            </p:custDataLst>
          </p:nvPr>
        </p:nvPicPr>
        <p:blipFill>
          <a:blip r:embed="rId5"/>
          <a:srcRect/>
          <a:stretch>
            <a:fillRect/>
          </a:stretch>
        </p:blipFill>
        <p:spPr bwMode="auto">
          <a:xfrm>
            <a:off x="306388" y="5108575"/>
            <a:ext cx="8456612" cy="1292225"/>
          </a:xfrm>
          <a:prstGeom prst="rect">
            <a:avLst/>
          </a:prstGeom>
          <a:noFill/>
          <a:ln w="9525" algn="ctr">
            <a:noFill/>
            <a:miter lim="800000"/>
            <a:headEnd/>
            <a:tailEnd/>
          </a:ln>
          <a:effectLst/>
        </p:spPr>
      </p:pic>
      <p:pic>
        <p:nvPicPr>
          <p:cNvPr id="8" name="Picture 9" descr="TP_tmp"/>
          <p:cNvPicPr>
            <a:picLocks noChangeAspect="1" noChangeArrowheads="1"/>
          </p:cNvPicPr>
          <p:nvPr>
            <p:custDataLst>
              <p:tags r:id="rId3"/>
            </p:custDataLst>
          </p:nvPr>
        </p:nvPicPr>
        <p:blipFill>
          <a:blip r:embed="rId6"/>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2146" name="Equation" r:id="rId7" imgW="166356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pic>
        <p:nvPicPr>
          <p:cNvPr id="8" name="Picture 9" descr="TP_tmp"/>
          <p:cNvPicPr>
            <a:picLocks noChangeAspect="1" noChangeArrowheads="1"/>
          </p:cNvPicPr>
          <p:nvPr>
            <p:custDataLst>
              <p:tags r:id="rId2"/>
            </p:custDataLst>
          </p:nvPr>
        </p:nvPicPr>
        <p:blipFill>
          <a:blip r:embed="rId4"/>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3170" name="Equation" r:id="rId5" imgW="1663560" imgH="228600" progId="Equation.DSMT4">
              <p:embed/>
            </p:oleObj>
          </a:graphicData>
        </a:graphic>
      </p:graphicFrame>
      <p:sp>
        <p:nvSpPr>
          <p:cNvPr id="10" name="TextBox 9"/>
          <p:cNvSpPr txBox="1"/>
          <p:nvPr/>
        </p:nvSpPr>
        <p:spPr>
          <a:xfrm>
            <a:off x="3858566" y="4762918"/>
            <a:ext cx="4758290" cy="1569660"/>
          </a:xfrm>
          <a:prstGeom prst="rect">
            <a:avLst/>
          </a:prstGeom>
          <a:noFill/>
        </p:spPr>
        <p:txBody>
          <a:bodyPr wrap="none" rtlCol="0">
            <a:spAutoFit/>
          </a:bodyPr>
          <a:lstStyle/>
          <a:p>
            <a:r>
              <a:rPr lang="en-US" sz="2400" dirty="0" smtClean="0">
                <a:solidFill>
                  <a:schemeClr val="bg1"/>
                </a:solidFill>
              </a:rPr>
              <a:t>Solver: Dual Simplex for </a:t>
            </a:r>
            <a:r>
              <a:rPr lang="en-US" sz="2400" dirty="0" err="1" smtClean="0">
                <a:solidFill>
                  <a:schemeClr val="bg1"/>
                </a:solidFill>
              </a:rPr>
              <a:t>Th</a:t>
            </a:r>
            <a:r>
              <a:rPr lang="en-US" sz="2400" dirty="0" smtClean="0">
                <a:solidFill>
                  <a:schemeClr val="bg1"/>
                </a:solidFill>
              </a:rPr>
              <a:t>(LRA)</a:t>
            </a:r>
            <a:r>
              <a:rPr lang="en-US" sz="2400" i="1" dirty="0" smtClean="0">
                <a:solidFill>
                  <a:schemeClr val="bg1"/>
                </a:solidFill>
              </a:rPr>
              <a:t>.</a:t>
            </a:r>
          </a:p>
          <a:p>
            <a:endParaRPr lang="en-US" sz="2400" i="1" dirty="0" smtClean="0">
              <a:solidFill>
                <a:schemeClr val="bg1"/>
              </a:solidFill>
            </a:endParaRPr>
          </a:p>
          <a:p>
            <a:r>
              <a:rPr lang="en-US" sz="2400" i="1" dirty="0" smtClean="0">
                <a:solidFill>
                  <a:schemeClr val="bg1"/>
                </a:solidFill>
              </a:rPr>
              <a:t>See Byron Cook’s blog for an F# </a:t>
            </a:r>
          </a:p>
          <a:p>
            <a:r>
              <a:rPr lang="en-US" sz="2400" i="1" dirty="0" smtClean="0">
                <a:solidFill>
                  <a:schemeClr val="bg1"/>
                </a:solidFill>
              </a:rPr>
              <a:t>program that produces input to Z3</a:t>
            </a:r>
          </a:p>
        </p:txBody>
      </p:sp>
    </p:spTree>
  </p:cSld>
  <p:clrMapOvr>
    <a:masterClrMapping/>
  </p:clrMapOvr>
  <p:transition>
    <p:strips dir="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4005" y="2431700"/>
            <a:ext cx="7527385" cy="1218795"/>
          </a:xfrm>
        </p:spPr>
        <p:txBody>
          <a:bodyPr/>
          <a:lstStyle/>
          <a:p>
            <a:r>
              <a:rPr sz="4400" b="1" smtClean="0"/>
              <a:t>Program Analysis as Constraint Solving</a:t>
            </a:r>
          </a:p>
        </p:txBody>
      </p:sp>
      <p:sp>
        <p:nvSpPr>
          <p:cNvPr id="5" name="Rectangle 4"/>
          <p:cNvSpPr/>
          <p:nvPr/>
        </p:nvSpPr>
        <p:spPr>
          <a:xfrm>
            <a:off x="2029767" y="4137299"/>
            <a:ext cx="6832879" cy="923330"/>
          </a:xfrm>
          <a:prstGeom prst="rect">
            <a:avLst/>
          </a:prstGeom>
        </p:spPr>
        <p:txBody>
          <a:bodyPr wrap="square">
            <a:spAutoFit/>
          </a:bodyPr>
          <a:lstStyle/>
          <a:p>
            <a:r>
              <a:rPr lang="en-US" dirty="0" smtClean="0">
                <a:solidFill>
                  <a:schemeClr val="bg1"/>
                </a:solidFill>
              </a:rPr>
              <a:t>Sumit Gulwani, Saurabh Srivastava, Ramarathnam Venkatesan, PLDI 2008</a:t>
            </a:r>
            <a:br>
              <a:rPr lang="en-US" dirty="0" smtClean="0">
                <a:solidFill>
                  <a:schemeClr val="bg1"/>
                </a:solidFill>
              </a:rPr>
            </a:br>
            <a:endParaRPr lang="en-US" dirty="0">
              <a:solidFill>
                <a:schemeClr val="bg1"/>
              </a:solidFill>
            </a:endParaRPr>
          </a:p>
        </p:txBody>
      </p:sp>
      <p:pic>
        <p:nvPicPr>
          <p:cNvPr id="6" name="Picture 5" descr="sumitg.jpg"/>
          <p:cNvPicPr>
            <a:picLocks noChangeAspect="1"/>
          </p:cNvPicPr>
          <p:nvPr/>
        </p:nvPicPr>
        <p:blipFill>
          <a:blip r:embed="rId2"/>
          <a:stretch>
            <a:fillRect/>
          </a:stretch>
        </p:blipFill>
        <p:spPr>
          <a:xfrm>
            <a:off x="6214626" y="4582048"/>
            <a:ext cx="734173" cy="928147"/>
          </a:xfrm>
          <a:prstGeom prst="rect">
            <a:avLst/>
          </a:prstGeom>
        </p:spPr>
      </p:pic>
      <p:pic>
        <p:nvPicPr>
          <p:cNvPr id="7" name="Picture 6" descr="venkie.jpg"/>
          <p:cNvPicPr>
            <a:picLocks noChangeAspect="1"/>
          </p:cNvPicPr>
          <p:nvPr/>
        </p:nvPicPr>
        <p:blipFill>
          <a:blip r:embed="rId3" cstate="print"/>
          <a:stretch>
            <a:fillRect/>
          </a:stretch>
        </p:blipFill>
        <p:spPr>
          <a:xfrm>
            <a:off x="7747907" y="4582048"/>
            <a:ext cx="685800" cy="914400"/>
          </a:xfrm>
          <a:prstGeom prst="rect">
            <a:avLst/>
          </a:prstGeom>
        </p:spPr>
      </p:pic>
      <p:pic>
        <p:nvPicPr>
          <p:cNvPr id="8" name="Picture 7" descr="mugshot.jpg"/>
          <p:cNvPicPr>
            <a:picLocks noChangeAspect="1"/>
          </p:cNvPicPr>
          <p:nvPr/>
        </p:nvPicPr>
        <p:blipFill>
          <a:blip r:embed="rId4"/>
          <a:srcRect l="11456" r="17775"/>
          <a:stretch>
            <a:fillRect/>
          </a:stretch>
        </p:blipFill>
        <p:spPr>
          <a:xfrm>
            <a:off x="7013752" y="4592095"/>
            <a:ext cx="696040" cy="904853"/>
          </a:xfrm>
          <a:prstGeom prst="rect">
            <a:avLst/>
          </a:prstGeom>
        </p:spPr>
      </p:pic>
    </p:spTree>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21" name="Content Placeholder 2"/>
          <p:cNvSpPr txBox="1">
            <a:spLocks/>
          </p:cNvSpPr>
          <p:nvPr/>
        </p:nvSpPr>
        <p:spPr bwMode="auto">
          <a:xfrm>
            <a:off x="422031" y="2023610"/>
            <a:ext cx="1959429" cy="2290762"/>
          </a:xfrm>
          <a:prstGeom prst="rect">
            <a:avLst/>
          </a:prstGeom>
          <a:noFill/>
          <a:ln w="9525">
            <a:noFill/>
            <a:miter lim="800000"/>
            <a:headEnd/>
            <a:tailEnd/>
          </a:ln>
        </p:spPr>
        <p:txBody>
          <a:bodyPr/>
          <a:lstStyle/>
          <a:p>
            <a:pPr marL="342900" indent="-342900" eaLnBrk="0" hangingPunct="0">
              <a:spcBef>
                <a:spcPct val="20000"/>
              </a:spcBef>
              <a:defRPr/>
            </a:pPr>
            <a:r>
              <a:rPr lang="en-US" sz="3600" b="1" dirty="0" smtClean="0">
                <a:solidFill>
                  <a:srgbClr val="009900"/>
                </a:solidFill>
                <a:sym typeface="Symbol"/>
              </a:rPr>
              <a:t></a:t>
            </a:r>
            <a:endParaRPr lang="en-US" sz="3600" b="1" kern="0" dirty="0">
              <a:solidFill>
                <a:schemeClr val="bg1"/>
              </a:solidFill>
              <a:latin typeface="+mn-lt"/>
            </a:endParaRPr>
          </a:p>
          <a:p>
            <a:pPr marL="342900" indent="-342900" eaLnBrk="0" hangingPunct="0">
              <a:spcBef>
                <a:spcPct val="20000"/>
              </a:spcBef>
              <a:defRPr/>
            </a:pPr>
            <a:r>
              <a:rPr lang="en-US" sz="2400" b="1" kern="0" dirty="0">
                <a:solidFill>
                  <a:schemeClr val="bg1"/>
                </a:solidFill>
                <a:latin typeface="+mn-lt"/>
              </a:rPr>
              <a:t>while</a:t>
            </a:r>
            <a:r>
              <a:rPr lang="en-US" sz="2400" kern="0" dirty="0">
                <a:solidFill>
                  <a:schemeClr val="bg1"/>
                </a:solidFill>
                <a:latin typeface="+mn-lt"/>
              </a:rPr>
              <a:t> (c</a:t>
            </a:r>
            <a:r>
              <a:rPr lang="en-US" sz="2400" kern="0" dirty="0" smtClean="0">
                <a:solidFill>
                  <a:schemeClr val="bg1"/>
                </a:solidFill>
                <a:latin typeface="+mn-lt"/>
              </a:rPr>
              <a:t>) { </a:t>
            </a:r>
            <a:endParaRPr lang="en-US" sz="2400" kern="0" dirty="0">
              <a:solidFill>
                <a:schemeClr val="bg1"/>
              </a:solidFill>
              <a:latin typeface="+mn-lt"/>
            </a:endParaRPr>
          </a:p>
          <a:p>
            <a:pPr marL="342900" indent="-342900" eaLnBrk="0" hangingPunct="0">
              <a:spcBef>
                <a:spcPct val="20000"/>
              </a:spcBef>
              <a:defRPr/>
            </a:pPr>
            <a:r>
              <a:rPr lang="en-US" sz="2400" kern="0" dirty="0">
                <a:solidFill>
                  <a:schemeClr val="bg1"/>
                </a:solidFill>
                <a:latin typeface="+mn-lt"/>
              </a:rPr>
              <a:t>     </a:t>
            </a:r>
            <a:r>
              <a:rPr lang="en-US" sz="2400" kern="0" dirty="0" smtClean="0">
                <a:solidFill>
                  <a:schemeClr val="bg1"/>
                </a:solidFill>
                <a:latin typeface="+mn-lt"/>
              </a:rPr>
              <a:t>S</a:t>
            </a:r>
          </a:p>
          <a:p>
            <a:pPr marL="342900" indent="-342900" eaLnBrk="0" hangingPunct="0">
              <a:spcBef>
                <a:spcPct val="20000"/>
              </a:spcBef>
              <a:defRPr/>
            </a:pPr>
            <a:r>
              <a:rPr lang="en-US" sz="2400" kern="0" dirty="0" smtClean="0">
                <a:solidFill>
                  <a:schemeClr val="bg1"/>
                </a:solidFill>
                <a:latin typeface="+mn-lt"/>
              </a:rPr>
              <a:t>}</a:t>
            </a:r>
            <a:endParaRPr lang="en-US" sz="2400" kern="0" dirty="0">
              <a:solidFill>
                <a:schemeClr val="bg1"/>
              </a:solidFill>
              <a:latin typeface="+mn-lt"/>
            </a:endParaRPr>
          </a:p>
          <a:p>
            <a:pPr marL="342900" indent="-342900" eaLnBrk="0" hangingPunct="0">
              <a:spcBef>
                <a:spcPct val="20000"/>
              </a:spcBef>
              <a:defRPr/>
            </a:pPr>
            <a:r>
              <a:rPr lang="en-US" sz="2400" b="1" kern="0" dirty="0">
                <a:solidFill>
                  <a:srgbClr val="0070C0"/>
                </a:solidFill>
                <a:latin typeface="+mn-lt"/>
              </a:rPr>
              <a:t>Post</a:t>
            </a:r>
          </a:p>
        </p:txBody>
      </p:sp>
      <p:sp>
        <p:nvSpPr>
          <p:cNvPr id="27" name="Right Arrow 26"/>
          <p:cNvSpPr>
            <a:spLocks noChangeArrowheads="1"/>
          </p:cNvSpPr>
          <p:nvPr/>
        </p:nvSpPr>
        <p:spPr bwMode="auto">
          <a:xfrm>
            <a:off x="2191780" y="2809335"/>
            <a:ext cx="977900" cy="733663"/>
          </a:xfrm>
          <a:prstGeom prst="rightArrow">
            <a:avLst>
              <a:gd name="adj1" fmla="val 50000"/>
              <a:gd name="adj2" fmla="val 50024"/>
            </a:avLst>
          </a:prstGeom>
          <a:solidFill>
            <a:srgbClr val="FF0000"/>
          </a:solidFill>
          <a:ln w="9525" algn="ctr">
            <a:noFill/>
            <a:round/>
            <a:headEnd/>
            <a:tailEnd/>
          </a:ln>
        </p:spPr>
        <p:txBody>
          <a:bodyPr>
            <a:spAutoFit/>
          </a:bodyPr>
          <a:lstStyle/>
          <a:p>
            <a:endParaRPr lang="en-US">
              <a:solidFill>
                <a:schemeClr val="bg1"/>
              </a:solidFill>
            </a:endParaRPr>
          </a:p>
        </p:txBody>
      </p:sp>
      <p:graphicFrame>
        <p:nvGraphicFramePr>
          <p:cNvPr id="13" name="Object 12"/>
          <p:cNvGraphicFramePr>
            <a:graphicFrameLocks noChangeAspect="1"/>
          </p:cNvGraphicFramePr>
          <p:nvPr/>
        </p:nvGraphicFramePr>
        <p:xfrm>
          <a:off x="3425198" y="2012433"/>
          <a:ext cx="5387975" cy="2408238"/>
        </p:xfrm>
        <a:graphic>
          <a:graphicData uri="http://schemas.openxmlformats.org/presentationml/2006/ole">
            <p:oleObj spid="_x0000_s184322" name="Equation" r:id="rId4" imgW="2311200" imgH="876240" progId="Equation.DSMT4">
              <p:embed/>
            </p:oleObj>
          </a:graphicData>
        </a:graphic>
      </p:graphicFrame>
      <p:sp>
        <p:nvSpPr>
          <p:cNvPr id="15" name="TextBox 14"/>
          <p:cNvSpPr txBox="1"/>
          <p:nvPr/>
        </p:nvSpPr>
        <p:spPr>
          <a:xfrm>
            <a:off x="3285812" y="5566787"/>
            <a:ext cx="5424883" cy="584775"/>
          </a:xfrm>
          <a:prstGeom prst="rect">
            <a:avLst/>
          </a:prstGeom>
          <a:noFill/>
        </p:spPr>
        <p:txBody>
          <a:bodyPr wrap="none" rtlCol="0">
            <a:spAutoFit/>
          </a:bodyPr>
          <a:lstStyle/>
          <a:p>
            <a:r>
              <a:rPr lang="en-US" sz="3200" dirty="0" smtClean="0">
                <a:solidFill>
                  <a:schemeClr val="bg1"/>
                </a:solidFill>
              </a:rPr>
              <a:t>How to find loop invariant </a:t>
            </a:r>
            <a:r>
              <a:rPr lang="en-US" sz="3200" i="1" dirty="0" smtClean="0">
                <a:solidFill>
                  <a:srgbClr val="FF00FF"/>
                </a:solidFill>
              </a:rPr>
              <a:t>I</a:t>
            </a:r>
            <a:r>
              <a:rPr lang="en-US" sz="3200" dirty="0" smtClean="0">
                <a:solidFill>
                  <a:schemeClr val="bg1"/>
                </a:solidFill>
              </a:rPr>
              <a:t> ?</a:t>
            </a:r>
          </a:p>
        </p:txBody>
      </p:sp>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0" name="Content Placeholder 9"/>
          <p:cNvSpPr>
            <a:spLocks noGrp="1"/>
          </p:cNvSpPr>
          <p:nvPr>
            <p:ph idx="1"/>
          </p:nvPr>
        </p:nvSpPr>
        <p:spPr>
          <a:xfrm>
            <a:off x="381000" y="1412875"/>
            <a:ext cx="8382000" cy="6009337"/>
          </a:xfrm>
        </p:spPr>
        <p:txBody>
          <a:bodyPr/>
          <a:lstStyle/>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 </a:t>
            </a:r>
            <a:r>
              <a:rPr lang="en-US" sz="3200" dirty="0" smtClean="0"/>
              <a:t>Assume </a:t>
            </a:r>
            <a:r>
              <a:rPr lang="en-US" sz="3200" i="1" dirty="0" smtClean="0">
                <a:solidFill>
                  <a:srgbClr val="FF00FF"/>
                </a:solidFill>
              </a:rPr>
              <a:t>I</a:t>
            </a:r>
            <a:r>
              <a:rPr lang="en-US" sz="3200" dirty="0" smtClean="0"/>
              <a:t> is of the form </a:t>
            </a:r>
            <a:r>
              <a:rPr lang="en-US" sz="3200" dirty="0" smtClean="0">
                <a:latin typeface="Symbol" charset="2"/>
                <a:sym typeface="Symbol" charset="2"/>
              </a:rPr>
              <a:t></a:t>
            </a:r>
            <a:r>
              <a:rPr lang="en-US" sz="3200" baseline="-25000" dirty="0" smtClean="0">
                <a:sym typeface="Symbol" charset="2"/>
              </a:rPr>
              <a:t>j </a:t>
            </a:r>
            <a:r>
              <a:rPr lang="en-US" sz="3200" dirty="0" err="1" smtClean="0"/>
              <a:t>a</a:t>
            </a:r>
            <a:r>
              <a:rPr lang="en-US" sz="3200" baseline="-25000" dirty="0" err="1" smtClean="0"/>
              <a:t>j</a:t>
            </a:r>
            <a:r>
              <a:rPr lang="en-US" sz="3200" dirty="0" err="1" smtClean="0"/>
              <a:t>x</a:t>
            </a:r>
            <a:r>
              <a:rPr lang="en-US" sz="3200" baseline="-25000" dirty="0" err="1" smtClean="0"/>
              <a:t>j</a:t>
            </a:r>
            <a:r>
              <a:rPr lang="en-US" sz="3200" baseline="-25000" dirty="0" smtClean="0"/>
              <a:t> </a:t>
            </a:r>
            <a:r>
              <a:rPr lang="en-US" sz="3200" dirty="0" smtClean="0">
                <a:latin typeface="cmsy10" charset="0"/>
                <a:sym typeface="Symbol"/>
              </a:rPr>
              <a:t></a:t>
            </a:r>
            <a:r>
              <a:rPr lang="en-US" sz="3200" dirty="0" smtClean="0"/>
              <a:t> b</a:t>
            </a:r>
          </a:p>
          <a:p>
            <a:endParaRPr lang="en-US" sz="3200" dirty="0" smtClean="0"/>
          </a:p>
          <a:p>
            <a:r>
              <a:rPr lang="en-US" sz="3200" dirty="0" smtClean="0"/>
              <a:t>Simplified problem: </a:t>
            </a:r>
          </a:p>
          <a:p>
            <a:endParaRPr lang="en-US" dirty="0" smtClean="0"/>
          </a:p>
          <a:p>
            <a:endParaRPr lang="en-US" dirty="0" smtClean="0"/>
          </a:p>
          <a:p>
            <a:pPr>
              <a:buNone/>
            </a:pPr>
            <a:endParaRPr lang="en-US" dirty="0" smtClean="0"/>
          </a:p>
        </p:txBody>
      </p:sp>
      <p:graphicFrame>
        <p:nvGraphicFramePr>
          <p:cNvPr id="13" name="Object 12"/>
          <p:cNvGraphicFramePr>
            <a:graphicFrameLocks noChangeAspect="1"/>
          </p:cNvGraphicFramePr>
          <p:nvPr/>
        </p:nvGraphicFramePr>
        <p:xfrm>
          <a:off x="411860" y="1654315"/>
          <a:ext cx="5387975" cy="2408238"/>
        </p:xfrm>
        <a:graphic>
          <a:graphicData uri="http://schemas.openxmlformats.org/presentationml/2006/ole">
            <p:oleObj spid="_x0000_s186370" name="Equation" r:id="rId4" imgW="2311200" imgH="876240" progId="Equation.DSMT4">
              <p:embed/>
            </p:oleObj>
          </a:graphicData>
        </a:graphic>
      </p:graphicFrame>
      <p:graphicFrame>
        <p:nvGraphicFramePr>
          <p:cNvPr id="11" name="Object 10"/>
          <p:cNvGraphicFramePr>
            <a:graphicFrameLocks noChangeAspect="1"/>
          </p:cNvGraphicFramePr>
          <p:nvPr/>
        </p:nvGraphicFramePr>
        <p:xfrm>
          <a:off x="4440238" y="5153025"/>
          <a:ext cx="4097337" cy="630238"/>
        </p:xfrm>
        <a:graphic>
          <a:graphicData uri="http://schemas.openxmlformats.org/presentationml/2006/ole">
            <p:oleObj spid="_x0000_s186371" name="Equation" r:id="rId5" imgW="14857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Existential</a:t>
            </a:r>
            <a:endParaRPr lang="en-US" dirty="0" smtClean="0"/>
          </a:p>
        </p:txBody>
      </p:sp>
      <p:sp>
        <p:nvSpPr>
          <p:cNvPr id="10" name="Content Placeholder 9"/>
          <p:cNvSpPr>
            <a:spLocks noGrp="1"/>
          </p:cNvSpPr>
          <p:nvPr>
            <p:ph idx="1"/>
          </p:nvPr>
        </p:nvSpPr>
        <p:spPr>
          <a:xfrm>
            <a:off x="381000" y="1905245"/>
            <a:ext cx="8382000" cy="4548938"/>
          </a:xfrm>
        </p:spPr>
        <p:txBody>
          <a:bodyPr/>
          <a:lstStyle/>
          <a:p>
            <a:r>
              <a:rPr lang="en-US" sz="2800" dirty="0" smtClean="0"/>
              <a:t>Original:</a:t>
            </a:r>
          </a:p>
          <a:p>
            <a:endParaRPr lang="en-US" sz="3200" dirty="0" smtClean="0"/>
          </a:p>
          <a:p>
            <a:r>
              <a:rPr lang="en-US" sz="2800" dirty="0" smtClean="0"/>
              <a:t>Relaxed: </a:t>
            </a:r>
          </a:p>
          <a:p>
            <a:endParaRPr lang="en-US" sz="2800" dirty="0" smtClean="0"/>
          </a:p>
          <a:p>
            <a:r>
              <a:rPr lang="en-US" sz="2800" dirty="0" err="1" smtClean="0"/>
              <a:t>Farkas</a:t>
            </a:r>
            <a:r>
              <a:rPr lang="en-US" sz="2800" dirty="0" smtClean="0"/>
              <a:t>’:</a:t>
            </a:r>
          </a:p>
          <a:p>
            <a:pPr>
              <a:buNone/>
            </a:pPr>
            <a:r>
              <a:rPr lang="en-US" sz="2800" dirty="0" smtClean="0"/>
              <a:t/>
            </a:r>
            <a:br>
              <a:rPr lang="en-US" sz="2800" dirty="0" smtClean="0"/>
            </a:br>
            <a:endParaRPr lang="en-US" sz="2800" dirty="0" smtClean="0"/>
          </a:p>
          <a:p>
            <a:endParaRPr lang="en-US" sz="2800" dirty="0" smtClean="0"/>
          </a:p>
          <a:p>
            <a:r>
              <a:rPr lang="en-US" sz="2800" dirty="0" smtClean="0"/>
              <a:t>Existential:</a:t>
            </a:r>
            <a:br>
              <a:rPr lang="en-US" sz="2800" dirty="0" smtClean="0"/>
            </a:br>
            <a:r>
              <a:rPr lang="en-US" sz="2000" dirty="0" smtClean="0"/>
              <a:t>Problem: contains multiplication</a:t>
            </a:r>
            <a:endParaRPr lang="en-US" sz="2800" dirty="0" smtClean="0"/>
          </a:p>
        </p:txBody>
      </p:sp>
      <p:graphicFrame>
        <p:nvGraphicFramePr>
          <p:cNvPr id="11" name="Object 10"/>
          <p:cNvGraphicFramePr>
            <a:graphicFrameLocks noChangeAspect="1"/>
          </p:cNvGraphicFramePr>
          <p:nvPr/>
        </p:nvGraphicFramePr>
        <p:xfrm>
          <a:off x="4607294" y="2771775"/>
          <a:ext cx="4097338" cy="630238"/>
        </p:xfrm>
        <a:graphic>
          <a:graphicData uri="http://schemas.openxmlformats.org/presentationml/2006/ole">
            <p:oleObj spid="_x0000_s187395" name="Equation" r:id="rId4" imgW="1485720" imgH="228600" progId="Equation.DSMT4">
              <p:embed/>
            </p:oleObj>
          </a:graphicData>
        </a:graphic>
      </p:graphicFrame>
      <p:graphicFrame>
        <p:nvGraphicFramePr>
          <p:cNvPr id="8" name="Object 7"/>
          <p:cNvGraphicFramePr>
            <a:graphicFrameLocks noChangeAspect="1"/>
          </p:cNvGraphicFramePr>
          <p:nvPr/>
        </p:nvGraphicFramePr>
        <p:xfrm>
          <a:off x="3805238" y="3819525"/>
          <a:ext cx="5005387" cy="1204913"/>
        </p:xfrm>
        <a:graphic>
          <a:graphicData uri="http://schemas.openxmlformats.org/presentationml/2006/ole">
            <p:oleObj spid="_x0000_s187396" name="Equation" r:id="rId5" imgW="1955520" imgH="469800" progId="Equation.DSMT4">
              <p:embed/>
            </p:oleObj>
          </a:graphicData>
        </a:graphic>
      </p:graphicFrame>
      <p:graphicFrame>
        <p:nvGraphicFramePr>
          <p:cNvPr id="187397" name="Object 5"/>
          <p:cNvGraphicFramePr>
            <a:graphicFrameLocks noChangeAspect="1"/>
          </p:cNvGraphicFramePr>
          <p:nvPr/>
        </p:nvGraphicFramePr>
        <p:xfrm>
          <a:off x="5718839" y="5587373"/>
          <a:ext cx="3079750" cy="630237"/>
        </p:xfrm>
        <a:graphic>
          <a:graphicData uri="http://schemas.openxmlformats.org/presentationml/2006/ole">
            <p:oleObj spid="_x0000_s187397" name="Equation" r:id="rId6" imgW="1117440" imgH="228600" progId="Equation.DSMT4">
              <p:embed/>
            </p:oleObj>
          </a:graphicData>
        </a:graphic>
      </p:graphicFrame>
      <p:graphicFrame>
        <p:nvGraphicFramePr>
          <p:cNvPr id="187398" name="Object 6"/>
          <p:cNvGraphicFramePr>
            <a:graphicFrameLocks noChangeAspect="1"/>
          </p:cNvGraphicFramePr>
          <p:nvPr/>
        </p:nvGraphicFramePr>
        <p:xfrm>
          <a:off x="6389399" y="1700187"/>
          <a:ext cx="2241550" cy="630237"/>
        </p:xfrm>
        <a:graphic>
          <a:graphicData uri="http://schemas.openxmlformats.org/presentationml/2006/ole">
            <p:oleObj spid="_x0000_s187398" name="Equation" r:id="rId7" imgW="8125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3644" y="3146764"/>
            <a:ext cx="8057231" cy="619465"/>
          </a:xfrm>
        </p:spPr>
        <p:txBody>
          <a:bodyPr/>
          <a:lstStyle/>
          <a:p>
            <a:r>
              <a:rPr sz="4400" b="1" smtClean="0"/>
              <a:t>Program E</a:t>
            </a:r>
            <a:r>
              <a:rPr lang="en-US" sz="4400" b="1" dirty="0" smtClean="0"/>
              <a:t>x</a:t>
            </a:r>
            <a:r>
              <a:rPr sz="4400" b="1" smtClean="0"/>
              <a:t>ploration with </a:t>
            </a:r>
            <a:r>
              <a:rPr sz="4400" kern="0" smtClean="0">
                <a:solidFill>
                  <a:srgbClr val="090F14"/>
                </a:solidFill>
                <a:latin typeface="Magneto" pitchFamily="82" charset="0"/>
              </a:rPr>
              <a:t>Pex</a:t>
            </a:r>
            <a:endParaRPr sz="4400" smtClean="0"/>
          </a:p>
        </p:txBody>
      </p:sp>
      <p:sp>
        <p:nvSpPr>
          <p:cNvPr id="4" name="Rectangle 3"/>
          <p:cNvSpPr/>
          <p:nvPr/>
        </p:nvSpPr>
        <p:spPr>
          <a:xfrm>
            <a:off x="4650872" y="5462016"/>
            <a:ext cx="3478837" cy="369332"/>
          </a:xfrm>
          <a:prstGeom prst="rect">
            <a:avLst/>
          </a:prstGeom>
        </p:spPr>
        <p:txBody>
          <a:bodyPr wrap="none">
            <a:spAutoFit/>
          </a:bodyPr>
          <a:lstStyle/>
          <a:p>
            <a:r>
              <a:rPr lang="en-US" kern="0" dirty="0" smtClean="0">
                <a:solidFill>
                  <a:srgbClr val="090F14"/>
                </a:solidFill>
              </a:rPr>
              <a:t>Nikolai Tillmann, Peli de Halleux </a:t>
            </a:r>
            <a:endParaRPr lang="en-US" dirty="0"/>
          </a:p>
        </p:txBody>
      </p:sp>
      <p:pic>
        <p:nvPicPr>
          <p:cNvPr id="5" name="Picture 4" descr="nikolait.jpg"/>
          <p:cNvPicPr>
            <a:picLocks noChangeAspect="1"/>
          </p:cNvPicPr>
          <p:nvPr/>
        </p:nvPicPr>
        <p:blipFill>
          <a:blip r:embed="rId2"/>
          <a:stretch>
            <a:fillRect/>
          </a:stretch>
        </p:blipFill>
        <p:spPr>
          <a:xfrm>
            <a:off x="6569242" y="4556930"/>
            <a:ext cx="777945" cy="777945"/>
          </a:xfrm>
          <a:prstGeom prst="rect">
            <a:avLst/>
          </a:prstGeom>
        </p:spPr>
      </p:pic>
      <p:pic>
        <p:nvPicPr>
          <p:cNvPr id="6" name="Picture 5" descr="jhalleux.jpg"/>
          <p:cNvPicPr>
            <a:picLocks noChangeAspect="1"/>
          </p:cNvPicPr>
          <p:nvPr/>
        </p:nvPicPr>
        <p:blipFill>
          <a:blip r:embed="rId3"/>
          <a:stretch>
            <a:fillRect/>
          </a:stretch>
        </p:blipFill>
        <p:spPr>
          <a:xfrm>
            <a:off x="7307895" y="4559981"/>
            <a:ext cx="741231" cy="791482"/>
          </a:xfrm>
          <a:prstGeom prst="rect">
            <a:avLst/>
          </a:prstGeom>
        </p:spPr>
      </p:pic>
      <p:sp>
        <p:nvSpPr>
          <p:cNvPr id="8" name="Rectangle 7"/>
          <p:cNvSpPr/>
          <p:nvPr/>
        </p:nvSpPr>
        <p:spPr>
          <a:xfrm>
            <a:off x="2169281" y="6029576"/>
            <a:ext cx="4731295" cy="461665"/>
          </a:xfrm>
          <a:prstGeom prst="rect">
            <a:avLst/>
          </a:prstGeom>
        </p:spPr>
        <p:txBody>
          <a:bodyPr wrap="none">
            <a:spAutoFit/>
          </a:bodyPr>
          <a:lstStyle/>
          <a:p>
            <a:r>
              <a:rPr lang="en-US" sz="2400" dirty="0" smtClean="0">
                <a:hlinkClick r:id="rId4"/>
              </a:rPr>
              <a:t>http://research.microsoft.com/Pex</a:t>
            </a:r>
            <a:endParaRPr lang="en-US" sz="2400" dirty="0"/>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SMT solving</a:t>
            </a:r>
            <a:endParaRPr lang="en-US" dirty="0" smtClean="0"/>
          </a:p>
        </p:txBody>
      </p:sp>
      <p:sp>
        <p:nvSpPr>
          <p:cNvPr id="10" name="Content Placeholder 9"/>
          <p:cNvSpPr>
            <a:spLocks noGrp="1"/>
          </p:cNvSpPr>
          <p:nvPr>
            <p:ph idx="1"/>
          </p:nvPr>
        </p:nvSpPr>
        <p:spPr>
          <a:xfrm>
            <a:off x="381000" y="1412875"/>
            <a:ext cx="8382000" cy="5041380"/>
          </a:xfrm>
        </p:spPr>
        <p:txBody>
          <a:bodyPr/>
          <a:lstStyle/>
          <a:p>
            <a:r>
              <a:rPr lang="en-US" sz="2800" dirty="0" smtClean="0"/>
              <a:t>Original:</a:t>
            </a:r>
          </a:p>
          <a:p>
            <a:endParaRPr lang="en-US" sz="2800" dirty="0" smtClean="0"/>
          </a:p>
          <a:p>
            <a:r>
              <a:rPr lang="en-US" sz="2800" dirty="0" smtClean="0"/>
              <a:t>Existential:</a:t>
            </a:r>
          </a:p>
          <a:p>
            <a:pPr>
              <a:buNone/>
            </a:pPr>
            <a:r>
              <a:rPr lang="en-US" sz="2800" dirty="0" smtClean="0"/>
              <a:t/>
            </a:r>
            <a:br>
              <a:rPr lang="en-US" sz="2800" dirty="0" smtClean="0"/>
            </a:br>
            <a:endParaRPr lang="en-US" sz="2800" dirty="0" smtClean="0"/>
          </a:p>
          <a:p>
            <a:pPr>
              <a:buNone/>
            </a:pPr>
            <a:endParaRPr lang="en-US" sz="2800" dirty="0" smtClean="0"/>
          </a:p>
          <a:p>
            <a:r>
              <a:rPr lang="en-US" sz="2800" dirty="0" smtClean="0"/>
              <a:t>Bounded: </a:t>
            </a:r>
          </a:p>
          <a:p>
            <a:endParaRPr lang="en-US" sz="2800" dirty="0" smtClean="0"/>
          </a:p>
          <a:p>
            <a:endParaRPr lang="en-US" sz="2800" dirty="0" smtClean="0"/>
          </a:p>
          <a:p>
            <a:endParaRPr lang="en-US" sz="2800" dirty="0" smtClean="0"/>
          </a:p>
          <a:p>
            <a:r>
              <a:rPr lang="en-US" sz="2800" dirty="0" smtClean="0"/>
              <a:t>Or: Bit-vectors:</a:t>
            </a:r>
          </a:p>
        </p:txBody>
      </p:sp>
      <p:graphicFrame>
        <p:nvGraphicFramePr>
          <p:cNvPr id="187397" name="Object 5"/>
          <p:cNvGraphicFramePr>
            <a:graphicFrameLocks noChangeAspect="1"/>
          </p:cNvGraphicFramePr>
          <p:nvPr/>
        </p:nvGraphicFramePr>
        <p:xfrm>
          <a:off x="5280653" y="2292019"/>
          <a:ext cx="3151187" cy="630237"/>
        </p:xfrm>
        <a:graphic>
          <a:graphicData uri="http://schemas.openxmlformats.org/presentationml/2006/ole">
            <p:oleObj spid="_x0000_s189444" name="Equation" r:id="rId4" imgW="1143000" imgH="228600" progId="Equation.DSMT4">
              <p:embed/>
            </p:oleObj>
          </a:graphicData>
        </a:graphic>
      </p:graphicFrame>
      <p:graphicFrame>
        <p:nvGraphicFramePr>
          <p:cNvPr id="187398" name="Object 6"/>
          <p:cNvGraphicFramePr>
            <a:graphicFrameLocks noChangeAspect="1"/>
          </p:cNvGraphicFramePr>
          <p:nvPr/>
        </p:nvGraphicFramePr>
        <p:xfrm>
          <a:off x="6101386" y="1306548"/>
          <a:ext cx="2241550" cy="630237"/>
        </p:xfrm>
        <a:graphic>
          <a:graphicData uri="http://schemas.openxmlformats.org/presentationml/2006/ole">
            <p:oleObj spid="_x0000_s189445" name="Equation" r:id="rId5" imgW="812520" imgH="228600" progId="Equation.DSMT4">
              <p:embed/>
            </p:oleObj>
          </a:graphicData>
        </a:graphic>
      </p:graphicFrame>
      <p:graphicFrame>
        <p:nvGraphicFramePr>
          <p:cNvPr id="187399" name="Object 7"/>
          <p:cNvGraphicFramePr>
            <a:graphicFrameLocks noChangeAspect="1"/>
          </p:cNvGraphicFramePr>
          <p:nvPr/>
        </p:nvGraphicFramePr>
        <p:xfrm>
          <a:off x="3187700" y="3527425"/>
          <a:ext cx="5392738" cy="1576388"/>
        </p:xfrm>
        <a:graphic>
          <a:graphicData uri="http://schemas.openxmlformats.org/presentationml/2006/ole">
            <p:oleObj spid="_x0000_s189446" name="Equation" r:id="rId6" imgW="2361960" imgH="711000" progId="Equation.DSMT4">
              <p:embed/>
            </p:oleObj>
          </a:graphicData>
        </a:graphic>
      </p:graphicFrame>
      <p:graphicFrame>
        <p:nvGraphicFramePr>
          <p:cNvPr id="189447" name="Object 7"/>
          <p:cNvGraphicFramePr>
            <a:graphicFrameLocks noChangeAspect="1"/>
          </p:cNvGraphicFramePr>
          <p:nvPr/>
        </p:nvGraphicFramePr>
        <p:xfrm>
          <a:off x="3814763" y="5848350"/>
          <a:ext cx="5041900" cy="630238"/>
        </p:xfrm>
        <a:graphic>
          <a:graphicData uri="http://schemas.openxmlformats.org/presentationml/2006/ole">
            <p:oleObj spid="_x0000_s189447" name="Equation" r:id="rId7" imgW="182880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Program Verification: Example</a:t>
            </a:r>
          </a:p>
        </p:txBody>
      </p:sp>
      <p:sp>
        <p:nvSpPr>
          <p:cNvPr id="20" name="Content Placeholder 2"/>
          <p:cNvSpPr txBox="1">
            <a:spLocks/>
          </p:cNvSpPr>
          <p:nvPr/>
        </p:nvSpPr>
        <p:spPr bwMode="auto">
          <a:xfrm>
            <a:off x="3406391" y="1665376"/>
            <a:ext cx="1698172" cy="1389324"/>
          </a:xfrm>
          <a:prstGeom prst="rect">
            <a:avLst/>
          </a:prstGeom>
          <a:noFill/>
          <a:ln w="9525">
            <a:noFill/>
            <a:miter lim="800000"/>
            <a:headEnd/>
            <a:tailEnd/>
          </a:ln>
        </p:spPr>
        <p:txBody>
          <a:bodyPr/>
          <a:lstStyle/>
          <a:p>
            <a:pPr marL="342900" indent="-342900" eaLnBrk="0" hangingPunct="0">
              <a:spcBef>
                <a:spcPct val="20000"/>
              </a:spcBef>
              <a:defRPr/>
            </a:pPr>
            <a:r>
              <a:rPr lang="en-US" kern="0" dirty="0" smtClean="0">
                <a:solidFill>
                  <a:schemeClr val="accent2"/>
                </a:solidFill>
                <a:latin typeface="+mn-lt"/>
              </a:rPr>
              <a:t>x </a:t>
            </a:r>
            <a:r>
              <a:rPr lang="en-US" kern="0" dirty="0">
                <a:solidFill>
                  <a:schemeClr val="accent2"/>
                </a:solidFill>
                <a:latin typeface="+mn-lt"/>
              </a:rPr>
              <a:t>:= 0; y := 0;</a:t>
            </a:r>
          </a:p>
          <a:p>
            <a:pPr marL="342900" indent="-342900" eaLnBrk="0" hangingPunct="0">
              <a:spcBef>
                <a:spcPct val="20000"/>
              </a:spcBef>
              <a:defRPr/>
            </a:pPr>
            <a:r>
              <a:rPr lang="en-US" kern="0" dirty="0">
                <a:solidFill>
                  <a:schemeClr val="accent2"/>
                </a:solidFill>
                <a:latin typeface="+mn-lt"/>
              </a:rPr>
              <a:t>while (x &lt; 100) </a:t>
            </a:r>
          </a:p>
          <a:p>
            <a:pPr marL="342900" indent="-342900" eaLnBrk="0" hangingPunct="0">
              <a:spcBef>
                <a:spcPct val="20000"/>
              </a:spcBef>
              <a:defRPr/>
            </a:pPr>
            <a:r>
              <a:rPr lang="en-US" kern="0" dirty="0">
                <a:solidFill>
                  <a:schemeClr val="accent2"/>
                </a:solidFill>
                <a:latin typeface="+mn-lt"/>
              </a:rPr>
              <a:t>     x := </a:t>
            </a:r>
            <a:r>
              <a:rPr lang="en-US" kern="0" dirty="0" err="1">
                <a:solidFill>
                  <a:schemeClr val="accent2"/>
                </a:solidFill>
                <a:latin typeface="+mn-lt"/>
              </a:rPr>
              <a:t>x+n</a:t>
            </a:r>
            <a:r>
              <a:rPr lang="en-US" kern="0" dirty="0">
                <a:solidFill>
                  <a:schemeClr val="accent2"/>
                </a:solidFill>
                <a:latin typeface="+mn-lt"/>
              </a:rPr>
              <a:t>;</a:t>
            </a:r>
          </a:p>
          <a:p>
            <a:pPr marL="342900" indent="-342900" eaLnBrk="0" hangingPunct="0">
              <a:spcBef>
                <a:spcPct val="20000"/>
              </a:spcBef>
              <a:defRPr/>
            </a:pPr>
            <a:r>
              <a:rPr lang="en-US" kern="0" dirty="0">
                <a:solidFill>
                  <a:schemeClr val="accent2"/>
                </a:solidFill>
                <a:latin typeface="+mn-lt"/>
              </a:rPr>
              <a:t>     y := </a:t>
            </a:r>
            <a:r>
              <a:rPr lang="en-US" kern="0" dirty="0" err="1">
                <a:solidFill>
                  <a:schemeClr val="accent2"/>
                </a:solidFill>
                <a:latin typeface="+mn-lt"/>
              </a:rPr>
              <a:t>y+m</a:t>
            </a:r>
            <a:r>
              <a:rPr lang="en-US" kern="0" dirty="0" smtClean="0">
                <a:solidFill>
                  <a:schemeClr val="accent2"/>
                </a:solidFill>
                <a:latin typeface="+mn-lt"/>
              </a:rPr>
              <a:t>;</a:t>
            </a:r>
            <a:endParaRPr lang="en-US" kern="0" dirty="0">
              <a:solidFill>
                <a:schemeClr val="accent2"/>
              </a:solidFill>
              <a:latin typeface="+mn-lt"/>
            </a:endParaRPr>
          </a:p>
        </p:txBody>
      </p:sp>
      <p:sp>
        <p:nvSpPr>
          <p:cNvPr id="12" name="TextBox 11"/>
          <p:cNvSpPr txBox="1">
            <a:spLocks noChangeArrowheads="1"/>
          </p:cNvSpPr>
          <p:nvPr/>
        </p:nvSpPr>
        <p:spPr bwMode="auto">
          <a:xfrm>
            <a:off x="301625" y="4965838"/>
            <a:ext cx="3725863" cy="646331"/>
          </a:xfrm>
          <a:prstGeom prst="rect">
            <a:avLst/>
          </a:prstGeom>
          <a:solidFill>
            <a:srgbClr val="BAE18F"/>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14" name="TextBox 13"/>
          <p:cNvSpPr txBox="1">
            <a:spLocks noChangeArrowheads="1"/>
          </p:cNvSpPr>
          <p:nvPr/>
        </p:nvSpPr>
        <p:spPr bwMode="auto">
          <a:xfrm>
            <a:off x="7178675" y="3751400"/>
            <a:ext cx="935038" cy="923330"/>
          </a:xfrm>
          <a:prstGeom prst="rect">
            <a:avLst/>
          </a:prstGeom>
          <a:solidFill>
            <a:srgbClr val="FFFF66"/>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a:p>
            <a:pPr>
              <a:spcBef>
                <a:spcPct val="0"/>
              </a:spcBef>
            </a:pPr>
            <a:r>
              <a:rPr lang="en-US" dirty="0" smtClean="0">
                <a:solidFill>
                  <a:schemeClr val="accent2">
                    <a:lumMod val="50000"/>
                  </a:schemeClr>
                </a:solidFill>
              </a:rPr>
              <a:t>n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p:txBody>
      </p:sp>
      <p:sp>
        <p:nvSpPr>
          <p:cNvPr id="15" name="TextBox 14"/>
          <p:cNvSpPr txBox="1">
            <a:spLocks noChangeArrowheads="1"/>
          </p:cNvSpPr>
          <p:nvPr/>
        </p:nvSpPr>
        <p:spPr bwMode="auto">
          <a:xfrm>
            <a:off x="4064000" y="3879988"/>
            <a:ext cx="2973388" cy="369332"/>
          </a:xfrm>
          <a:prstGeom prst="rect">
            <a:avLst/>
          </a:prstGeom>
          <a:solidFill>
            <a:srgbClr val="FFFF66"/>
          </a:solidFill>
          <a:ln w="9525">
            <a:noFill/>
            <a:miter lim="800000"/>
            <a:headEnd/>
            <a:tailEnd/>
          </a:ln>
        </p:spPr>
        <p:txBody>
          <a:bodyPr>
            <a:spAutoFit/>
          </a:bodyPr>
          <a:lstStyle/>
          <a:p>
            <a:r>
              <a:rPr lang="en-US">
                <a:solidFill>
                  <a:schemeClr val="accent2">
                    <a:lumMod val="50000"/>
                  </a:schemeClr>
                </a:solidFill>
              </a:rPr>
              <a:t>a</a:t>
            </a:r>
            <a:r>
              <a:rPr lang="en-US" baseline="-25000">
                <a:solidFill>
                  <a:schemeClr val="accent2">
                    <a:lumMod val="50000"/>
                  </a:schemeClr>
                </a:solidFill>
              </a:rPr>
              <a:t>2</a:t>
            </a:r>
            <a:r>
              <a:rPr lang="en-US">
                <a:solidFill>
                  <a:schemeClr val="accent2">
                    <a:lumMod val="50000"/>
                  </a:schemeClr>
                </a:solidFill>
              </a:rPr>
              <a:t>=b</a:t>
            </a:r>
            <a:r>
              <a:rPr lang="en-US" baseline="-25000">
                <a:solidFill>
                  <a:schemeClr val="accent2">
                    <a:lumMod val="50000"/>
                  </a:schemeClr>
                </a:solidFill>
              </a:rPr>
              <a:t>0</a:t>
            </a:r>
            <a:r>
              <a:rPr lang="en-US">
                <a:solidFill>
                  <a:schemeClr val="accent2">
                    <a:lumMod val="50000"/>
                  </a:schemeClr>
                </a:solidFill>
              </a:rPr>
              <a:t>=c</a:t>
            </a:r>
            <a:r>
              <a:rPr lang="en-US" baseline="-25000">
                <a:solidFill>
                  <a:schemeClr val="accent2">
                    <a:lumMod val="50000"/>
                  </a:schemeClr>
                </a:solidFill>
              </a:rPr>
              <a:t>4</a:t>
            </a:r>
            <a:r>
              <a:rPr lang="en-US">
                <a:solidFill>
                  <a:schemeClr val="accent2">
                    <a:lumMod val="50000"/>
                  </a:schemeClr>
                </a:solidFill>
              </a:rPr>
              <a:t>=1, a</a:t>
            </a:r>
            <a:r>
              <a:rPr lang="en-US" baseline="-25000">
                <a:solidFill>
                  <a:schemeClr val="accent2">
                    <a:lumMod val="50000"/>
                  </a:schemeClr>
                </a:solidFill>
              </a:rPr>
              <a:t>1</a:t>
            </a:r>
            <a:r>
              <a:rPr lang="en-US">
                <a:solidFill>
                  <a:schemeClr val="accent2">
                    <a:lumMod val="50000"/>
                  </a:schemeClr>
                </a:solidFill>
              </a:rPr>
              <a:t>=b</a:t>
            </a:r>
            <a:r>
              <a:rPr lang="en-US" baseline="-25000">
                <a:solidFill>
                  <a:schemeClr val="accent2">
                    <a:lumMod val="50000"/>
                  </a:schemeClr>
                </a:solidFill>
              </a:rPr>
              <a:t>3</a:t>
            </a:r>
            <a:r>
              <a:rPr lang="en-US">
                <a:solidFill>
                  <a:schemeClr val="accent2">
                    <a:lumMod val="50000"/>
                  </a:schemeClr>
                </a:solidFill>
              </a:rPr>
              <a:t>=c</a:t>
            </a:r>
            <a:r>
              <a:rPr lang="en-US" baseline="-25000">
                <a:solidFill>
                  <a:schemeClr val="accent2">
                    <a:lumMod val="50000"/>
                  </a:schemeClr>
                </a:solidFill>
              </a:rPr>
              <a:t>0</a:t>
            </a:r>
            <a:r>
              <a:rPr lang="en-US">
                <a:solidFill>
                  <a:schemeClr val="accent2">
                    <a:lumMod val="50000"/>
                  </a:schemeClr>
                </a:solidFill>
              </a:rPr>
              <a:t>=-1</a:t>
            </a:r>
          </a:p>
        </p:txBody>
      </p:sp>
      <p:sp>
        <p:nvSpPr>
          <p:cNvPr id="16" name="TextBox 15"/>
          <p:cNvSpPr txBox="1">
            <a:spLocks noChangeArrowheads="1"/>
          </p:cNvSpPr>
          <p:nvPr/>
        </p:nvSpPr>
        <p:spPr bwMode="auto">
          <a:xfrm>
            <a:off x="268288" y="3751400"/>
            <a:ext cx="3727450" cy="923330"/>
          </a:xfrm>
          <a:prstGeom prst="rect">
            <a:avLst/>
          </a:prstGeom>
          <a:solidFill>
            <a:srgbClr val="FFFF66"/>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c</a:t>
            </a:r>
            <a:r>
              <a:rPr lang="en-US" baseline="-25000" dirty="0">
                <a:solidFill>
                  <a:schemeClr val="accent2">
                    <a:lumMod val="50000"/>
                  </a:schemeClr>
                </a:solidFill>
              </a:rPr>
              <a:t>0</a:t>
            </a:r>
            <a:r>
              <a:rPr lang="en-US" dirty="0">
                <a:solidFill>
                  <a:schemeClr val="accent2">
                    <a:lumMod val="50000"/>
                  </a:schemeClr>
                </a:solidFill>
              </a:rPr>
              <a:t> + c</a:t>
            </a:r>
            <a:r>
              <a:rPr lang="en-US" baseline="-25000" dirty="0">
                <a:solidFill>
                  <a:schemeClr val="accent2">
                    <a:lumMod val="50000"/>
                  </a:schemeClr>
                </a:solidFill>
              </a:rPr>
              <a:t>1</a:t>
            </a:r>
            <a:r>
              <a:rPr lang="en-US" dirty="0">
                <a:solidFill>
                  <a:schemeClr val="accent2">
                    <a:lumMod val="50000"/>
                  </a:schemeClr>
                </a:solidFill>
              </a:rPr>
              <a:t>x + c</a:t>
            </a:r>
            <a:r>
              <a:rPr lang="en-US" baseline="-25000" dirty="0">
                <a:solidFill>
                  <a:schemeClr val="accent2">
                    <a:lumMod val="50000"/>
                  </a:schemeClr>
                </a:solidFill>
              </a:rPr>
              <a:t>2</a:t>
            </a:r>
            <a:r>
              <a:rPr lang="en-US" dirty="0">
                <a:solidFill>
                  <a:schemeClr val="accent2">
                    <a:lumMod val="50000"/>
                  </a:schemeClr>
                </a:solidFill>
              </a:rPr>
              <a:t>y + c</a:t>
            </a:r>
            <a:r>
              <a:rPr lang="en-US" baseline="-25000" dirty="0">
                <a:solidFill>
                  <a:schemeClr val="accent2">
                    <a:lumMod val="50000"/>
                  </a:schemeClr>
                </a:solidFill>
              </a:rPr>
              <a:t>3</a:t>
            </a:r>
            <a:r>
              <a:rPr lang="en-US" dirty="0">
                <a:solidFill>
                  <a:schemeClr val="accent2">
                    <a:lumMod val="50000"/>
                  </a:schemeClr>
                </a:solidFill>
              </a:rPr>
              <a:t>n + c</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cxnSp>
        <p:nvCxnSpPr>
          <p:cNvPr id="18" name="Straight Arrow Connector 17"/>
          <p:cNvCxnSpPr>
            <a:cxnSpLocks noChangeShapeType="1"/>
            <a:stCxn id="16" idx="3"/>
            <a:endCxn id="14" idx="1"/>
          </p:cNvCxnSpPr>
          <p:nvPr/>
        </p:nvCxnSpPr>
        <p:spPr bwMode="auto">
          <a:xfrm>
            <a:off x="3995738" y="4213065"/>
            <a:ext cx="3182937" cy="1588"/>
          </a:xfrm>
          <a:prstGeom prst="straightConnector1">
            <a:avLst/>
          </a:prstGeom>
          <a:noFill/>
          <a:ln w="9525" algn="ctr">
            <a:solidFill>
              <a:schemeClr val="bg1"/>
            </a:solidFill>
            <a:round/>
            <a:headEnd/>
            <a:tailEnd type="arrow" w="med" len="med"/>
          </a:ln>
        </p:spPr>
      </p:cxnSp>
      <p:sp>
        <p:nvSpPr>
          <p:cNvPr id="21" name="TextBox 20"/>
          <p:cNvSpPr txBox="1">
            <a:spLocks noChangeArrowheads="1"/>
          </p:cNvSpPr>
          <p:nvPr/>
        </p:nvSpPr>
        <p:spPr bwMode="auto">
          <a:xfrm>
            <a:off x="7204075" y="4946788"/>
            <a:ext cx="935038" cy="646331"/>
          </a:xfrm>
          <a:prstGeom prst="rect">
            <a:avLst/>
          </a:prstGeom>
          <a:solidFill>
            <a:srgbClr val="BAE18F"/>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n</a:t>
            </a:r>
            <a:endParaRPr lang="en-US" dirty="0">
              <a:solidFill>
                <a:schemeClr val="accent2">
                  <a:lumMod val="50000"/>
                </a:schemeClr>
              </a:solidFill>
            </a:endParaRPr>
          </a:p>
        </p:txBody>
      </p:sp>
      <p:cxnSp>
        <p:nvCxnSpPr>
          <p:cNvPr id="24" name="Straight Arrow Connector 23"/>
          <p:cNvCxnSpPr>
            <a:cxnSpLocks noChangeShapeType="1"/>
            <a:stCxn id="12" idx="3"/>
            <a:endCxn id="21" idx="1"/>
          </p:cNvCxnSpPr>
          <p:nvPr/>
        </p:nvCxnSpPr>
        <p:spPr bwMode="auto">
          <a:xfrm flipV="1">
            <a:off x="4027488" y="5269954"/>
            <a:ext cx="3176587" cy="19050"/>
          </a:xfrm>
          <a:prstGeom prst="straightConnector1">
            <a:avLst/>
          </a:prstGeom>
          <a:noFill/>
          <a:ln w="9525" algn="ctr">
            <a:solidFill>
              <a:schemeClr val="bg1"/>
            </a:solidFill>
            <a:round/>
            <a:headEnd/>
            <a:tailEnd type="arrow" w="med" len="med"/>
          </a:ln>
        </p:spPr>
      </p:cxnSp>
      <p:sp>
        <p:nvSpPr>
          <p:cNvPr id="26" name="TextBox 25"/>
          <p:cNvSpPr txBox="1">
            <a:spLocks noChangeArrowheads="1"/>
          </p:cNvSpPr>
          <p:nvPr/>
        </p:nvSpPr>
        <p:spPr bwMode="auto">
          <a:xfrm>
            <a:off x="4483100" y="4888050"/>
            <a:ext cx="2206625" cy="369332"/>
          </a:xfrm>
          <a:prstGeom prst="rect">
            <a:avLst/>
          </a:prstGeom>
          <a:solidFill>
            <a:srgbClr val="BAE18F"/>
          </a:solidFill>
          <a:ln w="9525">
            <a:noFill/>
            <a:miter lim="800000"/>
            <a:headEnd/>
            <a:tailEnd/>
          </a:ln>
        </p:spPr>
        <p:txBody>
          <a:bodyPr>
            <a:spAutoFit/>
          </a:bodyPr>
          <a:lstStyle/>
          <a:p>
            <a:r>
              <a:rPr lang="en-US" dirty="0">
                <a:solidFill>
                  <a:schemeClr val="accent2">
                    <a:lumMod val="50000"/>
                  </a:schemeClr>
                </a:solidFill>
              </a:rPr>
              <a:t>a</a:t>
            </a:r>
            <a:r>
              <a:rPr lang="en-US" baseline="-25000" dirty="0">
                <a:solidFill>
                  <a:schemeClr val="accent2">
                    <a:lumMod val="50000"/>
                  </a:schemeClr>
                </a:solidFill>
              </a:rPr>
              <a:t>2</a:t>
            </a:r>
            <a:r>
              <a:rPr lang="en-US" dirty="0">
                <a:solidFill>
                  <a:schemeClr val="accent2">
                    <a:lumMod val="50000"/>
                  </a:schemeClr>
                </a:solidFill>
              </a:rPr>
              <a:t>=b</a:t>
            </a:r>
            <a:r>
              <a:rPr lang="en-US" baseline="-25000" dirty="0">
                <a:solidFill>
                  <a:schemeClr val="accent2">
                    <a:lumMod val="50000"/>
                  </a:schemeClr>
                </a:solidFill>
              </a:rPr>
              <a:t>2</a:t>
            </a:r>
            <a:r>
              <a:rPr lang="en-US" dirty="0">
                <a:solidFill>
                  <a:schemeClr val="accent2">
                    <a:lumMod val="50000"/>
                  </a:schemeClr>
                </a:solidFill>
              </a:rPr>
              <a:t>=1, a</a:t>
            </a:r>
            <a:r>
              <a:rPr lang="en-US" baseline="-25000" dirty="0">
                <a:solidFill>
                  <a:schemeClr val="accent2">
                    <a:lumMod val="50000"/>
                  </a:schemeClr>
                </a:solidFill>
              </a:rPr>
              <a:t>1</a:t>
            </a:r>
            <a:r>
              <a:rPr lang="en-US" dirty="0">
                <a:solidFill>
                  <a:schemeClr val="accent2">
                    <a:lumMod val="50000"/>
                  </a:schemeClr>
                </a:solidFill>
              </a:rPr>
              <a:t>=b</a:t>
            </a:r>
            <a:r>
              <a:rPr lang="en-US" baseline="-25000" dirty="0">
                <a:solidFill>
                  <a:schemeClr val="accent2">
                    <a:lumMod val="50000"/>
                  </a:schemeClr>
                </a:solidFill>
              </a:rPr>
              <a:t>1</a:t>
            </a:r>
            <a:r>
              <a:rPr lang="en-US" dirty="0">
                <a:solidFill>
                  <a:schemeClr val="accent2">
                    <a:lumMod val="50000"/>
                  </a:schemeClr>
                </a:solidFill>
              </a:rPr>
              <a:t>=-1</a:t>
            </a:r>
          </a:p>
        </p:txBody>
      </p:sp>
      <p:sp>
        <p:nvSpPr>
          <p:cNvPr id="27" name="TextBox 26"/>
          <p:cNvSpPr txBox="1">
            <a:spLocks noChangeArrowheads="1"/>
          </p:cNvSpPr>
          <p:nvPr/>
        </p:nvSpPr>
        <p:spPr bwMode="auto">
          <a:xfrm>
            <a:off x="290513" y="5928663"/>
            <a:ext cx="3727450" cy="369332"/>
          </a:xfrm>
          <a:prstGeom prst="rect">
            <a:avLst/>
          </a:prstGeom>
          <a:solidFill>
            <a:srgbClr val="FF9999"/>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28" name="TextBox 27"/>
          <p:cNvSpPr txBox="1">
            <a:spLocks noChangeArrowheads="1"/>
          </p:cNvSpPr>
          <p:nvPr/>
        </p:nvSpPr>
        <p:spPr bwMode="auto">
          <a:xfrm>
            <a:off x="6463738" y="5769913"/>
            <a:ext cx="2587670" cy="646331"/>
          </a:xfrm>
          <a:prstGeom prst="rect">
            <a:avLst/>
          </a:prstGeom>
          <a:solidFill>
            <a:srgbClr val="FF9999"/>
          </a:solidFill>
          <a:ln w="9525">
            <a:noFill/>
            <a:miter lim="800000"/>
            <a:headEnd/>
            <a:tailEnd/>
          </a:ln>
        </p:spPr>
        <p:txBody>
          <a:bodyPr wrap="square">
            <a:spAutoFit/>
          </a:bodyPr>
          <a:lstStyle/>
          <a:p>
            <a:pPr>
              <a:spcBef>
                <a:spcPct val="0"/>
              </a:spcBef>
            </a:pPr>
            <a:r>
              <a:rPr lang="en-US" dirty="0" smtClean="0">
                <a:solidFill>
                  <a:schemeClr val="accent2">
                    <a:lumMod val="50000"/>
                  </a:schemeClr>
                </a:solidFill>
              </a:rPr>
              <a:t>Invalid triple or Imprecise Template</a:t>
            </a:r>
            <a:endParaRPr lang="en-US" dirty="0">
              <a:solidFill>
                <a:schemeClr val="accent2">
                  <a:lumMod val="50000"/>
                </a:schemeClr>
              </a:solidFill>
            </a:endParaRPr>
          </a:p>
        </p:txBody>
      </p:sp>
      <p:cxnSp>
        <p:nvCxnSpPr>
          <p:cNvPr id="29" name="Straight Arrow Connector 28"/>
          <p:cNvCxnSpPr>
            <a:cxnSpLocks noChangeShapeType="1"/>
            <a:stCxn id="27" idx="3"/>
            <a:endCxn id="28" idx="1"/>
          </p:cNvCxnSpPr>
          <p:nvPr/>
        </p:nvCxnSpPr>
        <p:spPr bwMode="auto">
          <a:xfrm flipV="1">
            <a:off x="4017963" y="6093079"/>
            <a:ext cx="2445775" cy="20250"/>
          </a:xfrm>
          <a:prstGeom prst="straightConnector1">
            <a:avLst/>
          </a:prstGeom>
          <a:noFill/>
          <a:ln w="9525" algn="ctr">
            <a:solidFill>
              <a:schemeClr val="bg1"/>
            </a:solidFill>
            <a:round/>
            <a:headEnd/>
            <a:tailEnd type="arrow" w="med" len="med"/>
          </a:ln>
        </p:spPr>
      </p:cxnSp>
      <p:sp>
        <p:nvSpPr>
          <p:cNvPr id="30" name="TextBox 29"/>
          <p:cNvSpPr txBox="1">
            <a:spLocks noChangeArrowheads="1"/>
          </p:cNvSpPr>
          <p:nvPr/>
        </p:nvSpPr>
        <p:spPr bwMode="auto">
          <a:xfrm>
            <a:off x="4690848" y="5932901"/>
            <a:ext cx="1174750" cy="369332"/>
          </a:xfrm>
          <a:prstGeom prst="rect">
            <a:avLst/>
          </a:prstGeom>
          <a:solidFill>
            <a:srgbClr val="FF9999"/>
          </a:solidFill>
          <a:ln w="9525">
            <a:noFill/>
            <a:miter lim="800000"/>
            <a:headEnd/>
            <a:tailEnd/>
          </a:ln>
        </p:spPr>
        <p:txBody>
          <a:bodyPr>
            <a:spAutoFit/>
          </a:bodyPr>
          <a:lstStyle/>
          <a:p>
            <a:r>
              <a:rPr lang="en-US" dirty="0">
                <a:solidFill>
                  <a:schemeClr val="accent2">
                    <a:lumMod val="50000"/>
                  </a:schemeClr>
                </a:solidFill>
              </a:rPr>
              <a:t>UNSAT</a:t>
            </a:r>
          </a:p>
        </p:txBody>
      </p:sp>
      <p:sp>
        <p:nvSpPr>
          <p:cNvPr id="34" name="TextBox 33"/>
          <p:cNvSpPr txBox="1">
            <a:spLocks noChangeArrowheads="1"/>
          </p:cNvSpPr>
          <p:nvPr/>
        </p:nvSpPr>
        <p:spPr bwMode="auto">
          <a:xfrm>
            <a:off x="161925" y="3344863"/>
            <a:ext cx="8647113" cy="369332"/>
          </a:xfrm>
          <a:prstGeom prst="rect">
            <a:avLst/>
          </a:prstGeom>
          <a:noFill/>
          <a:ln w="9525">
            <a:noFill/>
            <a:miter lim="800000"/>
            <a:headEnd/>
            <a:tailEnd/>
          </a:ln>
        </p:spPr>
        <p:txBody>
          <a:bodyPr>
            <a:spAutoFit/>
          </a:bodyPr>
          <a:lstStyle/>
          <a:p>
            <a:r>
              <a:rPr lang="en-US" dirty="0">
                <a:solidFill>
                  <a:schemeClr val="accent2">
                    <a:lumMod val="50000"/>
                  </a:schemeClr>
                </a:solidFill>
              </a:rPr>
              <a:t>      Invariant Template		  Satisfying Solution	    Loop Invariant</a:t>
            </a:r>
          </a:p>
        </p:txBody>
      </p:sp>
      <p:sp>
        <p:nvSpPr>
          <p:cNvPr id="19" name="Content Placeholder 2"/>
          <p:cNvSpPr txBox="1">
            <a:spLocks/>
          </p:cNvSpPr>
          <p:nvPr/>
        </p:nvSpPr>
        <p:spPr bwMode="auto">
          <a:xfrm>
            <a:off x="1408444" y="1969477"/>
            <a:ext cx="5988818" cy="653143"/>
          </a:xfrm>
          <a:prstGeom prst="rect">
            <a:avLst/>
          </a:prstGeom>
          <a:noFill/>
          <a:ln w="9525">
            <a:noFill/>
            <a:miter lim="800000"/>
            <a:headEnd/>
            <a:tailEnd/>
          </a:ln>
        </p:spPr>
        <p:txBody>
          <a:bodyPr/>
          <a:lstStyle/>
          <a:p>
            <a:pPr marL="342900" indent="-342900" eaLnBrk="0" hangingPunct="0">
              <a:spcBef>
                <a:spcPct val="20000"/>
              </a:spcBef>
              <a:defRPr/>
            </a:pPr>
            <a:r>
              <a:rPr lang="en-US" kern="0" dirty="0">
                <a:solidFill>
                  <a:srgbClr val="009900"/>
                </a:solidFill>
              </a:rPr>
              <a:t>{</a:t>
            </a:r>
            <a:r>
              <a:rPr lang="en-US" kern="0" dirty="0" smtClean="0">
                <a:solidFill>
                  <a:srgbClr val="009900"/>
                </a:solidFill>
                <a:latin typeface="+mn-lt"/>
              </a:rPr>
              <a:t>n=1 </a:t>
            </a:r>
            <a:r>
              <a:rPr lang="en-US" kern="0" dirty="0" smtClean="0">
                <a:solidFill>
                  <a:srgbClr val="009900"/>
                </a:solidFill>
                <a:latin typeface="cmsy10"/>
                <a:sym typeface="Symbol"/>
              </a:rPr>
              <a:t></a:t>
            </a:r>
            <a:r>
              <a:rPr lang="en-US" kern="0" dirty="0" smtClean="0">
                <a:solidFill>
                  <a:srgbClr val="009900"/>
                </a:solidFill>
                <a:latin typeface="+mn-lt"/>
              </a:rPr>
              <a:t> m=1}</a:t>
            </a:r>
            <a:r>
              <a:rPr lang="en-US" kern="0" dirty="0">
                <a:solidFill>
                  <a:srgbClr val="009900"/>
                </a:solidFill>
              </a:rPr>
              <a:t>	</a:t>
            </a:r>
            <a:r>
              <a:rPr lang="en-US" kern="0" dirty="0" smtClean="0">
                <a:solidFill>
                  <a:srgbClr val="009900"/>
                </a:solidFill>
              </a:rPr>
              <a:t>			{</a:t>
            </a:r>
            <a:r>
              <a:rPr lang="en-US" kern="0" dirty="0" smtClean="0">
                <a:solidFill>
                  <a:srgbClr val="009900"/>
                </a:solidFill>
                <a:latin typeface="+mn-lt"/>
              </a:rPr>
              <a:t>y </a:t>
            </a:r>
            <a:r>
              <a:rPr lang="en-US" dirty="0" smtClean="0">
                <a:solidFill>
                  <a:schemeClr val="accent2">
                    <a:lumMod val="50000"/>
                  </a:schemeClr>
                </a:solidFill>
                <a:latin typeface="cmsy10" charset="0"/>
                <a:sym typeface="Symbol"/>
              </a:rPr>
              <a:t></a:t>
            </a:r>
            <a:r>
              <a:rPr lang="en-US" kern="0" dirty="0" smtClean="0">
                <a:solidFill>
                  <a:srgbClr val="009900"/>
                </a:solidFill>
                <a:latin typeface="+mn-lt"/>
              </a:rPr>
              <a:t> 100}</a:t>
            </a:r>
            <a:endParaRPr lang="en-US" kern="0" dirty="0">
              <a:solidFill>
                <a:srgbClr val="009900"/>
              </a:solidFill>
              <a:latin typeface="+mn-lt"/>
            </a:endParaRPr>
          </a:p>
        </p:txBody>
      </p:sp>
    </p:spTree>
    <p:custDataLst>
      <p:tags r:id="rId1"/>
    </p:custDataLst>
  </p:cSld>
  <p:clrMapOvr>
    <a:masterClrMapping/>
  </p:clrMapOvr>
  <p:transition advTm="1023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21" grpId="0" animBg="1"/>
      <p:bldP spid="26" grpId="0" animBg="1"/>
      <p:bldP spid="27" grpId="0" animBg="1"/>
      <p:bldP spid="28" grpId="0" animBg="1"/>
      <p:bldP spid="3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pic>
        <p:nvPicPr>
          <p:cNvPr id="8" name="Content Placeholder 7" descr="multiplier.jpg"/>
          <p:cNvPicPr>
            <a:picLocks noGrp="1" noChangeAspect="1"/>
          </p:cNvPicPr>
          <p:nvPr>
            <p:ph sz="half" idx="4294967295"/>
          </p:nvPr>
        </p:nvPicPr>
        <p:blipFill>
          <a:blip r:embed="rId2"/>
          <a:stretch>
            <a:fillRect/>
          </a:stretch>
        </p:blipFill>
        <p:spPr>
          <a:xfrm>
            <a:off x="4442379" y="1829428"/>
            <a:ext cx="4478337" cy="2944812"/>
          </a:xfrm>
          <a:prstGeom prst="rect">
            <a:avLst/>
          </a:prstGeom>
          <a:ln>
            <a:noFill/>
          </a:ln>
          <a:effectLst>
            <a:outerShdw blurRad="292100" dist="139700" dir="2700000" algn="tl" rotWithShape="0">
              <a:srgbClr val="333333">
                <a:alpha val="65000"/>
              </a:srgbClr>
            </a:outerShdw>
          </a:effectLst>
        </p:spPr>
      </p:pic>
      <p:sp>
        <p:nvSpPr>
          <p:cNvPr id="9" name="Content Placeholder 8"/>
          <p:cNvSpPr>
            <a:spLocks noGrp="1"/>
          </p:cNvSpPr>
          <p:nvPr>
            <p:ph sz="half" idx="4294967295"/>
          </p:nvPr>
        </p:nvSpPr>
        <p:spPr>
          <a:xfrm>
            <a:off x="0" y="1458913"/>
            <a:ext cx="4114800" cy="3788729"/>
          </a:xfrm>
        </p:spPr>
        <p:txBody>
          <a:bodyPr/>
          <a:lstStyle/>
          <a:p>
            <a:r>
              <a:rPr lang="en-US" sz="2400" dirty="0" smtClean="0"/>
              <a:t>Bit-vector multiplication</a:t>
            </a:r>
          </a:p>
          <a:p>
            <a:endParaRPr lang="en-US" sz="2400" dirty="0" smtClean="0"/>
          </a:p>
          <a:p>
            <a:r>
              <a:rPr lang="en-US" sz="2400" dirty="0" smtClean="0"/>
              <a:t>For each sub-term A*B</a:t>
            </a:r>
          </a:p>
          <a:p>
            <a:pPr lvl="1"/>
            <a:r>
              <a:rPr lang="en-US" sz="1800" dirty="0" smtClean="0"/>
              <a:t>Replace by fresh vector OUT</a:t>
            </a:r>
          </a:p>
          <a:p>
            <a:pPr lvl="1"/>
            <a:r>
              <a:rPr lang="en-US" sz="1800" dirty="0" smtClean="0"/>
              <a:t>Create circuit for:</a:t>
            </a:r>
            <a:br>
              <a:rPr lang="en-US" sz="1800" dirty="0" smtClean="0"/>
            </a:br>
            <a:r>
              <a:rPr lang="en-US" sz="1800" dirty="0" smtClean="0"/>
              <a:t>	OUT = A*B</a:t>
            </a:r>
          </a:p>
          <a:p>
            <a:pPr lvl="1"/>
            <a:r>
              <a:rPr lang="en-US" sz="1800" dirty="0" smtClean="0"/>
              <a:t>Convert circuit into clauses:</a:t>
            </a:r>
            <a:br>
              <a:rPr lang="en-US" sz="1800" dirty="0" smtClean="0"/>
            </a:br>
            <a:r>
              <a:rPr lang="en-US" sz="1800" dirty="0" smtClean="0"/>
              <a:t>For each internal gate</a:t>
            </a:r>
          </a:p>
          <a:p>
            <a:pPr lvl="3"/>
            <a:r>
              <a:rPr lang="en-US" sz="2000" dirty="0" smtClean="0"/>
              <a:t>Create fresh propositional variable</a:t>
            </a:r>
          </a:p>
          <a:p>
            <a:pPr lvl="3"/>
            <a:r>
              <a:rPr lang="en-US" sz="2000" dirty="0" smtClean="0"/>
              <a:t>Represent gate as clause</a:t>
            </a:r>
          </a:p>
        </p:txBody>
      </p:sp>
      <p:sp>
        <p:nvSpPr>
          <p:cNvPr id="10" name="TextBox 9"/>
          <p:cNvSpPr txBox="1"/>
          <p:nvPr/>
        </p:nvSpPr>
        <p:spPr>
          <a:xfrm>
            <a:off x="794085" y="5558590"/>
            <a:ext cx="5654112" cy="369332"/>
          </a:xfrm>
          <a:prstGeom prst="rect">
            <a:avLst/>
          </a:prstGeom>
          <a:noFill/>
        </p:spPr>
        <p:txBody>
          <a:bodyPr wrap="none" rtlCol="0">
            <a:spAutoFit/>
          </a:bodyPr>
          <a:lstStyle/>
          <a:p>
            <a:r>
              <a:rPr lang="en-US" dirty="0" smtClean="0">
                <a:solidFill>
                  <a:schemeClr val="bg1"/>
                </a:solidFill>
              </a:rPr>
              <a:t>{Out[0], ~A[0],~B[0]}, {A[0],~Out[0]}, {B[0],~Out[0]}, …..</a:t>
            </a:r>
          </a:p>
        </p:txBody>
      </p:sp>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sp>
        <p:nvSpPr>
          <p:cNvPr id="9" name="Content Placeholder 8"/>
          <p:cNvSpPr>
            <a:spLocks noGrp="1"/>
          </p:cNvSpPr>
          <p:nvPr>
            <p:ph sz="half" idx="4294967295"/>
          </p:nvPr>
        </p:nvSpPr>
        <p:spPr>
          <a:xfrm>
            <a:off x="138223" y="1437648"/>
            <a:ext cx="7581900" cy="5202963"/>
          </a:xfrm>
        </p:spPr>
        <p:txBody>
          <a:bodyPr/>
          <a:lstStyle/>
          <a:p>
            <a:pPr>
              <a:buNone/>
            </a:pPr>
            <a:r>
              <a:rPr lang="en-US" dirty="0" smtClean="0"/>
              <a:t>	    		</a:t>
            </a:r>
            <a:r>
              <a:rPr lang="en-US" sz="2400" dirty="0" smtClean="0"/>
              <a:t>Tableau		   +    	 	DPLL 	=  </a:t>
            </a:r>
            <a:br>
              <a:rPr lang="en-US" sz="2400" dirty="0" smtClean="0"/>
            </a:br>
            <a:r>
              <a:rPr lang="en-US" sz="2400" dirty="0" smtClean="0"/>
              <a:t>			    Relevancy Propagation</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Tableau goes outside in, DPLL inside out</a:t>
            </a:r>
          </a:p>
          <a:p>
            <a:r>
              <a:rPr lang="en-US" sz="2000" dirty="0" smtClean="0"/>
              <a:t>Relevancy propagation: If DPLL sets </a:t>
            </a:r>
            <a:r>
              <a:rPr lang="en-US" sz="2000" dirty="0" smtClean="0">
                <a:sym typeface="Symbol"/>
              </a:rPr>
              <a:t>: to </a:t>
            </a:r>
            <a:r>
              <a:rPr lang="en-US" sz="2000" b="1" dirty="0" smtClean="0">
                <a:sym typeface="Symbol"/>
              </a:rPr>
              <a:t>true</a:t>
            </a:r>
            <a:r>
              <a:rPr lang="en-US" sz="2000" dirty="0" smtClean="0">
                <a:sym typeface="Symbol"/>
              </a:rPr>
              <a:t>,  is marked as </a:t>
            </a:r>
            <a:r>
              <a:rPr lang="en-US" sz="2000" i="1" dirty="0" smtClean="0">
                <a:sym typeface="Symbol"/>
              </a:rPr>
              <a:t>relevant</a:t>
            </a:r>
            <a:r>
              <a:rPr lang="en-US" sz="2000" dirty="0" smtClean="0">
                <a:sym typeface="Symbol"/>
              </a:rPr>
              <a:t>, then first of ,  to be set to </a:t>
            </a:r>
            <a:r>
              <a:rPr lang="en-US" sz="2000" b="1" dirty="0" smtClean="0">
                <a:sym typeface="Symbol"/>
              </a:rPr>
              <a:t>true</a:t>
            </a:r>
            <a:r>
              <a:rPr lang="en-US" sz="2000" dirty="0" smtClean="0">
                <a:sym typeface="Symbol"/>
              </a:rPr>
              <a:t> gets marked as </a:t>
            </a:r>
            <a:r>
              <a:rPr lang="en-US" sz="2000" i="1" dirty="0" smtClean="0">
                <a:sym typeface="Symbol"/>
              </a:rPr>
              <a:t>relevant</a:t>
            </a:r>
            <a:r>
              <a:rPr lang="en-US" sz="2000" dirty="0" smtClean="0">
                <a:sym typeface="Symbol"/>
              </a:rPr>
              <a:t>.</a:t>
            </a:r>
          </a:p>
          <a:p>
            <a:r>
              <a:rPr lang="en-US" sz="2000" dirty="0" smtClean="0">
                <a:sym typeface="Symbol"/>
              </a:rPr>
              <a:t>Used for circuit gates and for quantifier matching</a:t>
            </a:r>
            <a:endParaRPr lang="en-US" sz="2000" dirty="0" smtClean="0"/>
          </a:p>
        </p:txBody>
      </p:sp>
      <p:pic>
        <p:nvPicPr>
          <p:cNvPr id="486402" name="Picture 2"/>
          <p:cNvPicPr>
            <a:picLocks noChangeAspect="1" noChangeArrowheads="1"/>
          </p:cNvPicPr>
          <p:nvPr/>
        </p:nvPicPr>
        <p:blipFill>
          <a:blip r:embed="rId2"/>
          <a:srcRect l="26786" t="28125" r="28214" b="39302"/>
          <a:stretch>
            <a:fillRect/>
          </a:stretch>
        </p:blipFill>
        <p:spPr bwMode="auto">
          <a:xfrm>
            <a:off x="222778" y="2381693"/>
            <a:ext cx="4186411" cy="2424224"/>
          </a:xfrm>
          <a:prstGeom prst="rect">
            <a:avLst/>
          </a:prstGeom>
          <a:ln>
            <a:noFill/>
          </a:ln>
          <a:effectLst>
            <a:outerShdw blurRad="292100" dist="139700" dir="2700000" algn="tl" rotWithShape="0">
              <a:srgbClr val="333333">
                <a:alpha val="65000"/>
              </a:srgbClr>
            </a:outerShdw>
          </a:effectLst>
        </p:spPr>
      </p:pic>
      <p:pic>
        <p:nvPicPr>
          <p:cNvPr id="486403" name="Picture 3"/>
          <p:cNvPicPr>
            <a:picLocks noChangeAspect="1" noChangeArrowheads="1"/>
          </p:cNvPicPr>
          <p:nvPr/>
        </p:nvPicPr>
        <p:blipFill>
          <a:blip r:embed="rId3"/>
          <a:srcRect l="40617" t="42609" r="16196" b="21810"/>
          <a:stretch>
            <a:fillRect/>
          </a:stretch>
        </p:blipFill>
        <p:spPr bwMode="auto">
          <a:xfrm>
            <a:off x="4997300" y="2211573"/>
            <a:ext cx="4000632" cy="26368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015313" cy="1218795"/>
          </a:xfrm>
        </p:spPr>
        <p:txBody>
          <a:bodyPr/>
          <a:lstStyle/>
          <a:p>
            <a:r>
              <a:rPr sz="4400" b="1" smtClean="0"/>
              <a:t>Abstract Interpretation</a:t>
            </a:r>
          </a:p>
          <a:p>
            <a:r>
              <a:rPr sz="4400" b="1" smtClean="0"/>
              <a:t>	</a:t>
            </a:r>
            <a:r>
              <a:rPr sz="3600" b="1" smtClean="0"/>
              <a:t>and modular arithmetic</a:t>
            </a:r>
            <a:endParaRPr sz="4400" b="1" smtClean="0"/>
          </a:p>
        </p:txBody>
      </p:sp>
      <p:sp>
        <p:nvSpPr>
          <p:cNvPr id="4" name="TextBox 3"/>
          <p:cNvSpPr txBox="1"/>
          <p:nvPr/>
        </p:nvSpPr>
        <p:spPr>
          <a:xfrm>
            <a:off x="5337426" y="5618896"/>
            <a:ext cx="3506875" cy="923330"/>
          </a:xfrm>
          <a:prstGeom prst="rect">
            <a:avLst/>
          </a:prstGeom>
          <a:noFill/>
        </p:spPr>
        <p:txBody>
          <a:bodyPr wrap="square" rtlCol="0">
            <a:spAutoFit/>
          </a:bodyPr>
          <a:lstStyle/>
          <a:p>
            <a:r>
              <a:rPr lang="en-US" dirty="0" smtClean="0">
                <a:solidFill>
                  <a:schemeClr val="bg1"/>
                </a:solidFill>
              </a:rPr>
              <a:t>Material based on:</a:t>
            </a:r>
          </a:p>
          <a:p>
            <a:r>
              <a:rPr lang="en-US" dirty="0" smtClean="0">
                <a:solidFill>
                  <a:schemeClr val="bg1"/>
                </a:solidFill>
              </a:rPr>
              <a:t>King &amp; </a:t>
            </a:r>
            <a:r>
              <a:rPr lang="en-US" dirty="0" err="1" smtClean="0">
                <a:solidFill>
                  <a:schemeClr val="bg1"/>
                </a:solidFill>
              </a:rPr>
              <a:t>Søndergård</a:t>
            </a:r>
            <a:r>
              <a:rPr lang="en-US" dirty="0" smtClean="0">
                <a:solidFill>
                  <a:schemeClr val="bg1"/>
                </a:solidFill>
              </a:rPr>
              <a:t>, CAV 08</a:t>
            </a:r>
          </a:p>
          <a:p>
            <a:r>
              <a:rPr lang="en-US" dirty="0" err="1" smtClean="0">
                <a:solidFill>
                  <a:schemeClr val="bg1"/>
                </a:solidFill>
              </a:rPr>
              <a:t>Seidl</a:t>
            </a:r>
            <a:r>
              <a:rPr lang="en-US" dirty="0" smtClean="0">
                <a:solidFill>
                  <a:schemeClr val="bg1"/>
                </a:solidFill>
              </a:rPr>
              <a:t> &amp; </a:t>
            </a:r>
            <a:r>
              <a:rPr lang="en-US" dirty="0" err="1" smtClean="0">
                <a:solidFill>
                  <a:schemeClr val="bg1"/>
                </a:solidFill>
              </a:rPr>
              <a:t>Olm</a:t>
            </a:r>
            <a:r>
              <a:rPr lang="en-US" dirty="0" smtClean="0">
                <a:solidFill>
                  <a:schemeClr val="bg1"/>
                </a:solidFill>
              </a:rPr>
              <a:t>, ESOP 2005</a:t>
            </a:r>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Programs as transition systems</a:t>
            </a:r>
            <a:endParaRPr lang="en-US" dirty="0"/>
          </a:p>
        </p:txBody>
      </p:sp>
      <p:sp>
        <p:nvSpPr>
          <p:cNvPr id="3" name="Content Placeholder 2"/>
          <p:cNvSpPr>
            <a:spLocks noGrp="1"/>
          </p:cNvSpPr>
          <p:nvPr>
            <p:ph idx="1"/>
          </p:nvPr>
        </p:nvSpPr>
        <p:spPr>
          <a:xfrm>
            <a:off x="381000" y="1412875"/>
            <a:ext cx="8382000" cy="4773614"/>
          </a:xfrm>
        </p:spPr>
        <p:txBody>
          <a:bodyPr/>
          <a:lstStyle/>
          <a:p>
            <a:r>
              <a:rPr lang="en-US" dirty="0" smtClean="0"/>
              <a:t>Transition system:</a:t>
            </a:r>
          </a:p>
          <a:p>
            <a:pPr>
              <a:buNone/>
            </a:pPr>
            <a:r>
              <a:rPr lang="en-US" dirty="0" smtClean="0">
                <a:sym typeface="Symbol"/>
              </a:rPr>
              <a:t>		</a:t>
            </a:r>
          </a:p>
          <a:p>
            <a:pPr>
              <a:lnSpc>
                <a:spcPct val="100000"/>
              </a:lnSpc>
              <a:buNone/>
            </a:pPr>
            <a:r>
              <a:rPr lang="en-US" i="1" dirty="0" smtClean="0">
                <a:sym typeface="Symbol"/>
              </a:rPr>
              <a:t>		L 			</a:t>
            </a:r>
            <a:r>
              <a:rPr lang="en-US" dirty="0" smtClean="0">
                <a:sym typeface="Symbol"/>
              </a:rPr>
              <a:t>	locations,</a:t>
            </a:r>
            <a:br>
              <a:rPr lang="en-US" dirty="0" smtClean="0">
                <a:sym typeface="Symbol"/>
              </a:rPr>
            </a:br>
            <a:r>
              <a:rPr lang="en-US" dirty="0" smtClean="0">
                <a:sym typeface="Symbol"/>
              </a:rPr>
              <a:t>	</a:t>
            </a:r>
            <a:r>
              <a:rPr lang="en-US" i="1" dirty="0" smtClean="0">
                <a:sym typeface="Symbol"/>
              </a:rPr>
              <a:t>V 			</a:t>
            </a:r>
            <a:r>
              <a:rPr lang="en-US" dirty="0" smtClean="0">
                <a:sym typeface="Symbol"/>
              </a:rPr>
              <a:t>	variables,</a:t>
            </a:r>
            <a:br>
              <a:rPr lang="en-US" dirty="0" smtClean="0">
                <a:sym typeface="Symbol"/>
              </a:rPr>
            </a:br>
            <a:r>
              <a:rPr lang="en-US" dirty="0" smtClean="0">
                <a:sym typeface="Symbol"/>
              </a:rPr>
              <a:t>	</a:t>
            </a:r>
            <a:r>
              <a:rPr lang="en-US" i="1" dirty="0" smtClean="0">
                <a:sym typeface="Symbol"/>
              </a:rPr>
              <a:t>S = [V  Val] 		</a:t>
            </a:r>
            <a:r>
              <a:rPr lang="en-US" dirty="0" smtClean="0">
                <a:sym typeface="Symbol"/>
              </a:rPr>
              <a:t>states,</a:t>
            </a:r>
            <a:br>
              <a:rPr lang="en-US" dirty="0" smtClean="0">
                <a:sym typeface="Symbol"/>
              </a:rPr>
            </a:br>
            <a:r>
              <a:rPr lang="en-US" dirty="0" smtClean="0">
                <a:sym typeface="Symbol"/>
              </a:rPr>
              <a:t>	</a:t>
            </a:r>
            <a:r>
              <a:rPr lang="en-US" i="1" dirty="0" smtClean="0">
                <a:sym typeface="Symbol"/>
              </a:rPr>
              <a:t>R  L  S  S  L 	</a:t>
            </a:r>
            <a:r>
              <a:rPr lang="en-US" dirty="0" smtClean="0">
                <a:sym typeface="Symbol"/>
              </a:rPr>
              <a:t>transitions,</a:t>
            </a:r>
            <a:br>
              <a:rPr lang="en-US" dirty="0" smtClean="0">
                <a:sym typeface="Symbol"/>
              </a:rPr>
            </a:br>
            <a:r>
              <a:rPr lang="en-US" dirty="0" smtClean="0">
                <a:sym typeface="Symbol"/>
              </a:rPr>
              <a:t>	</a:t>
            </a:r>
            <a:r>
              <a:rPr lang="en-US" i="1" dirty="0" smtClean="0">
                <a:sym typeface="Symbol"/>
              </a:rPr>
              <a:t>  S 			</a:t>
            </a:r>
            <a:r>
              <a:rPr lang="en-US" dirty="0" smtClean="0">
                <a:sym typeface="Symbol"/>
              </a:rPr>
              <a:t>initial states</a:t>
            </a:r>
            <a:endParaRPr lang="en-US" i="1" dirty="0" smtClean="0">
              <a:sym typeface="Symbol"/>
            </a:endParaRPr>
          </a:p>
          <a:p>
            <a:pPr>
              <a:lnSpc>
                <a:spcPct val="100000"/>
              </a:lnSpc>
              <a:buNone/>
            </a:pPr>
            <a:r>
              <a:rPr lang="en-US" i="1" dirty="0" smtClean="0">
                <a:sym typeface="Symbol"/>
              </a:rPr>
              <a:t>		 </a:t>
            </a:r>
            <a:r>
              <a:rPr lang="en-US" b="1" dirty="0" err="1" smtClean="0"/>
              <a:t>ℓ</a:t>
            </a:r>
            <a:r>
              <a:rPr lang="en-US" i="1" baseline="-25000" dirty="0" err="1" smtClean="0">
                <a:sym typeface="Symbol"/>
              </a:rPr>
              <a:t>init</a:t>
            </a:r>
            <a:r>
              <a:rPr lang="en-US" i="1" dirty="0" smtClean="0">
                <a:sym typeface="Symbol"/>
              </a:rPr>
              <a:t>  L 			</a:t>
            </a:r>
            <a:r>
              <a:rPr lang="en-US" dirty="0" smtClean="0">
                <a:sym typeface="Symbol"/>
              </a:rPr>
              <a:t>initial location</a:t>
            </a:r>
            <a:br>
              <a:rPr lang="en-US" dirty="0" smtClean="0">
                <a:sym typeface="Symbol"/>
              </a:rPr>
            </a:br>
            <a:r>
              <a:rPr lang="en-US" dirty="0" smtClean="0">
                <a:sym typeface="Symbol"/>
              </a:rPr>
              <a:t></a:t>
            </a: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71436" y="2106211"/>
            <a:ext cx="8382000" cy="4007251"/>
          </a:xfrm>
        </p:spPr>
        <p:txBody>
          <a:bodyPr/>
          <a:lstStyle/>
          <a:p>
            <a:r>
              <a:rPr lang="en-US" sz="2800" dirty="0" smtClean="0">
                <a:sym typeface="Symbol"/>
              </a:rPr>
              <a:t>Concrete reachable states:  	CR: </a:t>
            </a:r>
            <a:r>
              <a:rPr lang="en-US" sz="2800" i="1" dirty="0" smtClean="0">
                <a:sym typeface="Symbol"/>
              </a:rPr>
              <a:t>L  (S)</a:t>
            </a:r>
            <a:r>
              <a:rPr lang="en-US" sz="2800" dirty="0" smtClean="0">
                <a:sym typeface="Symbol"/>
              </a:rPr>
              <a:t>	</a:t>
            </a:r>
          </a:p>
          <a:p>
            <a:endParaRPr lang="en-US" sz="2800" dirty="0" smtClean="0">
              <a:sym typeface="Symbol"/>
            </a:endParaRPr>
          </a:p>
          <a:p>
            <a:r>
              <a:rPr lang="en-US" sz="2800" dirty="0" smtClean="0">
                <a:sym typeface="Symbol"/>
              </a:rPr>
              <a:t>Abstract reachable states:		AR: </a:t>
            </a:r>
            <a:r>
              <a:rPr lang="en-US" sz="2800" i="1" dirty="0" smtClean="0">
                <a:sym typeface="Symbol"/>
              </a:rPr>
              <a:t>L  A		</a:t>
            </a:r>
          </a:p>
          <a:p>
            <a:endParaRPr lang="en-US" sz="2800" dirty="0" smtClean="0">
              <a:sym typeface="Symbol"/>
            </a:endParaRPr>
          </a:p>
          <a:p>
            <a:r>
              <a:rPr lang="en-US" sz="2800" dirty="0" smtClean="0">
                <a:sym typeface="Symbol"/>
              </a:rPr>
              <a:t>Connections:</a:t>
            </a:r>
          </a:p>
          <a:p>
            <a:pPr>
              <a:buNone/>
            </a:pPr>
            <a:r>
              <a:rPr lang="en-US" sz="2800" dirty="0" smtClean="0">
                <a:sym typeface="Symbol"/>
              </a:rPr>
              <a:t>		</a:t>
            </a:r>
            <a:r>
              <a:rPr lang="en-US" sz="2800" dirty="0" smtClean="0"/>
              <a:t>⊔</a:t>
            </a:r>
            <a:r>
              <a:rPr lang="en-US" sz="2800" dirty="0" smtClean="0">
                <a:sym typeface="Symbol"/>
              </a:rPr>
              <a:t> : </a:t>
            </a:r>
            <a:r>
              <a:rPr lang="en-US" sz="2800" i="1" dirty="0" smtClean="0">
                <a:sym typeface="Symbol"/>
              </a:rPr>
              <a:t>A  A  A </a:t>
            </a:r>
          </a:p>
          <a:p>
            <a:pPr>
              <a:buNone/>
            </a:pPr>
            <a:r>
              <a:rPr lang="en-US" sz="2800" dirty="0" smtClean="0">
                <a:sym typeface="Symbol"/>
              </a:rPr>
              <a:t>		  : </a:t>
            </a:r>
            <a:r>
              <a:rPr lang="en-US" sz="2800" i="1" dirty="0" smtClean="0">
                <a:sym typeface="Symbol"/>
              </a:rPr>
              <a:t>A  (S) </a:t>
            </a:r>
            <a:br>
              <a:rPr lang="en-US" sz="2800" i="1" dirty="0" smtClean="0">
                <a:sym typeface="Symbol"/>
              </a:rPr>
            </a:br>
            <a:r>
              <a:rPr lang="en-US" sz="2800" i="1" dirty="0" smtClean="0">
                <a:sym typeface="Symbol"/>
              </a:rPr>
              <a:t>	</a:t>
            </a:r>
            <a:r>
              <a:rPr lang="en-US" sz="2800" dirty="0" smtClean="0">
                <a:sym typeface="Symbol"/>
              </a:rPr>
              <a:t> : </a:t>
            </a:r>
            <a:r>
              <a:rPr lang="en-US" sz="2800" i="1" dirty="0" smtClean="0">
                <a:sym typeface="Symbol"/>
              </a:rPr>
              <a:t>S  A  	</a:t>
            </a:r>
            <a:r>
              <a:rPr lang="en-US" sz="2800" dirty="0" smtClean="0">
                <a:sym typeface="Symbol"/>
              </a:rPr>
              <a:t> </a:t>
            </a:r>
            <a:br>
              <a:rPr lang="en-US" sz="2800" dirty="0" smtClean="0">
                <a:sym typeface="Symbol"/>
              </a:rPr>
            </a:br>
            <a:r>
              <a:rPr lang="en-US" sz="2800" dirty="0" smtClean="0">
                <a:sym typeface="Symbol"/>
              </a:rPr>
              <a:t>	 : </a:t>
            </a:r>
            <a:r>
              <a:rPr lang="en-US" sz="2800" i="1" dirty="0" smtClean="0">
                <a:sym typeface="Symbol"/>
              </a:rPr>
              <a:t>(S)  A 	where </a:t>
            </a:r>
            <a:r>
              <a:rPr lang="en-US" sz="2800" dirty="0" smtClean="0">
                <a:sym typeface="Symbol"/>
              </a:rPr>
              <a:t>(S) </a:t>
            </a:r>
            <a:r>
              <a:rPr lang="en-US" sz="2800" i="1" dirty="0" smtClean="0">
                <a:sym typeface="Symbol"/>
              </a:rPr>
              <a:t>= </a:t>
            </a:r>
            <a:r>
              <a:rPr lang="en-US" sz="2800" dirty="0" smtClean="0"/>
              <a:t>⊔ {</a:t>
            </a:r>
            <a:r>
              <a:rPr lang="en-US" sz="2800" dirty="0" smtClean="0">
                <a:sym typeface="Symbol"/>
              </a:rPr>
              <a:t>(s) | s  S }</a:t>
            </a:r>
          </a:p>
        </p:txBody>
      </p:sp>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21193" y="1361748"/>
            <a:ext cx="8382000" cy="5512278"/>
          </a:xfrm>
        </p:spPr>
        <p:txBody>
          <a:bodyPr/>
          <a:lstStyle/>
          <a:p>
            <a:r>
              <a:rPr lang="en-US" dirty="0" smtClean="0">
                <a:sym typeface="Symbol"/>
              </a:rPr>
              <a:t>Concrete reachable states:</a:t>
            </a:r>
            <a:br>
              <a:rPr lang="en-US" dirty="0" smtClean="0">
                <a:sym typeface="Symbol"/>
              </a:rPr>
            </a:br>
            <a:r>
              <a:rPr lang="en-US" dirty="0" smtClean="0">
                <a:sym typeface="Symbol"/>
              </a:rPr>
              <a:t/>
            </a:r>
            <a:br>
              <a:rPr lang="en-US" dirty="0" smtClean="0">
                <a:sym typeface="Symbol"/>
              </a:rPr>
            </a:br>
            <a:r>
              <a:rPr lang="en-US" dirty="0" smtClean="0">
                <a:sym typeface="Symbol"/>
              </a:rPr>
              <a:t>CR </a:t>
            </a:r>
            <a:r>
              <a:rPr lang="en-US" b="1" dirty="0" smtClean="0"/>
              <a:t>ℓ</a:t>
            </a:r>
            <a:r>
              <a:rPr lang="en-US" i="1" dirty="0" smtClean="0">
                <a:sym typeface="Symbol"/>
              </a:rPr>
              <a:t> x</a:t>
            </a:r>
            <a:r>
              <a:rPr lang="en-US" dirty="0" smtClean="0">
                <a:sym typeface="Symbol"/>
              </a:rPr>
              <a:t> 	 </a:t>
            </a:r>
            <a:r>
              <a:rPr lang="en-US" i="1" dirty="0" smtClean="0">
                <a:sym typeface="Symbol"/>
              </a:rPr>
              <a:t> x</a:t>
            </a:r>
            <a:r>
              <a:rPr lang="en-US" dirty="0" smtClean="0">
                <a:sym typeface="Symbol"/>
              </a:rPr>
              <a:t>  </a:t>
            </a:r>
            <a:r>
              <a:rPr lang="en-US" b="1" dirty="0" smtClean="0"/>
              <a:t>ℓ</a:t>
            </a:r>
            <a:r>
              <a:rPr lang="en-US" i="1" dirty="0" smtClean="0">
                <a:sym typeface="Symbol"/>
              </a:rPr>
              <a:t> =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CR </a:t>
            </a:r>
            <a:r>
              <a:rPr lang="en-US" b="1" dirty="0" smtClean="0"/>
              <a:t>ℓ</a:t>
            </a:r>
            <a:r>
              <a:rPr lang="en-US" i="1" dirty="0" smtClean="0">
                <a:sym typeface="Symbol"/>
              </a:rPr>
              <a:t> x</a:t>
            </a:r>
            <a:r>
              <a:rPr lang="en-US" dirty="0" smtClean="0">
                <a:sym typeface="Symbol"/>
              </a:rPr>
              <a:t> 	 CR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i="1" dirty="0" smtClean="0">
                <a:sym typeface="Symbol"/>
              </a:rPr>
              <a:t> </a:t>
            </a:r>
            <a:r>
              <a:rPr lang="en-US" dirty="0" smtClean="0">
                <a:sym typeface="Symbol"/>
              </a:rPr>
              <a:t>	</a:t>
            </a:r>
          </a:p>
          <a:p>
            <a:pPr>
              <a:buNone/>
            </a:pPr>
            <a:endParaRPr lang="en-US" dirty="0" smtClean="0">
              <a:sym typeface="Symbol"/>
            </a:endParaRPr>
          </a:p>
          <a:p>
            <a:r>
              <a:rPr lang="en-US" dirty="0" smtClean="0">
                <a:sym typeface="Symbol"/>
              </a:rPr>
              <a:t>Abstract reachable states:</a:t>
            </a:r>
            <a:br>
              <a:rPr lang="en-US" dirty="0" smtClean="0">
                <a:sym typeface="Symbol"/>
              </a:rPr>
            </a:br>
            <a:r>
              <a:rPr lang="en-US" dirty="0" smtClean="0">
                <a:sym typeface="Symbol"/>
              </a:rPr>
              <a:t>	</a:t>
            </a: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t>
            </a:r>
            <a:r>
              <a:rPr lang="en-US" i="1" dirty="0" smtClean="0">
                <a:sym typeface="Symbol"/>
              </a:rPr>
              <a:t>(x)</a:t>
            </a:r>
            <a:r>
              <a:rPr lang="en-US" dirty="0" smtClean="0">
                <a:sym typeface="Symbol"/>
              </a:rPr>
              <a:t>)   </a:t>
            </a:r>
            <a:r>
              <a:rPr lang="en-US" b="1" dirty="0" smtClean="0"/>
              <a:t>ℓ </a:t>
            </a:r>
            <a:r>
              <a:rPr lang="en-US" i="1" dirty="0" smtClean="0">
                <a:sym typeface="Symbol"/>
              </a:rPr>
              <a:t>=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((AR </a:t>
            </a:r>
            <a:r>
              <a:rPr lang="en-US" b="1" dirty="0" smtClean="0"/>
              <a:t>ℓ</a:t>
            </a:r>
            <a:r>
              <a:rPr lang="en-US" i="1" baseline="-25000" dirty="0" smtClean="0">
                <a:sym typeface="Symbol"/>
              </a:rPr>
              <a:t>0 </a:t>
            </a:r>
            <a:r>
              <a:rPr lang="en-US" i="1" dirty="0" smtClean="0">
                <a:sym typeface="Symbol"/>
              </a:rPr>
              <a:t>x</a:t>
            </a:r>
            <a:r>
              <a:rPr lang="en-US" i="1" baseline="-25000" dirty="0" smtClean="0">
                <a:sym typeface="Symbol"/>
              </a:rPr>
              <a:t>0</a:t>
            </a:r>
            <a:r>
              <a:rPr lang="en-US" dirty="0" smtClean="0">
                <a:sym typeface="Symbol"/>
              </a:rPr>
              <a:t>)</a:t>
            </a:r>
            <a:r>
              <a:rPr lang="en-US" i="1" baseline="-25000" dirty="0" smtClean="0">
                <a:sym typeface="Symbol"/>
              </a:rPr>
              <a:t>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dirty="0" smtClean="0">
                <a:sym typeface="Symbol"/>
              </a:rPr>
              <a:t>)</a:t>
            </a:r>
          </a:p>
          <a:p>
            <a:pPr>
              <a:buNone/>
            </a:pPr>
            <a:r>
              <a:rPr lang="en-US" dirty="0" smtClean="0">
                <a:sym typeface="Symbol"/>
              </a:rPr>
              <a:t/>
            </a:r>
            <a:br>
              <a:rPr lang="en-US" dirty="0" smtClean="0">
                <a:sym typeface="Symbol"/>
              </a:rPr>
            </a:br>
            <a:r>
              <a:rPr lang="en-US" sz="2400" dirty="0" smtClean="0">
                <a:sym typeface="Symbol"/>
              </a:rPr>
              <a:t>Why? fewer (finite) abstract states</a:t>
            </a:r>
            <a:endParaRPr lang="en-US" dirty="0" smtClean="0">
              <a:sym typeface="Symbol"/>
            </a:endParaRPr>
          </a:p>
        </p:txBody>
      </p:sp>
    </p:spTree>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Abstraction using SMT</a:t>
            </a:r>
            <a:endParaRPr lang="en-US" dirty="0"/>
          </a:p>
        </p:txBody>
      </p:sp>
      <p:sp>
        <p:nvSpPr>
          <p:cNvPr id="3" name="Content Placeholder 2"/>
          <p:cNvSpPr>
            <a:spLocks noGrp="1"/>
          </p:cNvSpPr>
          <p:nvPr>
            <p:ph idx="1"/>
          </p:nvPr>
        </p:nvSpPr>
        <p:spPr>
          <a:xfrm>
            <a:off x="421193" y="1653149"/>
            <a:ext cx="8382000" cy="4888327"/>
          </a:xfrm>
        </p:spPr>
        <p:txBody>
          <a:bodyPr/>
          <a:lstStyle/>
          <a:p>
            <a:pPr>
              <a:buNone/>
            </a:pPr>
            <a:r>
              <a:rPr lang="en-US" sz="2800" dirty="0" smtClean="0">
                <a:sym typeface="Symbol"/>
              </a:rPr>
              <a:t>Abstract reachable states:</a:t>
            </a:r>
            <a:br>
              <a:rPr lang="en-US" sz="2800" dirty="0" smtClean="0">
                <a:sym typeface="Symbol"/>
              </a:rPr>
            </a:br>
            <a:r>
              <a:rPr lang="en-US" sz="2800" dirty="0" smtClean="0">
                <a:sym typeface="Symbol"/>
              </a:rPr>
              <a:t>	</a:t>
            </a:r>
          </a:p>
          <a:p>
            <a:pPr>
              <a:buNone/>
            </a:pPr>
            <a:r>
              <a:rPr lang="en-US" sz="2800" dirty="0" smtClean="0">
                <a:sym typeface="Symbol"/>
              </a:rPr>
              <a:t>	AR </a:t>
            </a:r>
            <a:r>
              <a:rPr lang="en-US" sz="2800" b="1" dirty="0" err="1" smtClean="0"/>
              <a:t>ℓ</a:t>
            </a:r>
            <a:r>
              <a:rPr lang="en-US" sz="2800" i="1" baseline="-25000" dirty="0" err="1" smtClean="0">
                <a:sym typeface="Symbol"/>
              </a:rPr>
              <a:t>init</a:t>
            </a:r>
            <a:r>
              <a:rPr lang="en-US" sz="2800" dirty="0" smtClean="0">
                <a:sym typeface="Symbol"/>
              </a:rPr>
              <a:t> 	 () </a:t>
            </a:r>
            <a:endParaRPr lang="en-US" sz="2800" i="1" baseline="-25000" dirty="0" smtClean="0">
              <a:sym typeface="Symbol"/>
            </a:endParaRPr>
          </a:p>
          <a:p>
            <a:pPr>
              <a:buNone/>
            </a:pPr>
            <a:endParaRPr lang="en-US" sz="2800" dirty="0" smtClean="0">
              <a:sym typeface="Symbol"/>
            </a:endParaRPr>
          </a:p>
          <a:p>
            <a:pPr>
              <a:buNone/>
            </a:pPr>
            <a:r>
              <a:rPr lang="en-US" sz="2800" dirty="0" smtClean="0">
                <a:sym typeface="Symbol"/>
              </a:rPr>
              <a:t>Find interpretation </a:t>
            </a:r>
            <a:r>
              <a:rPr lang="en-US" sz="2800" i="1" dirty="0" smtClean="0">
                <a:sym typeface="Symbol"/>
              </a:rPr>
              <a:t>M:</a:t>
            </a:r>
            <a:br>
              <a:rPr lang="en-US" sz="2800" i="1" dirty="0" smtClean="0">
                <a:sym typeface="Symbol"/>
              </a:rPr>
            </a:br>
            <a:r>
              <a:rPr lang="en-US" sz="2800" i="1" dirty="0" smtClean="0">
                <a:sym typeface="Symbol"/>
              </a:rPr>
              <a:t/>
            </a:r>
            <a:br>
              <a:rPr lang="en-US" sz="2800" i="1" dirty="0" smtClean="0">
                <a:sym typeface="Symbol"/>
              </a:rPr>
            </a:br>
            <a:r>
              <a:rPr lang="en-US" sz="2800" i="1" dirty="0" smtClean="0">
                <a:sym typeface="Symbol"/>
              </a:rPr>
              <a:t>M </a:t>
            </a:r>
            <a:r>
              <a:rPr lang="en-US" sz="2800" dirty="0" smtClean="0"/>
              <a:t>⊨ </a:t>
            </a:r>
            <a:r>
              <a:rPr lang="en-US" sz="2800" dirty="0" smtClean="0">
                <a:sym typeface="Symbol"/>
              </a:rPr>
              <a:t>(AR </a:t>
            </a:r>
            <a:r>
              <a:rPr lang="en-US" sz="2800" b="1" dirty="0" smtClean="0"/>
              <a:t>ℓ</a:t>
            </a:r>
            <a:r>
              <a:rPr lang="en-US" sz="2800" i="1" baseline="-25000" dirty="0" smtClean="0">
                <a:sym typeface="Symbol"/>
              </a:rPr>
              <a:t>0 </a:t>
            </a:r>
            <a:r>
              <a:rPr lang="en-US" sz="2800" i="1" dirty="0" smtClean="0">
                <a:sym typeface="Symbol"/>
              </a:rPr>
              <a:t>x</a:t>
            </a:r>
            <a:r>
              <a:rPr lang="en-US" sz="2800" i="1" baseline="-25000" dirty="0" smtClean="0">
                <a:sym typeface="Symbol"/>
              </a:rPr>
              <a:t>0</a:t>
            </a:r>
            <a:r>
              <a:rPr lang="en-US" sz="2800" dirty="0" smtClean="0">
                <a:sym typeface="Symbol"/>
              </a:rPr>
              <a:t>)</a:t>
            </a:r>
            <a:r>
              <a:rPr lang="en-US" sz="2800" i="1" baseline="-25000" dirty="0" smtClean="0">
                <a:sym typeface="Symbol"/>
              </a:rPr>
              <a:t> </a:t>
            </a:r>
            <a:r>
              <a:rPr lang="en-US" sz="2800" dirty="0" smtClean="0">
                <a:sym typeface="Symbol"/>
              </a:rPr>
              <a:t> R </a:t>
            </a:r>
            <a:r>
              <a:rPr lang="en-US" sz="2800" b="1" dirty="0" smtClean="0"/>
              <a:t>ℓ</a:t>
            </a:r>
            <a:r>
              <a:rPr lang="en-US" sz="2800" i="1" baseline="-25000" dirty="0" smtClean="0">
                <a:sym typeface="Symbol"/>
              </a:rPr>
              <a:t>0</a:t>
            </a:r>
            <a:r>
              <a:rPr lang="en-US" sz="2800" i="1" dirty="0" smtClean="0">
                <a:sym typeface="Symbol"/>
              </a:rPr>
              <a:t> x</a:t>
            </a:r>
            <a:r>
              <a:rPr lang="en-US" sz="2800" i="1" baseline="-25000" dirty="0" smtClean="0">
                <a:sym typeface="Symbol"/>
              </a:rPr>
              <a:t>0</a:t>
            </a:r>
            <a:r>
              <a:rPr lang="en-US" sz="2800" i="1" dirty="0" smtClean="0">
                <a:sym typeface="Symbol"/>
              </a:rPr>
              <a:t> x </a:t>
            </a:r>
            <a:r>
              <a:rPr lang="en-US" sz="2800" b="1" dirty="0" smtClean="0"/>
              <a:t>ℓ</a:t>
            </a:r>
            <a:r>
              <a:rPr lang="en-US" sz="2800" i="1" dirty="0" smtClean="0">
                <a:sym typeface="Symbol"/>
              </a:rPr>
              <a:t> </a:t>
            </a:r>
            <a:r>
              <a:rPr lang="en-US" sz="2800" dirty="0" smtClean="0">
                <a:sym typeface="Symbol"/>
              </a:rPr>
              <a:t> (AR </a:t>
            </a:r>
            <a:r>
              <a:rPr lang="en-US" sz="2800" b="1" dirty="0" smtClean="0"/>
              <a:t>ℓ</a:t>
            </a:r>
            <a:r>
              <a:rPr lang="en-US" sz="2800" i="1" baseline="-25000" dirty="0" smtClean="0">
                <a:sym typeface="Symbol"/>
              </a:rPr>
              <a:t> </a:t>
            </a:r>
            <a:r>
              <a:rPr lang="en-US" sz="2800" i="1" dirty="0" smtClean="0">
                <a:sym typeface="Symbol"/>
              </a:rPr>
              <a:t>x</a:t>
            </a:r>
            <a:r>
              <a:rPr lang="en-US" sz="2800" dirty="0" smtClean="0">
                <a:sym typeface="Symbol"/>
              </a:rPr>
              <a:t>)</a:t>
            </a:r>
            <a:r>
              <a:rPr lang="en-US" sz="2800" i="1" baseline="-25000" dirty="0" smtClean="0">
                <a:sym typeface="Symbol"/>
              </a:rPr>
              <a:t> </a:t>
            </a:r>
            <a:r>
              <a:rPr lang="en-US" sz="2800" dirty="0" smtClean="0">
                <a:sym typeface="Symbol"/>
              </a:rPr>
              <a:t/>
            </a:r>
            <a:br>
              <a:rPr lang="en-US" sz="2800" dirty="0" smtClean="0">
                <a:sym typeface="Symbol"/>
              </a:rPr>
            </a:br>
            <a:endParaRPr lang="en-US" sz="2800" dirty="0" smtClean="0">
              <a:sym typeface="Symbol"/>
            </a:endParaRPr>
          </a:p>
          <a:p>
            <a:pPr>
              <a:buNone/>
            </a:pPr>
            <a:r>
              <a:rPr lang="en-US" sz="2800" dirty="0" smtClean="0">
                <a:sym typeface="Symbol"/>
              </a:rPr>
              <a:t>Then:</a:t>
            </a:r>
          </a:p>
          <a:p>
            <a:pPr>
              <a:buNone/>
            </a:pPr>
            <a:r>
              <a:rPr lang="en-US" sz="2800" dirty="0" smtClean="0">
                <a:sym typeface="Symbol"/>
              </a:rPr>
              <a:t>	 	</a:t>
            </a:r>
          </a:p>
          <a:p>
            <a:pPr>
              <a:buNone/>
            </a:pPr>
            <a:r>
              <a:rPr lang="en-US" sz="2800" dirty="0" smtClean="0">
                <a:sym typeface="Symbol"/>
              </a:rPr>
              <a:t>	AR </a:t>
            </a:r>
            <a:r>
              <a:rPr lang="en-US" sz="2800" b="1" dirty="0" smtClean="0"/>
              <a:t>ℓ</a:t>
            </a:r>
            <a:r>
              <a:rPr lang="en-US" sz="2800" dirty="0" smtClean="0">
                <a:sym typeface="Symbol"/>
              </a:rPr>
              <a:t> 	 AR </a:t>
            </a:r>
            <a:r>
              <a:rPr lang="en-US" sz="2800" b="1" dirty="0" smtClean="0"/>
              <a:t>ℓ</a:t>
            </a:r>
            <a:r>
              <a:rPr lang="en-US" sz="2800" dirty="0" smtClean="0">
                <a:sym typeface="Symbol"/>
              </a:rPr>
              <a:t> </a:t>
            </a:r>
            <a:r>
              <a:rPr lang="en-US" sz="2800" dirty="0" smtClean="0"/>
              <a:t>⊔ </a:t>
            </a:r>
            <a:r>
              <a:rPr lang="en-US" sz="2800" dirty="0" smtClean="0">
                <a:sym typeface="Symbol"/>
              </a:rPr>
              <a:t>(</a:t>
            </a:r>
            <a:r>
              <a:rPr lang="en-US" sz="2800" i="1" dirty="0" err="1" smtClean="0">
                <a:sym typeface="Symbol"/>
              </a:rPr>
              <a:t>x</a:t>
            </a:r>
            <a:r>
              <a:rPr lang="en-US" sz="2800" i="1" baseline="30000" dirty="0" err="1" smtClean="0">
                <a:sym typeface="Symbol"/>
              </a:rPr>
              <a:t>M</a:t>
            </a:r>
            <a:r>
              <a:rPr lang="en-US" sz="2400" dirty="0" smtClean="0">
                <a:sym typeface="Symbol"/>
              </a:rPr>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z="4800" smtClean="0"/>
              <a:t>Abstraction: Linear congruences</a:t>
            </a:r>
            <a:br>
              <a:rPr sz="4800" smtClean="0"/>
            </a:br>
            <a:r>
              <a:rPr sz="4800" smtClean="0"/>
              <a:t>			</a:t>
            </a:r>
            <a:endParaRPr lang="en-US" sz="4800" dirty="0"/>
          </a:p>
        </p:txBody>
      </p:sp>
      <p:sp>
        <p:nvSpPr>
          <p:cNvPr id="3" name="Content Placeholder 2"/>
          <p:cNvSpPr>
            <a:spLocks noGrp="1"/>
          </p:cNvSpPr>
          <p:nvPr>
            <p:ph idx="1"/>
          </p:nvPr>
        </p:nvSpPr>
        <p:spPr>
          <a:xfrm>
            <a:off x="370951" y="2317227"/>
            <a:ext cx="8382000" cy="3063916"/>
          </a:xfrm>
        </p:spPr>
        <p:txBody>
          <a:bodyPr/>
          <a:lstStyle/>
          <a:p>
            <a:r>
              <a:rPr lang="en-US" dirty="0" smtClean="0">
                <a:sym typeface="Symbol"/>
              </a:rPr>
              <a:t>States are linear </a:t>
            </a:r>
            <a:r>
              <a:rPr lang="en-US" dirty="0" err="1" smtClean="0">
                <a:sym typeface="Symbol"/>
              </a:rPr>
              <a:t>congruences</a:t>
            </a:r>
            <a:r>
              <a:rPr lang="en-US" dirty="0" smtClean="0">
                <a:sym typeface="Symbol"/>
              </a:rPr>
              <a:t>:</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dirty="0" smtClean="0">
                <a:sym typeface="Symbol"/>
              </a:rPr>
              <a:t> </a:t>
            </a:r>
          </a:p>
          <a:p>
            <a:pPr>
              <a:buNone/>
            </a:pPr>
            <a:endParaRPr lang="en-US" dirty="0" smtClean="0">
              <a:sym typeface="Symbol"/>
            </a:endParaRPr>
          </a:p>
          <a:p>
            <a:pPr lvl="2"/>
            <a:r>
              <a:rPr lang="en-US" i="1" dirty="0" smtClean="0">
                <a:sym typeface="Symbol"/>
              </a:rPr>
              <a:t>V </a:t>
            </a:r>
            <a:r>
              <a:rPr lang="en-US" dirty="0" smtClean="0">
                <a:sym typeface="Symbol"/>
              </a:rPr>
              <a:t>is set of program variables</a:t>
            </a:r>
            <a:r>
              <a:rPr lang="en-US" i="1" dirty="0" smtClean="0">
                <a:sym typeface="Symbol"/>
              </a:rPr>
              <a:t>.</a:t>
            </a:r>
          </a:p>
          <a:p>
            <a:pPr lvl="2"/>
            <a:r>
              <a:rPr lang="en-US" b="1" dirty="0" smtClean="0">
                <a:sym typeface="Symbol"/>
              </a:rPr>
              <a:t>A </a:t>
            </a:r>
            <a:r>
              <a:rPr lang="en-US" dirty="0" smtClean="0">
                <a:sym typeface="Symbol"/>
              </a:rPr>
              <a:t>matrix, </a:t>
            </a:r>
            <a:r>
              <a:rPr lang="en-US" b="1" dirty="0" smtClean="0">
                <a:sym typeface="Symbol"/>
              </a:rPr>
              <a:t>b </a:t>
            </a:r>
            <a:r>
              <a:rPr lang="en-US" dirty="0" smtClean="0">
                <a:sym typeface="Symbol"/>
              </a:rPr>
              <a:t>vector of coefficients [0.. 2</a:t>
            </a:r>
            <a:r>
              <a:rPr lang="en-US" baseline="30000" dirty="0" smtClean="0">
                <a:sym typeface="Symbol"/>
              </a:rPr>
              <a:t>m</a:t>
            </a:r>
            <a:r>
              <a:rPr lang="en-US" dirty="0" smtClean="0">
                <a:sym typeface="Symbol"/>
              </a:rPr>
              <a:t>-1]</a:t>
            </a:r>
          </a:p>
          <a:p>
            <a:pPr>
              <a:buNone/>
            </a:pPr>
            <a:endParaRPr lang="en-US" baseline="30000" dirty="0" smtClean="0">
              <a:sym typeface="Symbo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t>
            </a:r>
            <a:r>
              <a:rPr smtClean="0">
                <a:latin typeface="Magneto" pitchFamily="82" charset="0"/>
              </a:rPr>
              <a:t>Pex</a:t>
            </a:r>
            <a:endParaRPr lang="en-US" dirty="0">
              <a:latin typeface="Magneto" pitchFamily="82" charset="0"/>
            </a:endParaRPr>
          </a:p>
        </p:txBody>
      </p:sp>
      <p:sp>
        <p:nvSpPr>
          <p:cNvPr id="3" name="Content Placeholder 2"/>
          <p:cNvSpPr>
            <a:spLocks noGrp="1"/>
          </p:cNvSpPr>
          <p:nvPr>
            <p:ph idx="1"/>
          </p:nvPr>
        </p:nvSpPr>
        <p:spPr>
          <a:xfrm>
            <a:off x="381000" y="1411552"/>
            <a:ext cx="8382000" cy="3631763"/>
          </a:xfrm>
        </p:spPr>
        <p:txBody>
          <a:bodyPr/>
          <a:lstStyle/>
          <a:p>
            <a:r>
              <a:rPr lang="en-US" sz="2800" dirty="0" smtClean="0"/>
              <a:t>Test input generator</a:t>
            </a:r>
          </a:p>
          <a:p>
            <a:pPr lvl="1"/>
            <a:r>
              <a:rPr sz="2400" smtClean="0"/>
              <a:t>Pex starts from parameterized unit tests</a:t>
            </a:r>
          </a:p>
          <a:p>
            <a:pPr lvl="1"/>
            <a:r>
              <a:rPr sz="2400" smtClean="0"/>
              <a:t>Generated tests are emitted as traditional unit tests</a:t>
            </a:r>
          </a:p>
          <a:p>
            <a:pPr lvl="1"/>
            <a:endParaRPr sz="2400" smtClean="0"/>
          </a:p>
          <a:p>
            <a:r>
              <a:rPr lang="en-US" sz="2800" dirty="0" smtClean="0"/>
              <a:t>Dynamic symbolic execution framework</a:t>
            </a:r>
          </a:p>
          <a:p>
            <a:pPr lvl="1"/>
            <a:r>
              <a:rPr lang="en-US" sz="2400" dirty="0" smtClean="0"/>
              <a:t>Analysis of </a:t>
            </a:r>
            <a:r>
              <a:rPr sz="2400" smtClean="0"/>
              <a:t>.NET instructions (</a:t>
            </a:r>
            <a:r>
              <a:rPr lang="en-US" sz="2400" dirty="0" err="1" smtClean="0"/>
              <a:t>bytecode</a:t>
            </a:r>
            <a:r>
              <a:rPr sz="2400" smtClean="0"/>
              <a:t>)</a:t>
            </a:r>
            <a:endParaRPr lang="en-US" sz="2400" dirty="0" smtClean="0"/>
          </a:p>
          <a:p>
            <a:pPr lvl="1"/>
            <a:r>
              <a:rPr lang="en-US" dirty="0" smtClean="0"/>
              <a:t>Instrumentation happens automatically at JIT time</a:t>
            </a:r>
            <a:endParaRPr lang="en-US" sz="2400" dirty="0" smtClean="0"/>
          </a:p>
          <a:p>
            <a:pPr lvl="1"/>
            <a:r>
              <a:rPr lang="en-US" sz="2400" dirty="0" smtClean="0"/>
              <a:t>Using SMT-solver Z3 to check </a:t>
            </a:r>
            <a:r>
              <a:rPr lang="en-US" sz="2400" dirty="0" err="1" smtClean="0"/>
              <a:t>satisfiability</a:t>
            </a:r>
            <a:r>
              <a:rPr lang="en-US" sz="2400" dirty="0" smtClean="0"/>
              <a:t> and generate models = test inputs</a:t>
            </a:r>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a:t>
            </a:r>
            <a:endParaRPr lang="en-US" dirty="0"/>
          </a:p>
        </p:txBody>
      </p:sp>
      <p:sp>
        <p:nvSpPr>
          <p:cNvPr id="3" name="Content Placeholder 2"/>
          <p:cNvSpPr>
            <a:spLocks noGrp="1"/>
          </p:cNvSpPr>
          <p:nvPr>
            <p:ph idx="1"/>
          </p:nvPr>
        </p:nvSpPr>
        <p:spPr>
          <a:xfrm>
            <a:off x="381000" y="1412875"/>
            <a:ext cx="8382000" cy="3757952"/>
          </a:xfrm>
        </p:spPr>
        <p:txBody>
          <a:bodyPr/>
          <a:lstStyle/>
          <a:p>
            <a:endParaRPr lang="en-US" dirty="0" smtClean="0"/>
          </a:p>
          <a:p>
            <a:endParaRPr lang="en-US" dirty="0" smtClean="0"/>
          </a:p>
          <a:p>
            <a:pPr>
              <a:buNone/>
            </a:pPr>
            <a:endParaRPr lang="en-US" dirty="0" smtClean="0"/>
          </a:p>
          <a:p>
            <a:pPr>
              <a:buNone/>
            </a:pPr>
            <a:endParaRPr lang="en-US" dirty="0" smtClean="0"/>
          </a:p>
          <a:p>
            <a:r>
              <a:rPr lang="en-US" dirty="0" smtClean="0"/>
              <a:t>When at </a:t>
            </a:r>
            <a:r>
              <a:rPr lang="en-US" sz="3600" b="1" dirty="0" smtClean="0"/>
              <a:t>ℓ</a:t>
            </a:r>
            <a:r>
              <a:rPr lang="en-US" sz="3600" baseline="-25000" dirty="0" smtClean="0"/>
              <a:t>2</a:t>
            </a:r>
            <a:r>
              <a:rPr lang="en-US" sz="3600" dirty="0" smtClean="0">
                <a:sym typeface="Symbol"/>
              </a:rPr>
              <a:t> :</a:t>
            </a:r>
          </a:p>
          <a:p>
            <a:pPr lvl="1"/>
            <a:r>
              <a:rPr lang="en-US" i="1" dirty="0" smtClean="0">
                <a:sym typeface="Symbol"/>
              </a:rPr>
              <a:t>y </a:t>
            </a:r>
            <a:r>
              <a:rPr lang="en-US" dirty="0" smtClean="0">
                <a:sym typeface="Symbol"/>
              </a:rPr>
              <a:t>is 0.</a:t>
            </a:r>
            <a:endParaRPr lang="en-US" i="1" dirty="0" smtClean="0">
              <a:sym typeface="Symbol"/>
            </a:endParaRPr>
          </a:p>
          <a:p>
            <a:pPr lvl="1"/>
            <a:r>
              <a:rPr lang="en-US" i="1" dirty="0" smtClean="0">
                <a:sym typeface="Symbol"/>
              </a:rPr>
              <a:t>c</a:t>
            </a:r>
            <a:r>
              <a:rPr lang="en-US" dirty="0" smtClean="0">
                <a:sym typeface="Symbol"/>
              </a:rPr>
              <a:t> contains number of bits in </a:t>
            </a:r>
            <a:r>
              <a:rPr lang="en-US" i="1" dirty="0" smtClean="0">
                <a:sym typeface="Symbol"/>
              </a:rPr>
              <a:t>x.</a:t>
            </a:r>
            <a:endParaRPr lang="en-US" dirty="0" smtClean="0"/>
          </a:p>
        </p:txBody>
      </p:sp>
      <p:sp>
        <p:nvSpPr>
          <p:cNvPr id="4" name="TextBox 3"/>
          <p:cNvSpPr txBox="1"/>
          <p:nvPr/>
        </p:nvSpPr>
        <p:spPr>
          <a:xfrm>
            <a:off x="622996" y="1647929"/>
            <a:ext cx="7506119" cy="1384995"/>
          </a:xfrm>
          <a:prstGeom prst="rect">
            <a:avLst/>
          </a:prstGeom>
          <a:noFill/>
          <a:ln>
            <a:solidFill>
              <a:schemeClr val="bg1"/>
            </a:solidFill>
          </a:ln>
        </p:spPr>
        <p:txBody>
          <a:bodyPr wrap="square" rtlCol="0">
            <a:spAutoFit/>
          </a:bodyPr>
          <a:lstStyle/>
          <a:p>
            <a:r>
              <a:rPr lang="en-US" sz="2800" b="1" dirty="0" smtClean="0">
                <a:solidFill>
                  <a:schemeClr val="bg1"/>
                </a:solidFill>
              </a:rPr>
              <a:t>ℓ</a:t>
            </a:r>
            <a:r>
              <a:rPr lang="en-US" sz="2800" baseline="-25000" dirty="0" smtClean="0">
                <a:solidFill>
                  <a:schemeClr val="bg1"/>
                </a:solidFill>
              </a:rPr>
              <a:t>0</a:t>
            </a:r>
            <a:r>
              <a:rPr lang="en-US" sz="2800" dirty="0" smtClean="0">
                <a:solidFill>
                  <a:schemeClr val="bg1"/>
                </a:solidFill>
              </a:rPr>
              <a:t>: y </a:t>
            </a:r>
            <a:r>
              <a:rPr lang="en-US" sz="2800" dirty="0" smtClean="0">
                <a:solidFill>
                  <a:schemeClr val="bg1"/>
                </a:solidFill>
                <a:sym typeface="Symbol"/>
              </a:rPr>
              <a:t>x; c 0; </a:t>
            </a:r>
            <a:br>
              <a:rPr lang="en-US" sz="2800" dirty="0" smtClean="0">
                <a:solidFill>
                  <a:schemeClr val="bg1"/>
                </a:solidFill>
                <a:sym typeface="Symbol"/>
              </a:rPr>
            </a:br>
            <a:r>
              <a:rPr lang="en-US" sz="2800" b="1" dirty="0" smtClean="0">
                <a:solidFill>
                  <a:schemeClr val="bg1"/>
                </a:solidFill>
              </a:rPr>
              <a:t>ℓ</a:t>
            </a:r>
            <a:r>
              <a:rPr lang="en-US" sz="2800" baseline="-25000" dirty="0" smtClean="0">
                <a:solidFill>
                  <a:schemeClr val="bg1"/>
                </a:solidFill>
              </a:rPr>
              <a:t>1</a:t>
            </a:r>
            <a:r>
              <a:rPr lang="en-US" sz="2800" dirty="0" smtClean="0">
                <a:solidFill>
                  <a:schemeClr val="bg1"/>
                </a:solidFill>
              </a:rPr>
              <a:t>: </a:t>
            </a:r>
            <a:r>
              <a:rPr lang="en-US" sz="2800" b="1" dirty="0" smtClean="0">
                <a:solidFill>
                  <a:schemeClr val="bg1"/>
                </a:solidFill>
                <a:sym typeface="Symbol"/>
              </a:rPr>
              <a:t>while</a:t>
            </a:r>
            <a:r>
              <a:rPr lang="en-US" sz="2800" dirty="0" smtClean="0">
                <a:solidFill>
                  <a:schemeClr val="bg1"/>
                </a:solidFill>
                <a:sym typeface="Symbol"/>
              </a:rPr>
              <a:t> y != 0 </a:t>
            </a:r>
            <a:r>
              <a:rPr lang="en-US" sz="2800" b="1" dirty="0" smtClean="0">
                <a:solidFill>
                  <a:schemeClr val="bg1"/>
                </a:solidFill>
                <a:sym typeface="Symbol"/>
              </a:rPr>
              <a:t>do</a:t>
            </a:r>
            <a:r>
              <a:rPr lang="en-US" sz="2800" dirty="0" smtClean="0">
                <a:solidFill>
                  <a:schemeClr val="bg1"/>
                </a:solidFill>
                <a:sym typeface="Symbol"/>
              </a:rPr>
              <a:t> [ y y&amp;(y-1); c  c+1 ]</a:t>
            </a:r>
          </a:p>
          <a:p>
            <a:r>
              <a:rPr lang="en-US" sz="2800" b="1" dirty="0" smtClean="0">
                <a:solidFill>
                  <a:schemeClr val="bg1"/>
                </a:solidFill>
              </a:rPr>
              <a:t>ℓ</a:t>
            </a:r>
            <a:r>
              <a:rPr lang="en-US" sz="2800" baseline="-25000" dirty="0" smtClean="0">
                <a:solidFill>
                  <a:schemeClr val="bg1"/>
                </a:solidFill>
              </a:rPr>
              <a:t>2</a:t>
            </a:r>
            <a:r>
              <a:rPr lang="en-US" sz="2800" dirty="0" smtClean="0">
                <a:solidFill>
                  <a:schemeClr val="bg1"/>
                </a:solidFill>
                <a:sym typeface="Symbol"/>
              </a:rPr>
              <a:t>:</a:t>
            </a: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6868034"/>
          </a:xfrm>
        </p:spPr>
        <p:txBody>
          <a:bodyPr/>
          <a:lstStyle/>
          <a:p>
            <a:r>
              <a:rPr lang="en-US" dirty="0" smtClean="0">
                <a:sym typeface="Symbol"/>
              </a:rPr>
              <a:t>States are linear </a:t>
            </a:r>
            <a:r>
              <a:rPr lang="en-US" dirty="0" err="1" smtClean="0">
                <a:sym typeface="Symbol"/>
              </a:rPr>
              <a:t>congruences</a:t>
            </a:r>
            <a:r>
              <a:rPr lang="en-US" dirty="0" smtClean="0">
                <a:sym typeface="Symbol"/>
              </a:rPr>
              <a:t>:</a:t>
            </a:r>
          </a:p>
          <a:p>
            <a:endParaRPr lang="en-US" baseline="30000" dirty="0" smtClean="0">
              <a:sym typeface="Symbol"/>
            </a:endParaRPr>
          </a:p>
          <a:p>
            <a:endParaRPr lang="en-US" baseline="30000" dirty="0" smtClean="0">
              <a:sym typeface="Symbol"/>
            </a:endParaRPr>
          </a:p>
          <a:p>
            <a:pPr>
              <a:buNone/>
            </a:pPr>
            <a:r>
              <a:rPr lang="en-US" baseline="30000" dirty="0" smtClean="0">
                <a:sym typeface="Symbol"/>
              </a:rPr>
              <a:t> </a:t>
            </a:r>
          </a:p>
          <a:p>
            <a:endParaRPr lang="en-US" baseline="30000" dirty="0" smtClean="0">
              <a:sym typeface="Symbol"/>
            </a:endParaRPr>
          </a:p>
          <a:p>
            <a:endParaRPr lang="en-US" baseline="30000" dirty="0" smtClean="0">
              <a:sym typeface="Symbol"/>
            </a:endParaRPr>
          </a:p>
          <a:p>
            <a:endParaRPr lang="en-US" baseline="30000" dirty="0" smtClean="0">
              <a:sym typeface="Symbol"/>
            </a:endParaRPr>
          </a:p>
          <a:p>
            <a:pPr>
              <a:buNone/>
            </a:pPr>
            <a:r>
              <a:rPr lang="en-US" dirty="0" smtClean="0">
                <a:sym typeface="Symbol"/>
              </a:rPr>
              <a:t>As Bit-vector constraints (</a:t>
            </a:r>
            <a:r>
              <a:rPr lang="en-US" dirty="0" err="1" smtClean="0">
                <a:sym typeface="Symbol"/>
              </a:rPr>
              <a:t>SMTish</a:t>
            </a:r>
            <a:r>
              <a:rPr lang="en-US" dirty="0" smtClean="0">
                <a:sym typeface="Symbol"/>
              </a:rPr>
              <a:t> syntax):</a:t>
            </a:r>
            <a:endParaRPr lang="en-US" baseline="30000" dirty="0" smtClean="0">
              <a:sym typeface="Symbol"/>
            </a:endParaRPr>
          </a:p>
          <a:p>
            <a:pPr>
              <a:buNone/>
            </a:pPr>
            <a:r>
              <a:rPr lang="en-US" dirty="0" smtClean="0">
                <a:sym typeface="Symbol"/>
              </a:rPr>
              <a:t>   </a:t>
            </a:r>
            <a:r>
              <a:rPr lang="en-US" sz="2800" dirty="0" smtClean="0">
                <a:sym typeface="Symbol"/>
              </a:rPr>
              <a:t>(and </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dirty="0" err="1" smtClean="0">
                <a:sym typeface="Symbol"/>
              </a:rPr>
              <a:t>bvmul</a:t>
            </a:r>
            <a:r>
              <a:rPr lang="en-US" sz="2800" dirty="0" smtClean="0">
                <a:sym typeface="Symbol"/>
              </a:rPr>
              <a:t> 010 </a:t>
            </a:r>
            <a:r>
              <a:rPr lang="en-US" sz="2800" i="1" dirty="0" smtClean="0">
                <a:sym typeface="Symbol"/>
              </a:rPr>
              <a:t>x</a:t>
            </a:r>
            <a:r>
              <a:rPr lang="en-US" sz="2800" i="1" baseline="-25000" dirty="0" smtClean="0">
                <a:sym typeface="Symbol"/>
              </a:rPr>
              <a:t>0</a:t>
            </a:r>
            <a:r>
              <a:rPr lang="en-US" sz="2800" dirty="0" smtClean="0">
                <a:sym typeface="Symbol"/>
              </a:rPr>
              <a:t>) (</a:t>
            </a:r>
            <a:r>
              <a:rPr lang="en-US" sz="2800" dirty="0" err="1" smtClean="0">
                <a:sym typeface="Symbol"/>
              </a:rPr>
              <a:t>bvmul</a:t>
            </a:r>
            <a:r>
              <a:rPr lang="en-US" sz="2800" dirty="0" smtClean="0">
                <a:sym typeface="Symbol"/>
              </a:rPr>
              <a:t> 011 </a:t>
            </a:r>
            <a:r>
              <a:rPr lang="en-US" sz="2800" i="1" dirty="0" smtClean="0">
                <a:sym typeface="Symbol"/>
              </a:rPr>
              <a:t>x</a:t>
            </a:r>
            <a:r>
              <a:rPr lang="en-US" sz="2800" i="1" baseline="-25000" dirty="0" smtClean="0">
                <a:sym typeface="Symbol"/>
              </a:rPr>
              <a:t>1</a:t>
            </a:r>
            <a:r>
              <a:rPr lang="en-US" sz="2800" dirty="0" smtClean="0">
                <a:sym typeface="Symbol"/>
              </a:rPr>
              <a:t>)) 001)</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i="1" dirty="0" smtClean="0">
                <a:sym typeface="Symbol"/>
              </a:rPr>
              <a:t>x</a:t>
            </a:r>
            <a:r>
              <a:rPr lang="en-US" sz="2800" i="1" baseline="-25000" dirty="0" smtClean="0">
                <a:sym typeface="Symbol"/>
              </a:rPr>
              <a:t>0</a:t>
            </a:r>
            <a:r>
              <a:rPr lang="en-US" sz="2800" dirty="0" smtClean="0">
                <a:sym typeface="Symbol"/>
              </a:rPr>
              <a:t> </a:t>
            </a:r>
            <a:r>
              <a:rPr lang="en-US" sz="2800" i="1" dirty="0" smtClean="0">
                <a:sym typeface="Symbol"/>
              </a:rPr>
              <a:t>x</a:t>
            </a:r>
            <a:r>
              <a:rPr lang="en-US" sz="2800" i="1" baseline="-25000" dirty="0" smtClean="0">
                <a:sym typeface="Symbol"/>
              </a:rPr>
              <a:t>1</a:t>
            </a:r>
            <a:r>
              <a:rPr lang="en-US" sz="2800" dirty="0" smtClean="0">
                <a:sym typeface="Symbol"/>
              </a:rPr>
              <a:t>) 011)</a:t>
            </a:r>
            <a:br>
              <a:rPr lang="en-US" sz="2800" dirty="0" smtClean="0">
                <a:sym typeface="Symbol"/>
              </a:rPr>
            </a:br>
            <a:r>
              <a:rPr lang="en-US" sz="2800" dirty="0" smtClean="0">
                <a:sym typeface="Symbol"/>
              </a:rPr>
              <a:t>) </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endParaRPr lang="en-US" b="1" i="1" baseline="30000" dirty="0" smtClean="0">
              <a:sym typeface="Symbol"/>
            </a:endParaRPr>
          </a:p>
          <a:p>
            <a:pPr>
              <a:buNone/>
            </a:pPr>
            <a:r>
              <a:rPr lang="en-US" sz="3600" i="1" dirty="0" smtClean="0">
                <a:sym typeface="Symbol"/>
              </a:rPr>
              <a:t/>
            </a:r>
            <a:br>
              <a:rPr lang="en-US" sz="3600" i="1" dirty="0" smtClean="0">
                <a:sym typeface="Symbol"/>
              </a:rPr>
            </a:br>
            <a:endParaRPr lang="en-US" baseline="30000" dirty="0" smtClean="0">
              <a:sym typeface="Symbol"/>
            </a:endParaRPr>
          </a:p>
          <a:p>
            <a:endParaRPr lang="en-US" baseline="30000" dirty="0" smtClean="0">
              <a:sym typeface="Symbol"/>
            </a:endParaRPr>
          </a:p>
        </p:txBody>
      </p:sp>
      <p:graphicFrame>
        <p:nvGraphicFramePr>
          <p:cNvPr id="6" name="Object 5"/>
          <p:cNvGraphicFramePr>
            <a:graphicFrameLocks noChangeAspect="1"/>
          </p:cNvGraphicFramePr>
          <p:nvPr/>
        </p:nvGraphicFramePr>
        <p:xfrm>
          <a:off x="923925" y="1976438"/>
          <a:ext cx="5129213" cy="1168400"/>
        </p:xfrm>
        <a:graphic>
          <a:graphicData uri="http://schemas.openxmlformats.org/presentationml/2006/ole">
            <p:oleObj spid="_x0000_s182274" name="Equation" r:id="rId3" imgW="1981080" imgH="495000" progId="Equation.DSMT4">
              <p:embed/>
            </p:oleObj>
          </a:graphicData>
        </a:graphic>
      </p:graphicFrame>
      <p:graphicFrame>
        <p:nvGraphicFramePr>
          <p:cNvPr id="180227" name="Object 3"/>
          <p:cNvGraphicFramePr>
            <a:graphicFrameLocks noChangeAspect="1"/>
          </p:cNvGraphicFramePr>
          <p:nvPr/>
        </p:nvGraphicFramePr>
        <p:xfrm>
          <a:off x="990600" y="3408363"/>
          <a:ext cx="6015038" cy="590550"/>
        </p:xfrm>
        <a:graphic>
          <a:graphicData uri="http://schemas.openxmlformats.org/presentationml/2006/ole">
            <p:oleObj spid="_x0000_s182275" name="Equation" r:id="rId4" imgW="2628720" imgH="2412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5187574"/>
          </a:xfrm>
        </p:spPr>
        <p:txBody>
          <a:bodyPr/>
          <a:lstStyle/>
          <a:p>
            <a:endParaRPr lang="en-US" sz="3600" dirty="0" smtClean="0">
              <a:sym typeface="Symbol"/>
            </a:endParaRPr>
          </a:p>
          <a:p>
            <a:r>
              <a:rPr lang="en-US" sz="3600" i="1" dirty="0" smtClean="0">
                <a:sym typeface="Symbol"/>
              </a:rPr>
              <a:t>	</a:t>
            </a:r>
          </a:p>
          <a:p>
            <a:endParaRPr lang="en-US" b="1" dirty="0" smtClean="0">
              <a:sym typeface="Symbol"/>
            </a:endParaRPr>
          </a:p>
          <a:p>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 </a:t>
            </a:r>
            <a:r>
              <a:rPr lang="en-US" sz="3600" b="1" dirty="0" smtClean="0">
                <a:sym typeface="Symbol"/>
              </a:rPr>
              <a:t>) </a:t>
            </a:r>
            <a:r>
              <a:rPr lang="en-US" sz="3600" dirty="0" smtClean="0"/>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b="1" dirty="0" smtClean="0">
                <a:sym typeface="Symbol"/>
              </a:rPr>
              <a:t>)</a:t>
            </a:r>
            <a:endParaRPr lang="en-US" baseline="30000" dirty="0" smtClean="0">
              <a:sym typeface="Symbol"/>
            </a:endParaRPr>
          </a:p>
          <a:p>
            <a:endParaRPr lang="en-US" baseline="30000" dirty="0" smtClean="0">
              <a:sym typeface="Symbol"/>
            </a:endParaRPr>
          </a:p>
          <a:p>
            <a:pPr lvl="1"/>
            <a:r>
              <a:rPr lang="en-US" dirty="0" smtClean="0">
                <a:sym typeface="Symbol"/>
              </a:rPr>
              <a:t>Combine:</a:t>
            </a:r>
          </a:p>
          <a:p>
            <a:pPr lvl="1"/>
            <a:endParaRPr lang="en-US" dirty="0" smtClean="0">
              <a:sym typeface="Symbol"/>
            </a:endParaRPr>
          </a:p>
          <a:p>
            <a:pPr lvl="1"/>
            <a:endParaRPr lang="en-US" dirty="0" smtClean="0">
              <a:sym typeface="Symbol"/>
            </a:endParaRPr>
          </a:p>
          <a:p>
            <a:pPr lvl="1"/>
            <a:r>
              <a:rPr lang="en-US" dirty="0" smtClean="0">
                <a:sym typeface="Symbol"/>
              </a:rPr>
              <a:t>Triangulate (</a:t>
            </a:r>
            <a:r>
              <a:rPr lang="en-US" dirty="0" err="1" smtClean="0">
                <a:sym typeface="Symbol"/>
              </a:rPr>
              <a:t>Seidl</a:t>
            </a:r>
            <a:r>
              <a:rPr lang="en-US" dirty="0" smtClean="0">
                <a:sym typeface="Symbol"/>
              </a:rPr>
              <a:t> &amp; </a:t>
            </a:r>
            <a:r>
              <a:rPr lang="en-US" dirty="0" err="1" smtClean="0">
                <a:sym typeface="Symbol"/>
              </a:rPr>
              <a:t>Olm</a:t>
            </a:r>
            <a:r>
              <a:rPr lang="en-US" dirty="0" smtClean="0">
                <a:sym typeface="Symbol"/>
              </a:rPr>
              <a:t>)</a:t>
            </a:r>
          </a:p>
          <a:p>
            <a:pPr lvl="1"/>
            <a:r>
              <a:rPr lang="en-US" dirty="0" smtClean="0">
                <a:sym typeface="Symbol"/>
              </a:rPr>
              <a:t>Project on </a:t>
            </a:r>
            <a:r>
              <a:rPr lang="en-US" i="1" dirty="0" smtClean="0">
                <a:sym typeface="Symbol"/>
              </a:rPr>
              <a:t>x</a:t>
            </a:r>
            <a:endParaRPr lang="en-US" b="1" baseline="30000" dirty="0" smtClean="0">
              <a:sym typeface="Symbol"/>
            </a:endParaRPr>
          </a:p>
        </p:txBody>
      </p:sp>
      <p:graphicFrame>
        <p:nvGraphicFramePr>
          <p:cNvPr id="5" name="Object 4"/>
          <p:cNvGraphicFramePr>
            <a:graphicFrameLocks noChangeAspect="1"/>
          </p:cNvGraphicFramePr>
          <p:nvPr/>
        </p:nvGraphicFramePr>
        <p:xfrm>
          <a:off x="3486847" y="3658087"/>
          <a:ext cx="4466884" cy="1858457"/>
        </p:xfrm>
        <a:graphic>
          <a:graphicData uri="http://schemas.openxmlformats.org/presentationml/2006/ole">
            <p:oleObj spid="_x0000_s181251" name="Equation" r:id="rId3" imgW="2171520" imgH="1155600" progId="Equation.DSMT4">
              <p:embed/>
            </p:oleObj>
          </a:graphicData>
        </a:graphic>
      </p:graphicFrame>
      <p:graphicFrame>
        <p:nvGraphicFramePr>
          <p:cNvPr id="8" name="Object 7"/>
          <p:cNvGraphicFramePr>
            <a:graphicFrameLocks noChangeAspect="1"/>
          </p:cNvGraphicFramePr>
          <p:nvPr/>
        </p:nvGraphicFramePr>
        <p:xfrm>
          <a:off x="730947" y="1647931"/>
          <a:ext cx="4212842" cy="1135464"/>
        </p:xfrm>
        <a:graphic>
          <a:graphicData uri="http://schemas.openxmlformats.org/presentationml/2006/ole">
            <p:oleObj spid="_x0000_s181252" name="Equation" r:id="rId4" imgW="2095200" imgH="4698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7341" y="2321209"/>
            <a:ext cx="7510409" cy="1828193"/>
          </a:xfrm>
        </p:spPr>
        <p:txBody>
          <a:bodyPr/>
          <a:lstStyle/>
          <a:p>
            <a:r>
              <a:rPr sz="4400" b="1" smtClean="0"/>
              <a:t>Bounded Model Checking of </a:t>
            </a:r>
          </a:p>
          <a:p>
            <a:r>
              <a:rPr sz="4400" b="1" smtClean="0"/>
              <a:t>Model Programs</a:t>
            </a:r>
            <a:endParaRPr lang="en-US" sz="4400" b="1" dirty="0"/>
          </a:p>
        </p:txBody>
      </p:sp>
      <p:pic>
        <p:nvPicPr>
          <p:cNvPr id="5" name="Picture 4" descr="margus.jpg"/>
          <p:cNvPicPr>
            <a:picLocks noChangeAspect="1"/>
          </p:cNvPicPr>
          <p:nvPr/>
        </p:nvPicPr>
        <p:blipFill>
          <a:blip r:embed="rId2"/>
          <a:stretch>
            <a:fillRect/>
          </a:stretch>
        </p:blipFill>
        <p:spPr>
          <a:xfrm>
            <a:off x="7471689" y="5121230"/>
            <a:ext cx="636603" cy="641696"/>
          </a:xfrm>
          <a:prstGeom prst="rect">
            <a:avLst/>
          </a:prstGeom>
        </p:spPr>
      </p:pic>
      <p:sp>
        <p:nvSpPr>
          <p:cNvPr id="6" name="TextBox 5"/>
          <p:cNvSpPr txBox="1"/>
          <p:nvPr/>
        </p:nvSpPr>
        <p:spPr>
          <a:xfrm>
            <a:off x="6871212" y="5845026"/>
            <a:ext cx="1704377" cy="369332"/>
          </a:xfrm>
          <a:prstGeom prst="rect">
            <a:avLst/>
          </a:prstGeom>
          <a:noFill/>
        </p:spPr>
        <p:txBody>
          <a:bodyPr wrap="none" rtlCol="0">
            <a:spAutoFit/>
          </a:bodyPr>
          <a:lstStyle/>
          <a:p>
            <a:r>
              <a:rPr lang="en-US" dirty="0" smtClean="0">
                <a:solidFill>
                  <a:schemeClr val="bg1"/>
                </a:solidFill>
              </a:rPr>
              <a:t>Margus Veanes</a:t>
            </a:r>
          </a:p>
        </p:txBody>
      </p:sp>
      <p:sp>
        <p:nvSpPr>
          <p:cNvPr id="7" name="TextBox 6"/>
          <p:cNvSpPr txBox="1"/>
          <p:nvPr/>
        </p:nvSpPr>
        <p:spPr>
          <a:xfrm>
            <a:off x="7415683" y="6350559"/>
            <a:ext cx="1154483" cy="369332"/>
          </a:xfrm>
          <a:prstGeom prst="rect">
            <a:avLst/>
          </a:prstGeom>
          <a:noFill/>
        </p:spPr>
        <p:txBody>
          <a:bodyPr wrap="non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Goal</a:t>
            </a:r>
            <a:r>
              <a:rPr i="1" smtClean="0"/>
              <a:t>:Model Based Development</a:t>
            </a:r>
            <a:endParaRPr lang="en-US" dirty="0"/>
          </a:p>
        </p:txBody>
      </p:sp>
      <p:sp>
        <p:nvSpPr>
          <p:cNvPr id="19" name="Content Placeholder 18"/>
          <p:cNvSpPr>
            <a:spLocks noGrp="1"/>
          </p:cNvSpPr>
          <p:nvPr>
            <p:ph sz="half" idx="2"/>
          </p:nvPr>
        </p:nvSpPr>
        <p:spPr>
          <a:xfrm>
            <a:off x="369965" y="1481143"/>
            <a:ext cx="4114800" cy="4518160"/>
          </a:xfrm>
        </p:spPr>
        <p:txBody>
          <a:bodyPr/>
          <a:lstStyle/>
          <a:p>
            <a:pPr>
              <a:buNone/>
            </a:pPr>
            <a:r>
              <a:rPr lang="en-US" sz="2000" b="1" dirty="0" smtClean="0"/>
              <a:t>Integration with symbolic analysis techniques at design time – </a:t>
            </a:r>
            <a:r>
              <a:rPr lang="en-US" sz="2000" b="1" i="1" dirty="0" smtClean="0"/>
              <a:t>smart model debugging</a:t>
            </a:r>
          </a:p>
          <a:p>
            <a:pPr lvl="1"/>
            <a:r>
              <a:rPr lang="en-US" sz="1800" i="1" dirty="0" smtClean="0"/>
              <a:t>Theorem proving</a:t>
            </a:r>
          </a:p>
          <a:p>
            <a:pPr lvl="1"/>
            <a:r>
              <a:rPr lang="en-US" sz="1800" dirty="0" smtClean="0"/>
              <a:t>Model checking</a:t>
            </a:r>
          </a:p>
          <a:p>
            <a:pPr lvl="1"/>
            <a:r>
              <a:rPr lang="en-US" sz="1800" dirty="0" smtClean="0"/>
              <a:t>Compositional reasoning</a:t>
            </a:r>
          </a:p>
          <a:p>
            <a:r>
              <a:rPr lang="en-US" sz="2000" dirty="0" smtClean="0"/>
              <a:t>Domain specific front ends</a:t>
            </a:r>
          </a:p>
          <a:p>
            <a:pPr lvl="1"/>
            <a:r>
              <a:rPr lang="en-US" sz="1800" dirty="0" smtClean="0"/>
              <a:t>Different subareas require different adaptations</a:t>
            </a:r>
          </a:p>
          <a:p>
            <a:pPr lvl="1"/>
            <a:r>
              <a:rPr lang="en-US" sz="1800" dirty="0" smtClean="0"/>
              <a:t>Model programs provide the common framework</a:t>
            </a:r>
          </a:p>
          <a:p>
            <a:pPr marL="414057" indent="-362465">
              <a:buNone/>
              <a:defRPr/>
            </a:pPr>
            <a:r>
              <a:rPr lang="en-US" sz="2200" b="1" dirty="0" smtClean="0"/>
              <a:t>Motivating example</a:t>
            </a:r>
          </a:p>
          <a:p>
            <a:pPr marL="384954" lvl="0" indent="-384954">
              <a:defRPr/>
            </a:pPr>
            <a:r>
              <a:rPr lang="en-US" sz="2000" dirty="0" smtClean="0"/>
              <a:t>SMB2 Protocol Specification</a:t>
            </a:r>
          </a:p>
          <a:p>
            <a:pPr marL="384954" lvl="0" indent="-384954">
              <a:defRPr/>
            </a:pPr>
            <a:r>
              <a:rPr lang="en-US" sz="2000" dirty="0" smtClean="0"/>
              <a:t>Sweet spot for model-based testing and verification.</a:t>
            </a:r>
            <a:endParaRPr lang="en-US" sz="2000" dirty="0"/>
          </a:p>
        </p:txBody>
      </p:sp>
      <p:graphicFrame>
        <p:nvGraphicFramePr>
          <p:cNvPr id="3" name="Chart 2"/>
          <p:cNvGraphicFramePr/>
          <p:nvPr/>
        </p:nvGraphicFramePr>
        <p:xfrm>
          <a:off x="4167536" y="1981200"/>
          <a:ext cx="6783474"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 name="Striped Right Arrow 6"/>
          <p:cNvSpPr/>
          <p:nvPr/>
        </p:nvSpPr>
        <p:spPr>
          <a:xfrm>
            <a:off x="4395298" y="4912806"/>
            <a:ext cx="1981200" cy="6096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Behavioral modeling</a:t>
            </a:r>
            <a:endParaRPr lang="en-US" sz="1200">
              <a:solidFill>
                <a:schemeClr val="bg2"/>
              </a:solidFill>
            </a:endParaRPr>
          </a:p>
        </p:txBody>
      </p:sp>
      <p:sp>
        <p:nvSpPr>
          <p:cNvPr id="10" name="Striped Right Arrow 9"/>
          <p:cNvSpPr/>
          <p:nvPr/>
        </p:nvSpPr>
        <p:spPr>
          <a:xfrm>
            <a:off x="4385249" y="4167554"/>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Scenarios (slicing)</a:t>
            </a:r>
            <a:endParaRPr lang="en-US" sz="1200">
              <a:solidFill>
                <a:schemeClr val="bg2"/>
              </a:solidFill>
            </a:endParaRPr>
          </a:p>
        </p:txBody>
      </p:sp>
      <p:sp>
        <p:nvSpPr>
          <p:cNvPr id="11" name="Striped Right Arrow 10"/>
          <p:cNvSpPr/>
          <p:nvPr/>
        </p:nvSpPr>
        <p:spPr>
          <a:xfrm>
            <a:off x="4405347" y="5602793"/>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Scenarios (slicing)</a:t>
            </a:r>
            <a:endParaRPr lang="en-US" sz="1200" dirty="0">
              <a:solidFill>
                <a:schemeClr val="bg2"/>
              </a:solidFill>
            </a:endParaRPr>
          </a:p>
        </p:txBody>
      </p:sp>
      <p:sp>
        <p:nvSpPr>
          <p:cNvPr id="12" name="Striped Right Arrow 11"/>
          <p:cNvSpPr/>
          <p:nvPr/>
        </p:nvSpPr>
        <p:spPr>
          <a:xfrm>
            <a:off x="4355105" y="3242268"/>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Adapter for testing</a:t>
            </a:r>
            <a:endParaRPr lang="en-US" sz="1200" dirty="0">
              <a:solidFill>
                <a:schemeClr val="bg2"/>
              </a:solidFill>
            </a:endParaRPr>
          </a:p>
        </p:txBody>
      </p:sp>
      <p:sp>
        <p:nvSpPr>
          <p:cNvPr id="14" name="TextBox 13"/>
          <p:cNvSpPr txBox="1"/>
          <p:nvPr/>
        </p:nvSpPr>
        <p:spPr>
          <a:xfrm>
            <a:off x="6960977" y="2434213"/>
            <a:ext cx="1295400" cy="369332"/>
          </a:xfrm>
          <a:prstGeom prst="rect">
            <a:avLst/>
          </a:prstGeom>
          <a:noFill/>
        </p:spPr>
        <p:txBody>
          <a:bodyPr wrap="square" rtlCol="0">
            <a:spAutoFit/>
          </a:bodyPr>
          <a:lstStyle/>
          <a:p>
            <a:r>
              <a:rPr lang="en-US" dirty="0" smtClean="0"/>
              <a:t>% pages</a:t>
            </a:r>
            <a:endParaRPr lang="en-US" dirty="0"/>
          </a:p>
        </p:txBody>
      </p:sp>
      <p:sp>
        <p:nvSpPr>
          <p:cNvPr id="20" name="TextBox 19"/>
          <p:cNvSpPr txBox="1"/>
          <p:nvPr/>
        </p:nvSpPr>
        <p:spPr>
          <a:xfrm>
            <a:off x="4993241" y="1561673"/>
            <a:ext cx="3957109" cy="707886"/>
          </a:xfrm>
          <a:prstGeom prst="rect">
            <a:avLst/>
          </a:prstGeom>
          <a:noFill/>
        </p:spPr>
        <p:txBody>
          <a:bodyPr wrap="none" rtlCol="0">
            <a:spAutoFit/>
          </a:bodyPr>
          <a:lstStyle/>
          <a:p>
            <a:r>
              <a:rPr lang="en-US" sz="2000" b="1" dirty="0" smtClean="0">
                <a:solidFill>
                  <a:schemeClr val="bg1"/>
                </a:solidFill>
              </a:rPr>
              <a:t>Sample protocol document for </a:t>
            </a:r>
          </a:p>
          <a:p>
            <a:r>
              <a:rPr lang="en-US" sz="2000" b="1" dirty="0" smtClean="0">
                <a:solidFill>
                  <a:schemeClr val="bg1"/>
                </a:solidFill>
              </a:rPr>
              <a:t>SMB2 (a network file protocol)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ftr" sz="quarter" idx="10"/>
          </p:nvPr>
        </p:nvSpPr>
        <p:spPr>
          <a:xfrm>
            <a:off x="1752600" y="6248400"/>
            <a:ext cx="5791200" cy="457200"/>
          </a:xfrm>
          <a:prstGeom prst="rect">
            <a:avLst/>
          </a:prstGeom>
          <a:noFill/>
        </p:spPr>
        <p:txBody>
          <a:bodyPr/>
          <a:lstStyle/>
          <a:p>
            <a:r>
              <a:rPr lang="en-US" altLang="en-US" smtClean="0"/>
              <a:t>FORTE 2008, Tokyo</a:t>
            </a:r>
          </a:p>
        </p:txBody>
      </p:sp>
      <p:sp>
        <p:nvSpPr>
          <p:cNvPr id="18434" name="Date Placeholder 3"/>
          <p:cNvSpPr txBox="1">
            <a:spLocks noGrp="1"/>
          </p:cNvSpPr>
          <p:nvPr/>
        </p:nvSpPr>
        <p:spPr bwMode="auto">
          <a:xfrm>
            <a:off x="457200" y="6243638"/>
            <a:ext cx="1219200" cy="457200"/>
          </a:xfrm>
          <a:prstGeom prst="rect">
            <a:avLst/>
          </a:prstGeom>
          <a:noFill/>
          <a:ln w="9525">
            <a:noFill/>
            <a:miter lim="800000"/>
            <a:headEnd/>
            <a:tailEnd/>
          </a:ln>
        </p:spPr>
        <p:txBody>
          <a:bodyPr anchor="b"/>
          <a:lstStyle/>
          <a:p>
            <a:endParaRPr lang="en-US" altLang="en-US" sz="1200">
              <a:latin typeface="Garamond" pitchFamily="18" charset="0"/>
            </a:endParaRPr>
          </a:p>
        </p:txBody>
      </p:sp>
      <p:sp>
        <p:nvSpPr>
          <p:cNvPr id="18435" name="Footer Placeholder 4"/>
          <p:cNvSpPr txBox="1">
            <a:spLocks noGrp="1"/>
          </p:cNvSpPr>
          <p:nvPr/>
        </p:nvSpPr>
        <p:spPr bwMode="auto">
          <a:xfrm>
            <a:off x="1752600" y="6248400"/>
            <a:ext cx="5791200" cy="457200"/>
          </a:xfrm>
          <a:prstGeom prst="rect">
            <a:avLst/>
          </a:prstGeom>
          <a:noFill/>
          <a:ln w="9525">
            <a:noFill/>
            <a:miter lim="800000"/>
            <a:headEnd/>
            <a:tailEnd/>
          </a:ln>
        </p:spPr>
        <p:txBody>
          <a:bodyPr anchor="b"/>
          <a:lstStyle/>
          <a:p>
            <a:pPr algn="ctr"/>
            <a:endParaRPr lang="en-US" altLang="en-US" sz="1200">
              <a:latin typeface="Garamond" pitchFamily="18" charset="0"/>
            </a:endParaRPr>
          </a:p>
        </p:txBody>
      </p:sp>
      <p:sp>
        <p:nvSpPr>
          <p:cNvPr id="18437" name="Rectangle 2"/>
          <p:cNvSpPr>
            <a:spLocks noGrp="1" noChangeArrowheads="1"/>
          </p:cNvSpPr>
          <p:nvPr>
            <p:ph type="title" idx="4294967295"/>
          </p:nvPr>
        </p:nvSpPr>
        <p:spPr>
          <a:xfrm>
            <a:off x="360903" y="139752"/>
            <a:ext cx="8382000" cy="750205"/>
          </a:xfrm>
        </p:spPr>
        <p:txBody>
          <a:bodyPr/>
          <a:lstStyle/>
          <a:p>
            <a:pPr eaLnBrk="1" hangingPunct="1"/>
            <a:r>
              <a:rPr lang="en-US" dirty="0" smtClean="0"/>
              <a:t>Symbolic </a:t>
            </a:r>
            <a:r>
              <a:rPr lang="en-US" dirty="0" err="1" smtClean="0"/>
              <a:t>Reachability</a:t>
            </a:r>
            <a:endParaRPr lang="en-US" dirty="0" smtClean="0"/>
          </a:p>
        </p:txBody>
      </p:sp>
      <p:pic>
        <p:nvPicPr>
          <p:cNvPr id="18438" name="Picture 2"/>
          <p:cNvPicPr>
            <a:picLocks noChangeAspect="1" noChangeArrowheads="1"/>
          </p:cNvPicPr>
          <p:nvPr/>
        </p:nvPicPr>
        <p:blipFill>
          <a:blip r:embed="rId2"/>
          <a:srcRect/>
          <a:stretch>
            <a:fillRect/>
          </a:stretch>
        </p:blipFill>
        <p:spPr bwMode="auto">
          <a:xfrm>
            <a:off x="672450" y="885279"/>
            <a:ext cx="7528729" cy="5972721"/>
          </a:xfrm>
          <a:prstGeom prst="rect">
            <a:avLst/>
          </a:prstGeom>
          <a:noFill/>
          <a:ln w="9525">
            <a:noFill/>
            <a:miter lim="800000"/>
            <a:headEnd/>
            <a:tailEnd/>
          </a:ln>
        </p:spPr>
      </p:pic>
      <p:pic>
        <p:nvPicPr>
          <p:cNvPr id="11" name="Picture 10" descr="z3.png"/>
          <p:cNvPicPr>
            <a:picLocks noChangeAspect="1"/>
          </p:cNvPicPr>
          <p:nvPr/>
        </p:nvPicPr>
        <p:blipFill>
          <a:blip r:embed="rId3"/>
          <a:stretch>
            <a:fillRect/>
          </a:stretch>
        </p:blipFill>
        <p:spPr>
          <a:xfrm>
            <a:off x="6245114" y="3201350"/>
            <a:ext cx="909312" cy="787846"/>
          </a:xfrm>
          <a:prstGeom prst="rect">
            <a:avLst/>
          </a:prstGeom>
        </p:spPr>
      </p:pic>
    </p:spTree>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Bounded-reachability formula </a:t>
            </a:r>
            <a:endParaRPr lang="en-US" dirty="0"/>
          </a:p>
        </p:txBody>
      </p:sp>
      <p:sp>
        <p:nvSpPr>
          <p:cNvPr id="3" name="Content Placeholder 2"/>
          <p:cNvSpPr>
            <a:spLocks noGrp="1"/>
          </p:cNvSpPr>
          <p:nvPr>
            <p:ph idx="1"/>
          </p:nvPr>
        </p:nvSpPr>
        <p:spPr>
          <a:xfrm>
            <a:off x="457200" y="1600201"/>
            <a:ext cx="7924800" cy="990600"/>
          </a:xfrm>
        </p:spPr>
        <p:txBody>
          <a:bodyPr/>
          <a:lstStyle/>
          <a:p>
            <a:r>
              <a:rPr lang="en-US" dirty="0" smtClean="0"/>
              <a:t>Given a model program </a:t>
            </a:r>
            <a:r>
              <a:rPr lang="en-US" i="1" dirty="0" smtClean="0"/>
              <a:t>P</a:t>
            </a:r>
            <a:r>
              <a:rPr lang="en-US" dirty="0" smtClean="0"/>
              <a:t> step bound </a:t>
            </a:r>
            <a:r>
              <a:rPr lang="en-US" i="1" dirty="0" smtClean="0"/>
              <a:t>k</a:t>
            </a:r>
            <a:r>
              <a:rPr lang="en-US" dirty="0" smtClean="0"/>
              <a:t> and reachability condition </a:t>
            </a:r>
            <a:r>
              <a:rPr lang="el-GR" i="1" dirty="0" smtClean="0"/>
              <a:t>φ</a:t>
            </a:r>
            <a:r>
              <a:rPr lang="en-US" i="1" dirty="0" smtClean="0"/>
              <a:t> </a:t>
            </a:r>
            <a:endParaRPr lang="en-US" i="1" dirty="0"/>
          </a:p>
        </p:txBody>
      </p:sp>
      <p:pic>
        <p:nvPicPr>
          <p:cNvPr id="3075" name="Picture 3"/>
          <p:cNvPicPr>
            <a:picLocks noChangeAspect="1" noChangeArrowheads="1"/>
          </p:cNvPicPr>
          <p:nvPr/>
        </p:nvPicPr>
        <p:blipFill>
          <a:blip r:embed="rId2"/>
          <a:srcRect/>
          <a:stretch>
            <a:fillRect/>
          </a:stretch>
        </p:blipFill>
        <p:spPr bwMode="auto">
          <a:xfrm>
            <a:off x="579455" y="3235569"/>
            <a:ext cx="8083884" cy="2533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3800" smtClean="0"/>
              <a:t>Array model programs and quantifier elimination</a:t>
            </a:r>
          </a:p>
        </p:txBody>
      </p:sp>
      <p:sp>
        <p:nvSpPr>
          <p:cNvPr id="32772" name="Rectangle 3"/>
          <p:cNvSpPr>
            <a:spLocks noGrp="1" noChangeArrowheads="1"/>
          </p:cNvSpPr>
          <p:nvPr>
            <p:ph type="body" idx="1"/>
          </p:nvPr>
        </p:nvSpPr>
        <p:spPr>
          <a:xfrm>
            <a:off x="391048" y="1724374"/>
            <a:ext cx="8382000" cy="2843855"/>
          </a:xfrm>
        </p:spPr>
        <p:txBody>
          <a:bodyPr/>
          <a:lstStyle/>
          <a:p>
            <a:r>
              <a:rPr lang="en-US" i="1" dirty="0" smtClean="0"/>
              <a:t>Array model programs</a:t>
            </a:r>
            <a:r>
              <a:rPr lang="en-US" dirty="0" smtClean="0"/>
              <a:t> use only maps with integer domain sort.</a:t>
            </a:r>
          </a:p>
          <a:p>
            <a:r>
              <a:rPr lang="en-US" dirty="0" smtClean="0"/>
              <a:t>For </a:t>
            </a:r>
            <a:r>
              <a:rPr lang="en-US" dirty="0" err="1" smtClean="0"/>
              <a:t>normalizable</a:t>
            </a:r>
            <a:r>
              <a:rPr lang="en-US" dirty="0" smtClean="0"/>
              <a:t> comprehensions universal quantifiers can be eliminated using a decision procedure for the </a:t>
            </a:r>
            <a:r>
              <a:rPr lang="en-US" i="1" dirty="0" smtClean="0"/>
              <a:t>array property fragment</a:t>
            </a:r>
            <a:r>
              <a:rPr lang="en-US" dirty="0" smtClean="0"/>
              <a:t> [Bradley et. al, VMCAI 06]</a:t>
            </a:r>
          </a:p>
        </p:txBody>
      </p:sp>
    </p:spTree>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z="3800" smtClean="0"/>
              <a:t>Implementation using the SMT solver Z3</a:t>
            </a:r>
          </a:p>
        </p:txBody>
      </p:sp>
      <p:sp>
        <p:nvSpPr>
          <p:cNvPr id="33796" name="Rectangle 3"/>
          <p:cNvSpPr>
            <a:spLocks noGrp="1" noChangeArrowheads="1"/>
          </p:cNvSpPr>
          <p:nvPr>
            <p:ph type="body" idx="1"/>
          </p:nvPr>
        </p:nvSpPr>
        <p:spPr/>
        <p:txBody>
          <a:bodyPr/>
          <a:lstStyle/>
          <a:p>
            <a:r>
              <a:rPr lang="en-US" smtClean="0"/>
              <a:t>Set comprehensions are introduced through skolem constant definitions using support for quantifiers in Z3</a:t>
            </a:r>
          </a:p>
          <a:p>
            <a:r>
              <a:rPr lang="en-US" smtClean="0"/>
              <a:t>Elimination of quantifiers is partial.</a:t>
            </a:r>
          </a:p>
          <a:p>
            <a:r>
              <a:rPr lang="en-US" smtClean="0"/>
              <a:t>Model is refined if a spurious model is found by Z3.</a:t>
            </a:r>
          </a:p>
          <a:p>
            <a:pPr lvl="1"/>
            <a:r>
              <a:rPr lang="en-US" smtClean="0"/>
              <a:t>A spurious model may be generated by Z3 if an incomplete heuristic is used during quantifier elimination.</a:t>
            </a:r>
          </a:p>
        </p:txBody>
      </p:sp>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352" y="194268"/>
            <a:ext cx="8229600" cy="1139825"/>
          </a:xfrm>
        </p:spPr>
        <p:txBody>
          <a:bodyPr/>
          <a:lstStyle/>
          <a:p>
            <a:r>
              <a:rPr lang="en-US" dirty="0" smtClean="0"/>
              <a:t>A different example: </a:t>
            </a:r>
            <a:br>
              <a:rPr lang="en-US" dirty="0" smtClean="0"/>
            </a:br>
            <a:r>
              <a:rPr lang="en-US" sz="2800" i="1" dirty="0" smtClean="0"/>
              <a:t>Adaptive Planning with Finite Horizon </a:t>
            </a:r>
            <a:r>
              <a:rPr lang="en-US" sz="2800" i="1" dirty="0" err="1" smtClean="0"/>
              <a:t>Lookahead</a:t>
            </a:r>
            <a:endParaRPr lang="en-US" i="1" dirty="0"/>
          </a:p>
        </p:txBody>
      </p:sp>
      <p:sp>
        <p:nvSpPr>
          <p:cNvPr id="3" name="Content Placeholder 2"/>
          <p:cNvSpPr>
            <a:spLocks noGrp="1"/>
          </p:cNvSpPr>
          <p:nvPr>
            <p:ph idx="1"/>
          </p:nvPr>
        </p:nvSpPr>
        <p:spPr>
          <a:xfrm>
            <a:off x="135652" y="1457849"/>
            <a:ext cx="4724400" cy="581966"/>
          </a:xfrm>
        </p:spPr>
        <p:txBody>
          <a:bodyPr/>
          <a:lstStyle/>
          <a:p>
            <a:pPr>
              <a:buNone/>
            </a:pPr>
            <a:r>
              <a:rPr lang="en-US" sz="2400" dirty="0" smtClean="0"/>
              <a:t>Model program:</a:t>
            </a:r>
            <a:br>
              <a:rPr lang="en-US" sz="2400" dirty="0" smtClean="0"/>
            </a:br>
            <a:endParaRPr lang="en-US" sz="2400" dirty="0" smtClean="0"/>
          </a:p>
          <a:p>
            <a:endParaRPr lang="en-US" sz="2400" dirty="0"/>
          </a:p>
        </p:txBody>
      </p:sp>
      <p:sp>
        <p:nvSpPr>
          <p:cNvPr id="5" name="Footer Placeholder 4"/>
          <p:cNvSpPr>
            <a:spLocks noGrp="1"/>
          </p:cNvSpPr>
          <p:nvPr>
            <p:ph type="ftr" sz="quarter" idx="4294967295"/>
          </p:nvPr>
        </p:nvSpPr>
        <p:spPr>
          <a:xfrm>
            <a:off x="1752600" y="6248400"/>
            <a:ext cx="5791200" cy="457200"/>
          </a:xfrm>
          <a:prstGeom prst="rect">
            <a:avLst/>
          </a:prstGeom>
        </p:spPr>
        <p:txBody>
          <a:bodyPr/>
          <a:lstStyle/>
          <a:p>
            <a:pPr>
              <a:defRPr/>
            </a:pPr>
            <a:r>
              <a:rPr lang="en-US" altLang="en-US" dirty="0" smtClean="0"/>
              <a:t>FORTE 2008, Tokyo</a:t>
            </a:r>
            <a:endParaRPr lang="en-US" altLang="en-US" dirty="0"/>
          </a:p>
        </p:txBody>
      </p:sp>
      <p:sp>
        <p:nvSpPr>
          <p:cNvPr id="6" name="Slide Number Placeholder 5"/>
          <p:cNvSpPr>
            <a:spLocks noGrp="1"/>
          </p:cNvSpPr>
          <p:nvPr>
            <p:ph type="sldNum" sz="quarter" idx="4294967295"/>
          </p:nvPr>
        </p:nvSpPr>
        <p:spPr>
          <a:xfrm>
            <a:off x="7620000" y="5067981"/>
            <a:ext cx="1066800" cy="457200"/>
          </a:xfrm>
          <a:prstGeom prst="rect">
            <a:avLst/>
          </a:prstGeom>
        </p:spPr>
        <p:txBody>
          <a:bodyPr/>
          <a:lstStyle/>
          <a:p>
            <a:pPr>
              <a:defRPr/>
            </a:pPr>
            <a:fld id="{35E9B13B-9899-46BB-8C04-DA76EBB1B4D7}" type="slidenum">
              <a:rPr lang="en-US" altLang="en-US" smtClean="0"/>
              <a:pPr>
                <a:defRPr/>
              </a:pPr>
              <a:t>149</a:t>
            </a:fld>
            <a:endParaRPr lang="en-US" altLang="en-US"/>
          </a:p>
        </p:txBody>
      </p:sp>
      <p:pic>
        <p:nvPicPr>
          <p:cNvPr id="4099" name="Picture 3" descr="C:\Users\margus\Documents\TechFest08\RobotPictures\robotZZZ.jpg"/>
          <p:cNvPicPr>
            <a:picLocks noChangeAspect="1" noChangeArrowheads="1"/>
          </p:cNvPicPr>
          <p:nvPr/>
        </p:nvPicPr>
        <p:blipFill>
          <a:blip r:embed="rId3"/>
          <a:srcRect/>
          <a:stretch>
            <a:fillRect/>
          </a:stretch>
        </p:blipFill>
        <p:spPr bwMode="auto">
          <a:xfrm>
            <a:off x="7763764" y="3167743"/>
            <a:ext cx="1380236" cy="2514600"/>
          </a:xfrm>
          <a:prstGeom prst="rect">
            <a:avLst/>
          </a:prstGeom>
          <a:noFill/>
        </p:spPr>
      </p:pic>
      <p:pic>
        <p:nvPicPr>
          <p:cNvPr id="4101" name="Picture 5" descr="C:\Users\margus\Desktop\Tokyo08\grid.jpg"/>
          <p:cNvPicPr>
            <a:picLocks noChangeAspect="1" noChangeArrowheads="1"/>
          </p:cNvPicPr>
          <p:nvPr/>
        </p:nvPicPr>
        <p:blipFill>
          <a:blip r:embed="rId4"/>
          <a:srcRect/>
          <a:stretch>
            <a:fillRect/>
          </a:stretch>
        </p:blipFill>
        <p:spPr bwMode="auto">
          <a:xfrm>
            <a:off x="5858764" y="1262743"/>
            <a:ext cx="1828800" cy="2363466"/>
          </a:xfrm>
          <a:prstGeom prst="rect">
            <a:avLst/>
          </a:prstGeom>
          <a:noFill/>
        </p:spPr>
      </p:pic>
      <p:sp>
        <p:nvSpPr>
          <p:cNvPr id="15" name="Line Callout 1 14"/>
          <p:cNvSpPr/>
          <p:nvPr/>
        </p:nvSpPr>
        <p:spPr>
          <a:xfrm flipH="1">
            <a:off x="5782564" y="4005943"/>
            <a:ext cx="685800" cy="304800"/>
          </a:xfrm>
          <a:prstGeom prst="borderCallout1">
            <a:avLst>
              <a:gd name="adj1" fmla="val 3365"/>
              <a:gd name="adj2" fmla="val 49787"/>
              <a:gd name="adj3" fmla="val -149807"/>
              <a:gd name="adj4" fmla="val 76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Start</a:t>
            </a:r>
            <a:endParaRPr lang="en-US" dirty="0"/>
          </a:p>
        </p:txBody>
      </p:sp>
      <p:sp>
        <p:nvSpPr>
          <p:cNvPr id="16" name="Line Callout 1 15"/>
          <p:cNvSpPr/>
          <p:nvPr/>
        </p:nvSpPr>
        <p:spPr>
          <a:xfrm flipH="1">
            <a:off x="7992364" y="1567543"/>
            <a:ext cx="838200" cy="304800"/>
          </a:xfrm>
          <a:prstGeom prst="borderCallout1">
            <a:avLst>
              <a:gd name="adj1" fmla="val -481"/>
              <a:gd name="adj2" fmla="val 99359"/>
              <a:gd name="adj3" fmla="val -72885"/>
              <a:gd name="adj4" fmla="val 143954"/>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Finish</a:t>
            </a:r>
            <a:endParaRPr lang="en-US" dirty="0"/>
          </a:p>
        </p:txBody>
      </p:sp>
      <p:sp>
        <p:nvSpPr>
          <p:cNvPr id="17" name="Line Callout 1 16"/>
          <p:cNvSpPr/>
          <p:nvPr/>
        </p:nvSpPr>
        <p:spPr>
          <a:xfrm flipH="1">
            <a:off x="8068564" y="2634343"/>
            <a:ext cx="609600" cy="304800"/>
          </a:xfrm>
          <a:prstGeom prst="borderCallout1">
            <a:avLst>
              <a:gd name="adj1" fmla="val 49519"/>
              <a:gd name="adj2" fmla="val 102778"/>
              <a:gd name="adj3" fmla="val 34808"/>
              <a:gd name="adj4" fmla="val 353978"/>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Plan</a:t>
            </a:r>
            <a:endParaRPr lang="en-US" sz="1600" dirty="0"/>
          </a:p>
        </p:txBody>
      </p:sp>
      <p:cxnSp>
        <p:nvCxnSpPr>
          <p:cNvPr id="19" name="Straight Connector 18"/>
          <p:cNvCxnSpPr/>
          <p:nvPr/>
        </p:nvCxnSpPr>
        <p:spPr>
          <a:xfrm>
            <a:off x="6011164" y="3548743"/>
            <a:ext cx="1828800" cy="53340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5"/>
          <a:srcRect l="10526" t="19093" r="33717" b="16943"/>
          <a:stretch>
            <a:fillRect/>
          </a:stretch>
        </p:blipFill>
        <p:spPr bwMode="auto">
          <a:xfrm>
            <a:off x="0" y="1842183"/>
            <a:ext cx="4762919" cy="501581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t="18924" r="47535" b="22409"/>
          <a:stretch>
            <a:fillRect/>
          </a:stretch>
        </p:blipFill>
        <p:spPr bwMode="auto">
          <a:xfrm>
            <a:off x="4997382" y="4743542"/>
            <a:ext cx="2167093" cy="19386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The Spec</a:t>
            </a:r>
            <a:endParaRPr lang="en-US" dirty="0"/>
          </a:p>
        </p:txBody>
      </p:sp>
      <p:pic>
        <p:nvPicPr>
          <p:cNvPr id="2051" name="Picture 3"/>
          <p:cNvPicPr>
            <a:picLocks noChangeAspect="1" noChangeArrowheads="1"/>
          </p:cNvPicPr>
          <p:nvPr/>
        </p:nvPicPr>
        <p:blipFill>
          <a:blip r:embed="rId2"/>
          <a:srcRect/>
          <a:stretch>
            <a:fillRect/>
          </a:stretch>
        </p:blipFill>
        <p:spPr bwMode="auto">
          <a:xfrm>
            <a:off x="381000" y="3267075"/>
            <a:ext cx="6715125" cy="29813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438650" y="1371600"/>
            <a:ext cx="4400550" cy="2657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828193"/>
          </a:xfrm>
        </p:spPr>
        <p:txBody>
          <a:bodyPr/>
          <a:lstStyle/>
          <a:p>
            <a:r>
              <a:rPr sz="4400" b="1" smtClean="0"/>
              <a:t>Verifying Garbage Collectors</a:t>
            </a:r>
          </a:p>
          <a:p>
            <a:r>
              <a:rPr sz="4400" b="1" smtClean="0"/>
              <a:t>- </a:t>
            </a:r>
            <a:r>
              <a:rPr sz="4400" b="1" i="1" smtClean="0"/>
              <a:t>Automatically and fast</a:t>
            </a:r>
            <a:endParaRPr lang="en-US" sz="4400" b="1" i="1" dirty="0"/>
          </a:p>
        </p:txBody>
      </p:sp>
      <p:pic>
        <p:nvPicPr>
          <p:cNvPr id="5" name="Picture 4" descr="hawblitz.jpg"/>
          <p:cNvPicPr>
            <a:picLocks noChangeAspect="1"/>
          </p:cNvPicPr>
          <p:nvPr/>
        </p:nvPicPr>
        <p:blipFill>
          <a:blip r:embed="rId2"/>
          <a:stretch>
            <a:fillRect/>
          </a:stretch>
        </p:blipFill>
        <p:spPr>
          <a:xfrm>
            <a:off x="6647089" y="2635361"/>
            <a:ext cx="848863" cy="842283"/>
          </a:xfrm>
          <a:prstGeom prst="rect">
            <a:avLst/>
          </a:prstGeom>
        </p:spPr>
      </p:pic>
      <p:sp>
        <p:nvSpPr>
          <p:cNvPr id="6" name="TextBox 5"/>
          <p:cNvSpPr txBox="1"/>
          <p:nvPr/>
        </p:nvSpPr>
        <p:spPr>
          <a:xfrm>
            <a:off x="6089301" y="3617407"/>
            <a:ext cx="1797287" cy="369332"/>
          </a:xfrm>
          <a:prstGeom prst="rect">
            <a:avLst/>
          </a:prstGeom>
          <a:noFill/>
        </p:spPr>
        <p:txBody>
          <a:bodyPr wrap="none" rtlCol="0">
            <a:spAutoFit/>
          </a:bodyPr>
          <a:lstStyle/>
          <a:p>
            <a:r>
              <a:rPr lang="en-US" dirty="0" smtClean="0">
                <a:solidFill>
                  <a:schemeClr val="bg1"/>
                </a:solidFill>
              </a:rPr>
              <a:t>Chris Hawblitzel</a:t>
            </a:r>
          </a:p>
        </p:txBody>
      </p:sp>
      <p:sp>
        <p:nvSpPr>
          <p:cNvPr id="7" name="Rectangle 6"/>
          <p:cNvSpPr/>
          <p:nvPr/>
        </p:nvSpPr>
        <p:spPr>
          <a:xfrm>
            <a:off x="361742" y="5029425"/>
            <a:ext cx="8209502" cy="923330"/>
          </a:xfrm>
          <a:prstGeom prst="rect">
            <a:avLst/>
          </a:prstGeom>
        </p:spPr>
        <p:txBody>
          <a:bodyPr wrap="square">
            <a:spAutoFit/>
          </a:bodyPr>
          <a:lstStyle/>
          <a:p>
            <a:r>
              <a:rPr lang="en-US" u="sng" dirty="0" smtClean="0">
                <a:hlinkClick r:id="rId3"/>
              </a:rPr>
              <a:t>http://www.codeplex.com/singularity/SourceControl/DirectoryView.aspx?SourcePath=%24%2fsingularity%2fbase%2fKernel%2fBartok%2fVerifiedGCs&amp;changeSetId=14518</a:t>
            </a:r>
            <a:endParaRPr lang="en-US" dirty="0" smtClean="0"/>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Context</a:t>
            </a:r>
            <a:endParaRPr lang="en-US" dirty="0"/>
          </a:p>
        </p:txBody>
      </p:sp>
      <p:sp>
        <p:nvSpPr>
          <p:cNvPr id="3" name="Content Placeholder 2"/>
          <p:cNvSpPr>
            <a:spLocks noGrp="1"/>
          </p:cNvSpPr>
          <p:nvPr>
            <p:ph sz="half" idx="1"/>
          </p:nvPr>
        </p:nvSpPr>
        <p:spPr>
          <a:xfrm>
            <a:off x="4468420" y="1649782"/>
            <a:ext cx="4114800" cy="1461939"/>
          </a:xfrm>
        </p:spPr>
        <p:txBody>
          <a:bodyPr/>
          <a:lstStyle/>
          <a:p>
            <a:pPr>
              <a:buNone/>
            </a:pPr>
            <a:r>
              <a:rPr lang="en-US" sz="2000" b="1" dirty="0" smtClean="0"/>
              <a:t>Garbage Collectors</a:t>
            </a:r>
          </a:p>
          <a:p>
            <a:r>
              <a:rPr lang="en-US" sz="1400" dirty="0" err="1" smtClean="0"/>
              <a:t>Mark&amp;Sweep</a:t>
            </a:r>
            <a:endParaRPr lang="en-US" sz="1400" dirty="0" smtClean="0"/>
          </a:p>
          <a:p>
            <a:r>
              <a:rPr lang="en-US" sz="1400" dirty="0" smtClean="0"/>
              <a:t>Copying GC </a:t>
            </a:r>
          </a:p>
          <a:p>
            <a:r>
              <a:rPr lang="en-US" sz="1400" dirty="0" smtClean="0"/>
              <a:t>Verify small garbage collectors</a:t>
            </a:r>
          </a:p>
          <a:p>
            <a:pPr lvl="1"/>
            <a:r>
              <a:rPr lang="en-US" sz="1400" dirty="0" smtClean="0"/>
              <a:t>more automated than interactive </a:t>
            </a:r>
            <a:r>
              <a:rPr lang="en-US" sz="1400" dirty="0" err="1" smtClean="0"/>
              <a:t>provers</a:t>
            </a:r>
            <a:endParaRPr lang="en-US" sz="1400" dirty="0" smtClean="0"/>
          </a:p>
          <a:p>
            <a:pPr lvl="1"/>
            <a:r>
              <a:rPr lang="en-US" sz="1400" dirty="0" smtClean="0"/>
              <a:t>borrow ideas from type systems for regions</a:t>
            </a:r>
          </a:p>
        </p:txBody>
      </p:sp>
      <p:sp>
        <p:nvSpPr>
          <p:cNvPr id="5" name="Content Placeholder 4"/>
          <p:cNvSpPr>
            <a:spLocks noGrp="1"/>
          </p:cNvSpPr>
          <p:nvPr>
            <p:ph sz="half" idx="2"/>
          </p:nvPr>
        </p:nvSpPr>
        <p:spPr>
          <a:xfrm>
            <a:off x="468086" y="1682859"/>
            <a:ext cx="4114800" cy="4949047"/>
          </a:xfrm>
        </p:spPr>
        <p:txBody>
          <a:bodyPr/>
          <a:lstStyle/>
          <a:p>
            <a:pPr>
              <a:buNone/>
            </a:pPr>
            <a:r>
              <a:rPr lang="en-US" sz="2000" b="1" dirty="0" smtClean="0"/>
              <a:t>Singularity</a:t>
            </a:r>
          </a:p>
          <a:p>
            <a:r>
              <a:rPr lang="en-US" sz="1600" dirty="0" smtClean="0"/>
              <a:t>Safe micro-kernel </a:t>
            </a:r>
          </a:p>
          <a:p>
            <a:pPr lvl="1"/>
            <a:r>
              <a:rPr lang="en-US" sz="1200" dirty="0" smtClean="0"/>
              <a:t>95% written in C#</a:t>
            </a:r>
          </a:p>
          <a:p>
            <a:pPr lvl="1"/>
            <a:r>
              <a:rPr lang="en-US" sz="1200" dirty="0" smtClean="0"/>
              <a:t>all services and drivers in processes</a:t>
            </a:r>
          </a:p>
          <a:p>
            <a:r>
              <a:rPr lang="en-US" sz="1600" dirty="0" smtClean="0"/>
              <a:t>Software isolated processes (SIPs)</a:t>
            </a:r>
          </a:p>
          <a:p>
            <a:pPr lvl="1"/>
            <a:r>
              <a:rPr lang="en-US" sz="1200" dirty="0" smtClean="0"/>
              <a:t>all user code is verifiably safe</a:t>
            </a:r>
          </a:p>
          <a:p>
            <a:pPr lvl="1"/>
            <a:r>
              <a:rPr lang="en-US" sz="1200" dirty="0" smtClean="0"/>
              <a:t>some unsafe code in trusted runtime</a:t>
            </a:r>
          </a:p>
          <a:p>
            <a:pPr lvl="1"/>
            <a:r>
              <a:rPr lang="en-US" sz="1200" dirty="0" smtClean="0"/>
              <a:t>processes and kernel sealed at execution</a:t>
            </a:r>
          </a:p>
          <a:p>
            <a:r>
              <a:rPr lang="en-US" sz="1600" dirty="0" smtClean="0"/>
              <a:t>Communication via channels</a:t>
            </a:r>
          </a:p>
          <a:p>
            <a:pPr lvl="1"/>
            <a:r>
              <a:rPr lang="en-US" sz="1200" dirty="0" smtClean="0"/>
              <a:t>channel behavior is specified and checked</a:t>
            </a:r>
          </a:p>
          <a:p>
            <a:pPr lvl="1"/>
            <a:r>
              <a:rPr lang="en-US" sz="1200" dirty="0" smtClean="0"/>
              <a:t>fast and efficient communication</a:t>
            </a:r>
          </a:p>
          <a:p>
            <a:r>
              <a:rPr lang="en-US" sz="1600" dirty="0" smtClean="0"/>
              <a:t>Working research prototype</a:t>
            </a:r>
          </a:p>
          <a:p>
            <a:pPr lvl="1"/>
            <a:r>
              <a:rPr lang="en-US" sz="1200" dirty="0" smtClean="0"/>
              <a:t>not Windows replacement</a:t>
            </a:r>
          </a:p>
          <a:p>
            <a:pPr lvl="1"/>
            <a:r>
              <a:rPr lang="en-US" sz="1200" dirty="0" smtClean="0"/>
              <a:t>shared source download</a:t>
            </a:r>
          </a:p>
          <a:p>
            <a:pPr>
              <a:buNone/>
            </a:pPr>
            <a:r>
              <a:rPr lang="en-US" sz="2000" b="1" dirty="0" smtClean="0"/>
              <a:t>Bartok</a:t>
            </a:r>
          </a:p>
          <a:p>
            <a:r>
              <a:rPr lang="en-US" sz="1600" dirty="0" smtClean="0"/>
              <a:t>MSIL </a:t>
            </a:r>
            <a:r>
              <a:rPr lang="en-US" sz="1600" dirty="0" smtClean="0">
                <a:sym typeface="Symbol"/>
              </a:rPr>
              <a:t></a:t>
            </a:r>
            <a:r>
              <a:rPr lang="en-US" sz="1600" dirty="0" smtClean="0"/>
              <a:t> X86 Compiler</a:t>
            </a:r>
            <a:endParaRPr lang="en-US" sz="2000" b="1" dirty="0" smtClean="0"/>
          </a:p>
          <a:p>
            <a:pPr>
              <a:buNone/>
            </a:pPr>
            <a:r>
              <a:rPr lang="en-US" sz="2000" b="1" dirty="0" err="1" smtClean="0"/>
              <a:t>BoogiePL</a:t>
            </a:r>
            <a:endParaRPr lang="en-US" sz="2000" b="1" dirty="0" smtClean="0"/>
          </a:p>
          <a:p>
            <a:r>
              <a:rPr lang="en-US" sz="1600" dirty="0" smtClean="0"/>
              <a:t>Procedural low-level language</a:t>
            </a:r>
          </a:p>
          <a:p>
            <a:r>
              <a:rPr lang="en-US" sz="1600" dirty="0" smtClean="0"/>
              <a:t>Contracts</a:t>
            </a:r>
          </a:p>
          <a:p>
            <a:r>
              <a:rPr lang="en-US" sz="1600" dirty="0" smtClean="0"/>
              <a:t>Verification condition generator</a:t>
            </a:r>
          </a:p>
        </p:txBody>
      </p:sp>
      <p:pic>
        <p:nvPicPr>
          <p:cNvPr id="249857" name="Picture 1"/>
          <p:cNvPicPr>
            <a:picLocks noChangeAspect="1" noChangeArrowheads="1"/>
          </p:cNvPicPr>
          <p:nvPr/>
        </p:nvPicPr>
        <p:blipFill>
          <a:blip r:embed="rId2"/>
          <a:srcRect l="25220" t="42851" r="39225" b="9874"/>
          <a:stretch>
            <a:fillRect/>
          </a:stretch>
        </p:blipFill>
        <p:spPr bwMode="auto">
          <a:xfrm>
            <a:off x="4530226" y="3742991"/>
            <a:ext cx="2815119" cy="29944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514600" y="3733800"/>
            <a:ext cx="6400800" cy="2895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 name="Title 1"/>
          <p:cNvSpPr>
            <a:spLocks noGrp="1"/>
          </p:cNvSpPr>
          <p:nvPr>
            <p:ph type="title"/>
          </p:nvPr>
        </p:nvSpPr>
        <p:spPr/>
        <p:txBody>
          <a:bodyPr/>
          <a:lstStyle/>
          <a:p>
            <a:r>
              <a:rPr lang="en-US" dirty="0" smtClean="0"/>
              <a:t>Goal: safely run </a:t>
            </a:r>
            <a:r>
              <a:rPr lang="en-US" dirty="0" err="1" smtClean="0"/>
              <a:t>untrusted</a:t>
            </a:r>
            <a:r>
              <a:rPr lang="en-US" dirty="0" smtClean="0"/>
              <a:t> code</a:t>
            </a:r>
            <a:endParaRPr lang="en-US" dirty="0"/>
          </a:p>
        </p:txBody>
      </p:sp>
      <p:sp>
        <p:nvSpPr>
          <p:cNvPr id="9" name="Down Arrow 8"/>
          <p:cNvSpPr/>
          <p:nvPr/>
        </p:nvSpPr>
        <p:spPr>
          <a:xfrm>
            <a:off x="3200400" y="3505200"/>
            <a:ext cx="457200" cy="2286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Rectangle 27"/>
          <p:cNvSpPr/>
          <p:nvPr/>
        </p:nvSpPr>
        <p:spPr>
          <a:xfrm>
            <a:off x="3048000" y="5791200"/>
            <a:ext cx="54864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safety verifier</a:t>
            </a:r>
            <a:endParaRPr lang="en-US" sz="2400" dirty="0">
              <a:solidFill>
                <a:schemeClr val="bg1"/>
              </a:solidFill>
            </a:endParaRPr>
          </a:p>
        </p:txBody>
      </p:sp>
      <p:sp>
        <p:nvSpPr>
          <p:cNvPr id="33" name="Left Brace 32"/>
          <p:cNvSpPr/>
          <p:nvPr/>
        </p:nvSpPr>
        <p:spPr>
          <a:xfrm>
            <a:off x="1752600" y="3810000"/>
            <a:ext cx="685800" cy="28194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34" name="TextBox 33"/>
          <p:cNvSpPr txBox="1"/>
          <p:nvPr/>
        </p:nvSpPr>
        <p:spPr>
          <a:xfrm>
            <a:off x="228600" y="4572000"/>
            <a:ext cx="2057400" cy="1323439"/>
          </a:xfrm>
          <a:prstGeom prst="rect">
            <a:avLst/>
          </a:prstGeom>
          <a:noFill/>
        </p:spPr>
        <p:txBody>
          <a:bodyPr wrap="square" rtlCol="0">
            <a:spAutoFit/>
          </a:bodyPr>
          <a:lstStyle/>
          <a:p>
            <a:r>
              <a:rPr lang="en-US" sz="2000" dirty="0" smtClean="0">
                <a:solidFill>
                  <a:schemeClr val="bg1"/>
                </a:solidFill>
              </a:rPr>
              <a:t>trusted computing</a:t>
            </a:r>
          </a:p>
          <a:p>
            <a:r>
              <a:rPr lang="en-US" sz="2000" dirty="0" smtClean="0">
                <a:solidFill>
                  <a:schemeClr val="bg1"/>
                </a:solidFill>
              </a:rPr>
              <a:t>base</a:t>
            </a:r>
          </a:p>
          <a:p>
            <a:r>
              <a:rPr lang="en-US" sz="2000" i="1" dirty="0" smtClean="0">
                <a:solidFill>
                  <a:schemeClr val="bg1"/>
                </a:solidFill>
              </a:rPr>
              <a:t>(minimize this!)</a:t>
            </a:r>
            <a:endParaRPr lang="en-US" sz="2000" i="1" dirty="0">
              <a:solidFill>
                <a:schemeClr val="bg1"/>
              </a:solidFill>
            </a:endParaRPr>
          </a:p>
        </p:txBody>
      </p:sp>
      <p:sp>
        <p:nvSpPr>
          <p:cNvPr id="18" name="Rounded Rectangle 17"/>
          <p:cNvSpPr/>
          <p:nvPr/>
        </p:nvSpPr>
        <p:spPr>
          <a:xfrm>
            <a:off x="2514600" y="28956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typed x86</a:t>
            </a:r>
            <a:endParaRPr lang="en-US" sz="2400" dirty="0">
              <a:solidFill>
                <a:schemeClr val="bg1"/>
              </a:solidFill>
            </a:endParaRPr>
          </a:p>
        </p:txBody>
      </p:sp>
      <p:sp>
        <p:nvSpPr>
          <p:cNvPr id="19" name="Left Brace 18"/>
          <p:cNvSpPr/>
          <p:nvPr/>
        </p:nvSpPr>
        <p:spPr>
          <a:xfrm>
            <a:off x="1752600" y="1600200"/>
            <a:ext cx="685800" cy="220980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20" name="TextBox 19"/>
          <p:cNvSpPr txBox="1"/>
          <p:nvPr/>
        </p:nvSpPr>
        <p:spPr>
          <a:xfrm>
            <a:off x="228600" y="2133600"/>
            <a:ext cx="2057400" cy="707886"/>
          </a:xfrm>
          <a:prstGeom prst="rect">
            <a:avLst/>
          </a:prstGeom>
          <a:noFill/>
        </p:spPr>
        <p:txBody>
          <a:bodyPr wrap="square" rtlCol="0">
            <a:spAutoFit/>
          </a:bodyPr>
          <a:lstStyle/>
          <a:p>
            <a:r>
              <a:rPr lang="en-US" sz="2000" dirty="0" err="1" smtClean="0">
                <a:solidFill>
                  <a:schemeClr val="bg1"/>
                </a:solidFill>
              </a:rPr>
              <a:t>untrusted</a:t>
            </a:r>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p:txBody>
      </p:sp>
      <p:sp>
        <p:nvSpPr>
          <p:cNvPr id="21" name="Rectangle 20"/>
          <p:cNvSpPr/>
          <p:nvPr/>
        </p:nvSpPr>
        <p:spPr>
          <a:xfrm>
            <a:off x="2590800" y="2057400"/>
            <a:ext cx="2438400" cy="609600"/>
          </a:xfrm>
          <a:prstGeom prst="rect">
            <a:avLst/>
          </a:prstGeom>
          <a:ln>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           compiler</a:t>
            </a:r>
            <a:endParaRPr lang="en-US" sz="2400" dirty="0">
              <a:solidFill>
                <a:schemeClr val="bg1"/>
              </a:solidFill>
            </a:endParaRPr>
          </a:p>
        </p:txBody>
      </p:sp>
      <p:sp>
        <p:nvSpPr>
          <p:cNvPr id="22" name="Rounded Rectangle 21"/>
          <p:cNvSpPr/>
          <p:nvPr/>
        </p:nvSpPr>
        <p:spPr>
          <a:xfrm>
            <a:off x="2514600" y="12954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MSIL</a:t>
            </a:r>
            <a:endParaRPr lang="en-US" sz="2400" dirty="0">
              <a:solidFill>
                <a:schemeClr val="bg1"/>
              </a:solidFill>
            </a:endParaRPr>
          </a:p>
        </p:txBody>
      </p:sp>
      <p:sp>
        <p:nvSpPr>
          <p:cNvPr id="36" name="Down Arrow 35"/>
          <p:cNvSpPr/>
          <p:nvPr/>
        </p:nvSpPr>
        <p:spPr>
          <a:xfrm>
            <a:off x="3200400" y="1905000"/>
            <a:ext cx="457200" cy="1066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Rounded Rectangle 36"/>
          <p:cNvSpPr/>
          <p:nvPr/>
        </p:nvSpPr>
        <p:spPr>
          <a:xfrm>
            <a:off x="52578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exception</a:t>
            </a:r>
          </a:p>
          <a:p>
            <a:pPr algn="ctr"/>
            <a:r>
              <a:rPr lang="en-US" sz="2400" dirty="0" smtClean="0">
                <a:solidFill>
                  <a:schemeClr val="bg1"/>
                </a:solidFill>
              </a:rPr>
              <a:t>handling</a:t>
            </a:r>
            <a:endParaRPr lang="en-US" sz="2400" dirty="0">
              <a:solidFill>
                <a:schemeClr val="bg1"/>
              </a:solidFill>
            </a:endParaRPr>
          </a:p>
        </p:txBody>
      </p:sp>
      <p:sp>
        <p:nvSpPr>
          <p:cNvPr id="38" name="Rounded Rectangle 37"/>
          <p:cNvSpPr/>
          <p:nvPr/>
        </p:nvSpPr>
        <p:spPr>
          <a:xfrm>
            <a:off x="4343400" y="3886200"/>
            <a:ext cx="8382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a:t>
            </a:r>
            <a:endParaRPr lang="en-US" sz="2400" dirty="0">
              <a:solidFill>
                <a:schemeClr val="bg1"/>
              </a:solidFill>
            </a:endParaRPr>
          </a:p>
        </p:txBody>
      </p:sp>
      <p:sp>
        <p:nvSpPr>
          <p:cNvPr id="39" name="Rectangle 38"/>
          <p:cNvSpPr/>
          <p:nvPr/>
        </p:nvSpPr>
        <p:spPr>
          <a:xfrm>
            <a:off x="3733800" y="5105400"/>
            <a:ext cx="4038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linker, loader</a:t>
            </a:r>
            <a:endParaRPr lang="en-US" sz="2400" dirty="0">
              <a:solidFill>
                <a:schemeClr val="bg1"/>
              </a:solidFill>
            </a:endParaRPr>
          </a:p>
        </p:txBody>
      </p:sp>
      <p:sp>
        <p:nvSpPr>
          <p:cNvPr id="40" name="Down Arrow 39"/>
          <p:cNvSpPr/>
          <p:nvPr/>
        </p:nvSpPr>
        <p:spPr>
          <a:xfrm>
            <a:off x="3733800" y="3505200"/>
            <a:ext cx="457200" cy="1600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Down Arrow 42"/>
          <p:cNvSpPr/>
          <p:nvPr/>
        </p:nvSpPr>
        <p:spPr>
          <a:xfrm>
            <a:off x="45720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Down Arrow 43"/>
          <p:cNvSpPr/>
          <p:nvPr/>
        </p:nvSpPr>
        <p:spPr>
          <a:xfrm>
            <a:off x="58674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Down Arrow 44"/>
          <p:cNvSpPr/>
          <p:nvPr/>
        </p:nvSpPr>
        <p:spPr>
          <a:xfrm>
            <a:off x="7315200" y="3886200"/>
            <a:ext cx="457200" cy="1219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Down Arrow 45"/>
          <p:cNvSpPr/>
          <p:nvPr/>
        </p:nvSpPr>
        <p:spPr>
          <a:xfrm>
            <a:off x="7315200" y="2895600"/>
            <a:ext cx="457200" cy="2209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Down Arrow 46"/>
          <p:cNvSpPr/>
          <p:nvPr/>
        </p:nvSpPr>
        <p:spPr>
          <a:xfrm>
            <a:off x="8001000" y="2895600"/>
            <a:ext cx="457200" cy="28956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Rounded Rectangle 31"/>
          <p:cNvSpPr/>
          <p:nvPr/>
        </p:nvSpPr>
        <p:spPr>
          <a:xfrm>
            <a:off x="70104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garbage</a:t>
            </a:r>
          </a:p>
          <a:p>
            <a:pPr algn="ctr"/>
            <a:r>
              <a:rPr lang="en-US" sz="2400" dirty="0" smtClean="0">
                <a:solidFill>
                  <a:schemeClr val="bg1"/>
                </a:solidFill>
              </a:rPr>
              <a:t>collector</a:t>
            </a:r>
            <a:endParaRPr lang="en-US" sz="2400" dirty="0">
              <a:solidFill>
                <a:schemeClr val="bg1"/>
              </a:solidFill>
            </a:endParaRPr>
          </a:p>
        </p:txBody>
      </p:sp>
      <p:sp>
        <p:nvSpPr>
          <p:cNvPr id="24" name="TextBox 23"/>
          <p:cNvSpPr txBox="1"/>
          <p:nvPr/>
        </p:nvSpPr>
        <p:spPr>
          <a:xfrm>
            <a:off x="5092262" y="1481959"/>
            <a:ext cx="3755323" cy="369332"/>
          </a:xfrm>
          <a:prstGeom prst="rect">
            <a:avLst/>
          </a:prstGeom>
          <a:noFill/>
        </p:spPr>
        <p:txBody>
          <a:bodyPr wrap="none" rtlCol="0">
            <a:spAutoFit/>
          </a:bodyPr>
          <a:lstStyle/>
          <a:p>
            <a:r>
              <a:rPr lang="en-US" dirty="0" smtClean="0">
                <a:solidFill>
                  <a:schemeClr val="bg1"/>
                </a:solidFill>
              </a:rPr>
              <a:t>MSIL: MSFT Intermediary Language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2.22222E-6 L -3.33333E-6 -0.20556 " pathEditMode="relative" rAng="0" ptsTypes="AA">
                                      <p:cBhvr>
                                        <p:cTn id="6" dur="500" fill="hold"/>
                                        <p:tgtEl>
                                          <p:spTgt spid="32"/>
                                        </p:tgtEl>
                                        <p:attrNameLst>
                                          <p:attrName>ppt_x</p:attrName>
                                          <p:attrName>ppt_y</p:attrName>
                                        </p:attrNameLst>
                                      </p:cBhvr>
                                      <p:rCtr x="0" y="-103"/>
                                    </p:animMotion>
                                  </p:childTnLst>
                                </p:cTn>
                              </p:par>
                              <p:par>
                                <p:cTn id="7" presetID="22" presetClass="entr" presetSubtype="4"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down)">
                                      <p:cBhvr>
                                        <p:cTn id="9" dur="500"/>
                                        <p:tgtEl>
                                          <p:spTgt spid="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3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57200" y="2667000"/>
            <a:ext cx="3124200" cy="3810000"/>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32" name="Rectangle 31"/>
          <p:cNvSpPr/>
          <p:nvPr/>
        </p:nvSpPr>
        <p:spPr>
          <a:xfrm>
            <a:off x="6934200" y="13716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1" name="Rectangle 30"/>
          <p:cNvSpPr/>
          <p:nvPr/>
        </p:nvSpPr>
        <p:spPr>
          <a:xfrm>
            <a:off x="50292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9" name="Rectangle 28"/>
          <p:cNvSpPr/>
          <p:nvPr/>
        </p:nvSpPr>
        <p:spPr>
          <a:xfrm>
            <a:off x="33528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smtClean="0"/>
              <a:t>Mark-sweep and copying collectors</a:t>
            </a:r>
            <a:endParaRPr lang="en-US" dirty="0"/>
          </a:p>
        </p:txBody>
      </p:sp>
      <p:cxnSp>
        <p:nvCxnSpPr>
          <p:cNvPr id="5" name="Straight Arrow Connector 4"/>
          <p:cNvCxnSpPr/>
          <p:nvPr/>
        </p:nvCxnSpPr>
        <p:spPr bwMode="auto">
          <a:xfrm flipV="1">
            <a:off x="3962400" y="1571625"/>
            <a:ext cx="1066800" cy="1047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4165" y="1437751"/>
            <a:ext cx="978153" cy="830997"/>
          </a:xfrm>
          <a:prstGeom prst="rect">
            <a:avLst/>
          </a:prstGeom>
          <a:noFill/>
          <a:ln>
            <a:noFill/>
          </a:ln>
        </p:spPr>
        <p:txBody>
          <a:bodyPr wrap="none" rtlCol="0">
            <a:spAutoFit/>
          </a:bodyPr>
          <a:lstStyle/>
          <a:p>
            <a:r>
              <a:rPr lang="en-US" sz="2400" dirty="0" smtClean="0">
                <a:solidFill>
                  <a:schemeClr val="bg1"/>
                </a:solidFill>
              </a:rPr>
              <a:t>       A</a:t>
            </a:r>
          </a:p>
          <a:p>
            <a:r>
              <a:rPr lang="en-US" sz="2400" dirty="0" smtClean="0">
                <a:solidFill>
                  <a:schemeClr val="bg1"/>
                </a:solidFill>
              </a:rPr>
              <a:t>(root)</a:t>
            </a:r>
            <a:endParaRPr lang="en-US" sz="2400" dirty="0">
              <a:solidFill>
                <a:schemeClr val="bg1"/>
              </a:solidFill>
            </a:endParaRPr>
          </a:p>
        </p:txBody>
      </p:sp>
      <p:sp>
        <p:nvSpPr>
          <p:cNvPr id="12" name="TextBox 11"/>
          <p:cNvSpPr txBox="1"/>
          <p:nvPr/>
        </p:nvSpPr>
        <p:spPr>
          <a:xfrm>
            <a:off x="4648200" y="154305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15" name="TextBox 14"/>
          <p:cNvSpPr txBox="1"/>
          <p:nvPr/>
        </p:nvSpPr>
        <p:spPr>
          <a:xfrm>
            <a:off x="6477000" y="154305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cxnSp>
        <p:nvCxnSpPr>
          <p:cNvPr id="18" name="Straight Arrow Connector 17"/>
          <p:cNvCxnSpPr/>
          <p:nvPr/>
        </p:nvCxnSpPr>
        <p:spPr>
          <a:xfrm rot="10800000">
            <a:off x="5918200" y="1571626"/>
            <a:ext cx="1320800" cy="285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4267200" y="1981198"/>
            <a:ext cx="1219200" cy="7620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06541" y="3468756"/>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22860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382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8" name="Straight Connector 37"/>
          <p:cNvCxnSpPr/>
          <p:nvPr/>
        </p:nvCxnSpPr>
        <p:spPr>
          <a:xfrm rot="5400000">
            <a:off x="5084488" y="4538483"/>
            <a:ext cx="3865223" cy="133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095500" y="43815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2476500" y="46863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3" idx="1"/>
          </p:cNvCxnSpPr>
          <p:nvPr/>
        </p:nvCxnSpPr>
        <p:spPr>
          <a:xfrm>
            <a:off x="12954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362200" y="50292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Oval 48"/>
          <p:cNvSpPr/>
          <p:nvPr/>
        </p:nvSpPr>
        <p:spPr>
          <a:xfrm>
            <a:off x="914400" y="43434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1143000" y="2743200"/>
            <a:ext cx="1782860" cy="461665"/>
          </a:xfrm>
          <a:prstGeom prst="rect">
            <a:avLst/>
          </a:prstGeom>
          <a:noFill/>
          <a:ln>
            <a:noFill/>
          </a:ln>
        </p:spPr>
        <p:txBody>
          <a:bodyPr wrap="none" rtlCol="0">
            <a:spAutoFit/>
          </a:bodyPr>
          <a:lstStyle/>
          <a:p>
            <a:r>
              <a:rPr lang="en-US" sz="2400" i="1" dirty="0" smtClean="0">
                <a:solidFill>
                  <a:schemeClr val="bg1"/>
                </a:solidFill>
              </a:rPr>
              <a:t>mark-sweep</a:t>
            </a:r>
            <a:endParaRPr lang="en-US" sz="2400" i="1" dirty="0">
              <a:solidFill>
                <a:schemeClr val="bg1"/>
              </a:solidFill>
            </a:endParaRPr>
          </a:p>
        </p:txBody>
      </p:sp>
      <p:sp>
        <p:nvSpPr>
          <p:cNvPr id="60" name="TextBox 59"/>
          <p:cNvSpPr txBox="1"/>
          <p:nvPr/>
        </p:nvSpPr>
        <p:spPr>
          <a:xfrm>
            <a:off x="4648200" y="2743200"/>
            <a:ext cx="1922449" cy="461665"/>
          </a:xfrm>
          <a:prstGeom prst="rect">
            <a:avLst/>
          </a:prstGeom>
          <a:noFill/>
          <a:ln>
            <a:noFill/>
          </a:ln>
        </p:spPr>
        <p:txBody>
          <a:bodyPr wrap="none" rtlCol="0">
            <a:spAutoFit/>
          </a:bodyPr>
          <a:lstStyle/>
          <a:p>
            <a:r>
              <a:rPr lang="en-US" sz="2400" i="1" dirty="0" smtClean="0">
                <a:solidFill>
                  <a:schemeClr val="bg1"/>
                </a:solidFill>
              </a:rPr>
              <a:t>copying from</a:t>
            </a:r>
          </a:p>
        </p:txBody>
      </p:sp>
      <p:sp>
        <p:nvSpPr>
          <p:cNvPr id="61" name="TextBox 60"/>
          <p:cNvSpPr txBox="1"/>
          <p:nvPr/>
        </p:nvSpPr>
        <p:spPr>
          <a:xfrm>
            <a:off x="7162800" y="2743200"/>
            <a:ext cx="1561646" cy="461665"/>
          </a:xfrm>
          <a:prstGeom prst="rect">
            <a:avLst/>
          </a:prstGeom>
          <a:noFill/>
          <a:ln>
            <a:noFill/>
          </a:ln>
        </p:spPr>
        <p:txBody>
          <a:bodyPr wrap="none" rtlCol="0">
            <a:spAutoFit/>
          </a:bodyPr>
          <a:lstStyle/>
          <a:p>
            <a:r>
              <a:rPr lang="en-US" sz="2400" i="1" dirty="0" smtClean="0">
                <a:solidFill>
                  <a:schemeClr val="bg1"/>
                </a:solidFill>
              </a:rPr>
              <a:t>copying to</a:t>
            </a:r>
          </a:p>
        </p:txBody>
      </p:sp>
      <p:sp>
        <p:nvSpPr>
          <p:cNvPr id="65" name="TextBox 64"/>
          <p:cNvSpPr txBox="1"/>
          <p:nvPr/>
        </p:nvSpPr>
        <p:spPr>
          <a:xfrm>
            <a:off x="19050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66" name="TextBox 65"/>
          <p:cNvSpPr txBox="1"/>
          <p:nvPr/>
        </p:nvSpPr>
        <p:spPr>
          <a:xfrm>
            <a:off x="18288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67" name="TextBox 66"/>
          <p:cNvSpPr txBox="1"/>
          <p:nvPr/>
        </p:nvSpPr>
        <p:spPr>
          <a:xfrm>
            <a:off x="4572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68" name="Rectangle 67"/>
          <p:cNvSpPr/>
          <p:nvPr/>
        </p:nvSpPr>
        <p:spPr>
          <a:xfrm>
            <a:off x="6019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59436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44958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1" name="Straight Arrow Connector 70"/>
          <p:cNvCxnSpPr/>
          <p:nvPr/>
        </p:nvCxnSpPr>
        <p:spPr>
          <a:xfrm rot="5400000">
            <a:off x="5753100" y="43815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6134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1"/>
          </p:cNvCxnSpPr>
          <p:nvPr/>
        </p:nvCxnSpPr>
        <p:spPr>
          <a:xfrm>
            <a:off x="49530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62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78" name="TextBox 77"/>
          <p:cNvSpPr txBox="1"/>
          <p:nvPr/>
        </p:nvSpPr>
        <p:spPr>
          <a:xfrm>
            <a:off x="54864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79" name="TextBox 78"/>
          <p:cNvSpPr txBox="1"/>
          <p:nvPr/>
        </p:nvSpPr>
        <p:spPr>
          <a:xfrm>
            <a:off x="41148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80" name="TextBox 79"/>
          <p:cNvSpPr txBox="1"/>
          <p:nvPr/>
        </p:nvSpPr>
        <p:spPr>
          <a:xfrm>
            <a:off x="1295400" y="1371600"/>
            <a:ext cx="1249060" cy="830997"/>
          </a:xfrm>
          <a:prstGeom prst="rect">
            <a:avLst/>
          </a:prstGeom>
          <a:noFill/>
          <a:ln>
            <a:noFill/>
          </a:ln>
        </p:spPr>
        <p:txBody>
          <a:bodyPr wrap="none" rtlCol="0">
            <a:spAutoFit/>
          </a:bodyPr>
          <a:lstStyle/>
          <a:p>
            <a:r>
              <a:rPr lang="en-US" sz="2400" i="1" dirty="0" smtClean="0">
                <a:solidFill>
                  <a:schemeClr val="bg1"/>
                </a:solidFill>
              </a:rPr>
              <a:t>abstract</a:t>
            </a:r>
          </a:p>
          <a:p>
            <a:r>
              <a:rPr lang="en-US" sz="2400" i="1" dirty="0" smtClean="0">
                <a:solidFill>
                  <a:schemeClr val="bg1"/>
                </a:solidFill>
              </a:rPr>
              <a:t>graph</a:t>
            </a:r>
            <a:endParaRPr lang="en-US" sz="2400" i="1" dirty="0">
              <a:solidFill>
                <a:schemeClr val="bg1"/>
              </a:solidFill>
            </a:endParaRPr>
          </a:p>
        </p:txBody>
      </p:sp>
      <p:sp>
        <p:nvSpPr>
          <p:cNvPr id="62" name="Rectangle 61"/>
          <p:cNvSpPr/>
          <p:nvPr/>
        </p:nvSpPr>
        <p:spPr>
          <a:xfrm>
            <a:off x="7543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p:cNvSpPr txBox="1"/>
          <p:nvPr/>
        </p:nvSpPr>
        <p:spPr>
          <a:xfrm>
            <a:off x="7086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82" name="Rectangle 81"/>
          <p:cNvSpPr/>
          <p:nvPr/>
        </p:nvSpPr>
        <p:spPr>
          <a:xfrm>
            <a:off x="7543800" y="48768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TextBox 82"/>
          <p:cNvSpPr txBox="1"/>
          <p:nvPr/>
        </p:nvSpPr>
        <p:spPr>
          <a:xfrm>
            <a:off x="7162800" y="51054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cxnSp>
        <p:nvCxnSpPr>
          <p:cNvPr id="84" name="Straight Arrow Connector 83"/>
          <p:cNvCxnSpPr/>
          <p:nvPr/>
        </p:nvCxnSpPr>
        <p:spPr>
          <a:xfrm rot="5400000">
            <a:off x="6819900" y="39243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6" name="Right Arrow 85"/>
          <p:cNvSpPr/>
          <p:nvPr/>
        </p:nvSpPr>
        <p:spPr>
          <a:xfrm>
            <a:off x="6781800" y="35052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ight Arrow 86"/>
          <p:cNvSpPr/>
          <p:nvPr/>
        </p:nvSpPr>
        <p:spPr>
          <a:xfrm>
            <a:off x="6781800" y="49530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8" name="Straight Arrow Connector 87"/>
          <p:cNvCxnSpPr/>
          <p:nvPr/>
        </p:nvCxnSpPr>
        <p:spPr>
          <a:xfrm rot="5400000">
            <a:off x="7277100" y="4305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7658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0800000">
            <a:off x="6934200" y="42672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2095500" y="43815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5400000" flipH="1" flipV="1">
            <a:off x="2476500" y="46863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58414" y="356736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47"/>
                                        </p:tgtEl>
                                        <p:attrNameLst>
                                          <p:attrName>fillcolor</p:attrName>
                                        </p:attrNameLst>
                                      </p:cBhvr>
                                      <p:to>
                                        <a:srgbClr val="B2B2B2"/>
                                      </p:to>
                                    </p:animClr>
                                    <p:set>
                                      <p:cBhvr>
                                        <p:cTn id="7" dur="500" fill="hold"/>
                                        <p:tgtEl>
                                          <p:spTgt spid="47"/>
                                        </p:tgtEl>
                                        <p:attrNameLst>
                                          <p:attrName>fill.type</p:attrName>
                                        </p:attrNameLst>
                                      </p:cBhvr>
                                      <p:to>
                                        <p:strVal val="solid"/>
                                      </p:to>
                                    </p:set>
                                    <p:set>
                                      <p:cBhvr>
                                        <p:cTn id="8" dur="500" fill="hold"/>
                                        <p:tgtEl>
                                          <p:spTgt spid="4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p:cBhvr>
                                        <p:cTn id="17" dur="500" fill="hold"/>
                                        <p:tgtEl>
                                          <p:spTgt spid="48"/>
                                        </p:tgtEl>
                                        <p:attrNameLst>
                                          <p:attrName>fillcolor</p:attrName>
                                        </p:attrNameLst>
                                      </p:cBhvr>
                                      <p:to>
                                        <a:srgbClr val="B2B2B2"/>
                                      </p:to>
                                    </p:animClr>
                                    <p:set>
                                      <p:cBhvr>
                                        <p:cTn id="18" dur="500" fill="hold"/>
                                        <p:tgtEl>
                                          <p:spTgt spid="48"/>
                                        </p:tgtEl>
                                        <p:attrNameLst>
                                          <p:attrName>fill.type</p:attrName>
                                        </p:attrNameLst>
                                      </p:cBhvr>
                                      <p:to>
                                        <p:strVal val="solid"/>
                                      </p:to>
                                    </p:set>
                                    <p:set>
                                      <p:cBhvr>
                                        <p:cTn id="19" dur="500" fill="hold"/>
                                        <p:tgtEl>
                                          <p:spTgt spid="4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p:cBhvr>
                                        <p:cTn id="28" dur="2000" fill="hold"/>
                                        <p:tgtEl>
                                          <p:spTgt spid="48"/>
                                        </p:tgtEl>
                                        <p:attrNameLst>
                                          <p:attrName>fillcolor</p:attrName>
                                        </p:attrNameLst>
                                      </p:cBhvr>
                                      <p:to>
                                        <a:schemeClr val="accent2"/>
                                      </p:to>
                                    </p:animClr>
                                    <p:set>
                                      <p:cBhvr>
                                        <p:cTn id="29" dur="2000" fill="hold"/>
                                        <p:tgtEl>
                                          <p:spTgt spid="48"/>
                                        </p:tgtEl>
                                        <p:attrNameLst>
                                          <p:attrName>fill.type</p:attrName>
                                        </p:attrNameLst>
                                      </p:cBhvr>
                                      <p:to>
                                        <p:strVal val="solid"/>
                                      </p:to>
                                    </p:set>
                                    <p:set>
                                      <p:cBhvr>
                                        <p:cTn id="30" dur="2000" fill="hold"/>
                                        <p:tgtEl>
                                          <p:spTgt spid="4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p:cBhvr>
                                        <p:cTn id="34" dur="2000" fill="hold"/>
                                        <p:tgtEl>
                                          <p:spTgt spid="47"/>
                                        </p:tgtEl>
                                        <p:attrNameLst>
                                          <p:attrName>fillcolor</p:attrName>
                                        </p:attrNameLst>
                                      </p:cBhvr>
                                      <p:to>
                                        <a:schemeClr val="accent2"/>
                                      </p:to>
                                    </p:animClr>
                                    <p:set>
                                      <p:cBhvr>
                                        <p:cTn id="35" dur="2000" fill="hold"/>
                                        <p:tgtEl>
                                          <p:spTgt spid="47"/>
                                        </p:tgtEl>
                                        <p:attrNameLst>
                                          <p:attrName>fill.type</p:attrName>
                                        </p:attrNameLst>
                                      </p:cBhvr>
                                      <p:to>
                                        <p:strVal val="solid"/>
                                      </p:to>
                                    </p:set>
                                    <p:set>
                                      <p:cBhvr>
                                        <p:cTn id="36" dur="2000" fill="hold"/>
                                        <p:tgtEl>
                                          <p:spTgt spid="4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p:cBhvr>
                                        <p:cTn id="40" dur="500" fill="hold"/>
                                        <p:tgtEl>
                                          <p:spTgt spid="34"/>
                                        </p:tgtEl>
                                        <p:attrNameLst>
                                          <p:attrName>fillcolor</p:attrName>
                                        </p:attrNameLst>
                                      </p:cBhvr>
                                      <p:to>
                                        <a:srgbClr val="DCE6F2"/>
                                      </p:to>
                                    </p:animClr>
                                    <p:set>
                                      <p:cBhvr>
                                        <p:cTn id="41" dur="500" fill="hold"/>
                                        <p:tgtEl>
                                          <p:spTgt spid="34"/>
                                        </p:tgtEl>
                                        <p:attrNameLst>
                                          <p:attrName>fill.type</p:attrName>
                                        </p:attrNameLst>
                                      </p:cBhvr>
                                      <p:to>
                                        <p:strVal val="solid"/>
                                      </p:to>
                                    </p:set>
                                    <p:set>
                                      <p:cBhvr>
                                        <p:cTn id="42" dur="500" fill="hold"/>
                                        <p:tgtEl>
                                          <p:spTgt spid="34"/>
                                        </p:tgtEl>
                                        <p:attrNameLst>
                                          <p:attrName>fill.on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xit" presetSubtype="0" fill="hold" nodeType="withEffect">
                                  <p:stCondLst>
                                    <p:cond delay="0"/>
                                  </p:stCondLst>
                                  <p:childTnLst>
                                    <p:animEffect transition="out" filter="fade">
                                      <p:cBhvr>
                                        <p:cTn id="69" dur="500"/>
                                        <p:tgtEl>
                                          <p:spTgt spid="90"/>
                                        </p:tgtEl>
                                      </p:cBhvr>
                                    </p:animEffect>
                                    <p:set>
                                      <p:cBhvr>
                                        <p:cTn id="70" dur="1" fill="hold">
                                          <p:stCondLst>
                                            <p:cond delay="499"/>
                                          </p:stCondLst>
                                        </p:cTn>
                                        <p:tgtEl>
                                          <p:spTgt spid="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p:cBhvr>
                                        <p:cTn id="74" dur="500" fill="hold"/>
                                        <p:tgtEl>
                                          <p:spTgt spid="69"/>
                                        </p:tgtEl>
                                        <p:attrNameLst>
                                          <p:attrName>fillcolor</p:attrName>
                                        </p:attrNameLst>
                                      </p:cBhvr>
                                      <p:to>
                                        <a:srgbClr val="DCE6F2"/>
                                      </p:to>
                                    </p:animClr>
                                    <p:set>
                                      <p:cBhvr>
                                        <p:cTn id="75" dur="500" fill="hold"/>
                                        <p:tgtEl>
                                          <p:spTgt spid="69"/>
                                        </p:tgtEl>
                                        <p:attrNameLst>
                                          <p:attrName>fill.type</p:attrName>
                                        </p:attrNameLst>
                                      </p:cBhvr>
                                      <p:to>
                                        <p:strVal val="solid"/>
                                      </p:to>
                                    </p:set>
                                    <p:set>
                                      <p:cBhvr>
                                        <p:cTn id="76" dur="5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70"/>
                                        </p:tgtEl>
                                        <p:attrNameLst>
                                          <p:attrName>fillcolor</p:attrName>
                                        </p:attrNameLst>
                                      </p:cBhvr>
                                      <p:to>
                                        <a:srgbClr val="DCE6F2"/>
                                      </p:to>
                                    </p:animClr>
                                    <p:set>
                                      <p:cBhvr>
                                        <p:cTn id="79" dur="500" fill="hold"/>
                                        <p:tgtEl>
                                          <p:spTgt spid="70"/>
                                        </p:tgtEl>
                                        <p:attrNameLst>
                                          <p:attrName>fill.type</p:attrName>
                                        </p:attrNameLst>
                                      </p:cBhvr>
                                      <p:to>
                                        <p:strVal val="solid"/>
                                      </p:to>
                                    </p:set>
                                    <p:set>
                                      <p:cBhvr>
                                        <p:cTn id="80" dur="5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68"/>
                                        </p:tgtEl>
                                        <p:attrNameLst>
                                          <p:attrName>fillcolor</p:attrName>
                                        </p:attrNameLst>
                                      </p:cBhvr>
                                      <p:to>
                                        <a:srgbClr val="DCE6F2"/>
                                      </p:to>
                                    </p:animClr>
                                    <p:set>
                                      <p:cBhvr>
                                        <p:cTn id="83" dur="500" fill="hold"/>
                                        <p:tgtEl>
                                          <p:spTgt spid="68"/>
                                        </p:tgtEl>
                                        <p:attrNameLst>
                                          <p:attrName>fill.type</p:attrName>
                                        </p:attrNameLst>
                                      </p:cBhvr>
                                      <p:to>
                                        <p:strVal val="solid"/>
                                      </p:to>
                                    </p:set>
                                    <p:set>
                                      <p:cBhvr>
                                        <p:cTn id="84"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properties</a:t>
            </a:r>
            <a:endParaRPr lang="en-US" dirty="0"/>
          </a:p>
        </p:txBody>
      </p:sp>
      <p:sp>
        <p:nvSpPr>
          <p:cNvPr id="3" name="Content Placeholder 2"/>
          <p:cNvSpPr>
            <a:spLocks noGrp="1"/>
          </p:cNvSpPr>
          <p:nvPr>
            <p:ph idx="1"/>
          </p:nvPr>
        </p:nvSpPr>
        <p:spPr>
          <a:xfrm>
            <a:off x="381000" y="1412874"/>
            <a:ext cx="8382000" cy="5148699"/>
          </a:xfrm>
        </p:spPr>
        <p:txBody>
          <a:bodyPr>
            <a:normAutofit/>
          </a:bodyPr>
          <a:lstStyle/>
          <a:p>
            <a:r>
              <a:rPr lang="en-US" sz="3200" dirty="0" smtClean="0"/>
              <a:t>safety: </a:t>
            </a:r>
            <a:r>
              <a:rPr lang="en-US" sz="3200" dirty="0" err="1" smtClean="0"/>
              <a:t>gc</a:t>
            </a:r>
            <a:r>
              <a:rPr lang="en-US" sz="3200" dirty="0" smtClean="0"/>
              <a:t> does no harm</a:t>
            </a:r>
          </a:p>
          <a:p>
            <a:pPr lvl="1"/>
            <a:r>
              <a:rPr lang="en-US" sz="2800" dirty="0" smtClean="0"/>
              <a:t>type safety</a:t>
            </a:r>
          </a:p>
          <a:p>
            <a:pPr lvl="2"/>
            <a:r>
              <a:rPr lang="en-US" sz="2400" dirty="0" err="1" smtClean="0"/>
              <a:t>gc</a:t>
            </a:r>
            <a:r>
              <a:rPr lang="en-US" sz="2400" dirty="0" smtClean="0"/>
              <a:t> turns well-typed heap into well-typed heap</a:t>
            </a:r>
          </a:p>
          <a:p>
            <a:pPr lvl="1"/>
            <a:r>
              <a:rPr lang="en-US" sz="2800" dirty="0" smtClean="0"/>
              <a:t>graph isomorphism</a:t>
            </a:r>
          </a:p>
          <a:p>
            <a:pPr lvl="2"/>
            <a:r>
              <a:rPr lang="en-US" sz="2400" dirty="0" smtClean="0"/>
              <a:t>concrete graph represents abstract graph</a:t>
            </a:r>
          </a:p>
          <a:p>
            <a:r>
              <a:rPr lang="en-US" sz="3200" dirty="0" smtClean="0"/>
              <a:t>effectiveness</a:t>
            </a:r>
          </a:p>
          <a:p>
            <a:pPr lvl="1"/>
            <a:r>
              <a:rPr lang="en-US" sz="2800" dirty="0" smtClean="0"/>
              <a:t>after </a:t>
            </a:r>
            <a:r>
              <a:rPr lang="en-US" sz="2800" dirty="0" err="1" smtClean="0"/>
              <a:t>gc</a:t>
            </a:r>
            <a:r>
              <a:rPr lang="en-US" sz="2800" dirty="0" smtClean="0"/>
              <a:t>, unreachable objects reclaimed</a:t>
            </a:r>
          </a:p>
          <a:p>
            <a:r>
              <a:rPr lang="en-US" sz="3200" dirty="0" smtClean="0"/>
              <a:t>termination</a:t>
            </a:r>
          </a:p>
          <a:p>
            <a:r>
              <a:rPr lang="en-US" sz="3200" dirty="0" smtClean="0"/>
              <a:t>efficiency</a:t>
            </a:r>
            <a:endParaRPr lang="en-US" sz="3200" dirty="0"/>
          </a:p>
        </p:txBody>
      </p:sp>
      <p:grpSp>
        <p:nvGrpSpPr>
          <p:cNvPr id="5" name="Group 8"/>
          <p:cNvGrpSpPr/>
          <p:nvPr/>
        </p:nvGrpSpPr>
        <p:grpSpPr>
          <a:xfrm>
            <a:off x="4592096" y="1369087"/>
            <a:ext cx="4722725" cy="4505849"/>
            <a:chOff x="4572000" y="1590151"/>
            <a:chExt cx="4722725" cy="4505849"/>
          </a:xfrm>
        </p:grpSpPr>
        <p:sp>
          <p:nvSpPr>
            <p:cNvPr id="4" name="Left Brace 3"/>
            <p:cNvSpPr/>
            <p:nvPr/>
          </p:nvSpPr>
          <p:spPr>
            <a:xfrm flipH="1">
              <a:off x="4572000" y="5029200"/>
              <a:ext cx="685800" cy="10668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flipH="1">
              <a:off x="7333622" y="1590151"/>
              <a:ext cx="685800" cy="32004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flipH="1">
              <a:off x="7999325" y="2957287"/>
              <a:ext cx="1295400" cy="461665"/>
            </a:xfrm>
            <a:prstGeom prst="rect">
              <a:avLst/>
            </a:prstGeom>
            <a:noFill/>
          </p:spPr>
          <p:txBody>
            <a:bodyPr wrap="square" rtlCol="0">
              <a:spAutoFit/>
            </a:bodyPr>
            <a:lstStyle/>
            <a:p>
              <a:r>
                <a:rPr lang="en-US" sz="2400" dirty="0" smtClean="0">
                  <a:solidFill>
                    <a:srgbClr val="7030A0"/>
                  </a:solidFill>
                </a:rPr>
                <a:t>verified</a:t>
              </a:r>
              <a:endParaRPr lang="en-US" sz="2400" dirty="0">
                <a:solidFill>
                  <a:srgbClr val="7030A0"/>
                </a:solidFill>
              </a:endParaRPr>
            </a:p>
          </p:txBody>
        </p:sp>
        <p:sp>
          <p:nvSpPr>
            <p:cNvPr id="8" name="TextBox 7"/>
            <p:cNvSpPr txBox="1"/>
            <p:nvPr/>
          </p:nvSpPr>
          <p:spPr>
            <a:xfrm flipH="1">
              <a:off x="5257800" y="5188803"/>
              <a:ext cx="2218174" cy="830997"/>
            </a:xfrm>
            <a:prstGeom prst="rect">
              <a:avLst/>
            </a:prstGeom>
            <a:noFill/>
          </p:spPr>
          <p:txBody>
            <a:bodyPr wrap="square" rtlCol="0">
              <a:spAutoFit/>
            </a:bodyPr>
            <a:lstStyle/>
            <a:p>
              <a:r>
                <a:rPr lang="en-US" sz="2400" dirty="0" smtClean="0">
                  <a:solidFill>
                    <a:srgbClr val="7030A0"/>
                  </a:solidFill>
                </a:rPr>
                <a:t>not</a:t>
              </a:r>
            </a:p>
            <a:p>
              <a:r>
                <a:rPr lang="en-US" sz="2400" dirty="0" smtClean="0">
                  <a:solidFill>
                    <a:srgbClr val="7030A0"/>
                  </a:solidFill>
                </a:rPr>
                <a:t>verified</a:t>
              </a:r>
              <a:endParaRPr lang="en-US" sz="2400" dirty="0">
                <a:solidFill>
                  <a:srgbClr val="7030A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629400" y="13716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p:cNvSpPr/>
          <p:nvPr/>
        </p:nvSpPr>
        <p:spPr>
          <a:xfrm>
            <a:off x="47244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p:cNvSpPr/>
          <p:nvPr/>
        </p:nvSpPr>
        <p:spPr>
          <a:xfrm>
            <a:off x="25908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p:cNvSpPr>
            <a:spLocks noGrp="1"/>
          </p:cNvSpPr>
          <p:nvPr>
            <p:ph type="title"/>
          </p:nvPr>
        </p:nvSpPr>
        <p:spPr/>
        <p:txBody>
          <a:bodyPr>
            <a:normAutofit/>
          </a:bodyPr>
          <a:lstStyle/>
          <a:p>
            <a:r>
              <a:rPr lang="en-US" dirty="0" smtClean="0"/>
              <a:t>Proving safety</a:t>
            </a:r>
            <a:endParaRPr lang="en-US" dirty="0"/>
          </a:p>
        </p:txBody>
      </p:sp>
      <p:cxnSp>
        <p:nvCxnSpPr>
          <p:cNvPr id="5" name="Straight Arrow Connector 4"/>
          <p:cNvCxnSpPr/>
          <p:nvPr/>
        </p:nvCxnSpPr>
        <p:spPr bwMode="auto">
          <a:xfrm flipV="1">
            <a:off x="3200400" y="1600200"/>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1447800"/>
            <a:ext cx="771365" cy="646331"/>
          </a:xfrm>
          <a:prstGeom prst="rect">
            <a:avLst/>
          </a:prstGeom>
          <a:noFill/>
        </p:spPr>
        <p:txBody>
          <a:bodyPr wrap="none" rtlCol="0">
            <a:spAutoFit/>
          </a:bodyPr>
          <a:lstStyle/>
          <a:p>
            <a:r>
              <a:rPr lang="en-US" dirty="0" smtClean="0">
                <a:solidFill>
                  <a:schemeClr val="bg1"/>
                </a:solidFill>
              </a:rPr>
              <a:t>       A</a:t>
            </a:r>
          </a:p>
          <a:p>
            <a:r>
              <a:rPr lang="en-US" dirty="0" smtClean="0">
                <a:solidFill>
                  <a:schemeClr val="bg1"/>
                </a:solidFill>
              </a:rPr>
              <a:t>(root)</a:t>
            </a:r>
            <a:endParaRPr lang="en-US" dirty="0">
              <a:solidFill>
                <a:schemeClr val="bg1"/>
              </a:solidFill>
            </a:endParaRPr>
          </a:p>
        </p:txBody>
      </p:sp>
      <p:sp>
        <p:nvSpPr>
          <p:cNvPr id="12" name="TextBox 11"/>
          <p:cNvSpPr txBox="1"/>
          <p:nvPr/>
        </p:nvSpPr>
        <p:spPr>
          <a:xfrm>
            <a:off x="4343400" y="1543050"/>
            <a:ext cx="317716"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15" name="TextBox 14"/>
          <p:cNvSpPr txBox="1"/>
          <p:nvPr/>
        </p:nvSpPr>
        <p:spPr>
          <a:xfrm>
            <a:off x="6172200" y="1543050"/>
            <a:ext cx="32733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cxnSp>
        <p:nvCxnSpPr>
          <p:cNvPr id="18" name="Straight Arrow Connector 17"/>
          <p:cNvCxnSpPr/>
          <p:nvPr/>
        </p:nvCxnSpPr>
        <p:spPr>
          <a:xfrm rot="10800000">
            <a:off x="5613400" y="1571626"/>
            <a:ext cx="1320800" cy="285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505200" y="1981199"/>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28600" y="1371600"/>
            <a:ext cx="2282069" cy="646331"/>
          </a:xfrm>
          <a:prstGeom prst="rect">
            <a:avLst/>
          </a:prstGeom>
          <a:noFill/>
        </p:spPr>
        <p:txBody>
          <a:bodyPr wrap="square" rtlCol="0">
            <a:spAutoFit/>
          </a:bodyPr>
          <a:lstStyle/>
          <a:p>
            <a:r>
              <a:rPr lang="en-US" i="1" dirty="0" smtClean="0">
                <a:solidFill>
                  <a:schemeClr val="bg1"/>
                </a:solidFill>
              </a:rPr>
              <a:t>abstract</a:t>
            </a:r>
          </a:p>
          <a:p>
            <a:r>
              <a:rPr lang="en-US" i="1" dirty="0" smtClean="0">
                <a:solidFill>
                  <a:schemeClr val="bg1"/>
                </a:solidFill>
              </a:rPr>
              <a:t>graph</a:t>
            </a:r>
            <a:endParaRPr lang="en-US" i="1" dirty="0">
              <a:solidFill>
                <a:schemeClr val="bg1"/>
              </a:solidFill>
            </a:endParaRPr>
          </a:p>
        </p:txBody>
      </p:sp>
      <p:grpSp>
        <p:nvGrpSpPr>
          <p:cNvPr id="3" name="Group 91"/>
          <p:cNvGrpSpPr/>
          <p:nvPr/>
        </p:nvGrpSpPr>
        <p:grpSpPr>
          <a:xfrm>
            <a:off x="2133600" y="2590800"/>
            <a:ext cx="1371600" cy="838200"/>
            <a:chOff x="7086600" y="3429000"/>
            <a:chExt cx="1371600" cy="838200"/>
          </a:xfrm>
        </p:grpSpPr>
        <p:sp>
          <p:nvSpPr>
            <p:cNvPr id="62" name="Rectangle 61"/>
            <p:cNvSpPr/>
            <p:nvPr/>
          </p:nvSpPr>
          <p:spPr>
            <a:xfrm>
              <a:off x="7543800" y="34290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1" name="TextBox 80"/>
            <p:cNvSpPr txBox="1"/>
            <p:nvPr/>
          </p:nvSpPr>
          <p:spPr>
            <a:xfrm>
              <a:off x="7086600" y="3581400"/>
              <a:ext cx="333746" cy="369332"/>
            </a:xfrm>
            <a:prstGeom prst="rect">
              <a:avLst/>
            </a:prstGeom>
            <a:noFill/>
            <a:ln>
              <a:noFill/>
            </a:ln>
          </p:spPr>
          <p:txBody>
            <a:bodyPr wrap="none" rtlCol="0">
              <a:spAutoFit/>
            </a:bodyPr>
            <a:lstStyle/>
            <a:p>
              <a:r>
                <a:rPr lang="en-US" dirty="0" smtClean="0">
                  <a:solidFill>
                    <a:schemeClr val="bg1"/>
                  </a:solidFill>
                </a:rPr>
                <a:t>A</a:t>
              </a:r>
              <a:endParaRPr lang="en-US" dirty="0">
                <a:solidFill>
                  <a:schemeClr val="bg1"/>
                </a:solidFill>
              </a:endParaRPr>
            </a:p>
          </p:txBody>
        </p:sp>
      </p:grpSp>
      <p:grpSp>
        <p:nvGrpSpPr>
          <p:cNvPr id="4" name="Group 92"/>
          <p:cNvGrpSpPr/>
          <p:nvPr/>
        </p:nvGrpSpPr>
        <p:grpSpPr>
          <a:xfrm>
            <a:off x="4343400" y="2590800"/>
            <a:ext cx="1295400" cy="838200"/>
            <a:chOff x="7162800" y="4876800"/>
            <a:chExt cx="1295400" cy="838200"/>
          </a:xfrm>
        </p:grpSpPr>
        <p:sp>
          <p:nvSpPr>
            <p:cNvPr id="82" name="Rectangle 81"/>
            <p:cNvSpPr/>
            <p:nvPr/>
          </p:nvSpPr>
          <p:spPr>
            <a:xfrm>
              <a:off x="7543800" y="48768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3" name="TextBox 82"/>
            <p:cNvSpPr txBox="1"/>
            <p:nvPr/>
          </p:nvSpPr>
          <p:spPr>
            <a:xfrm>
              <a:off x="7162800" y="5105400"/>
              <a:ext cx="317716" cy="369332"/>
            </a:xfrm>
            <a:prstGeom prst="rect">
              <a:avLst/>
            </a:prstGeom>
            <a:noFill/>
            <a:ln>
              <a:noFill/>
            </a:ln>
          </p:spPr>
          <p:txBody>
            <a:bodyPr wrap="none" rtlCol="0">
              <a:spAutoFit/>
            </a:bodyPr>
            <a:lstStyle/>
            <a:p>
              <a:r>
                <a:rPr lang="en-US" dirty="0" smtClean="0">
                  <a:solidFill>
                    <a:schemeClr val="bg1"/>
                  </a:solidFill>
                </a:rPr>
                <a:t>B</a:t>
              </a:r>
              <a:endParaRPr lang="en-US" dirty="0">
                <a:solidFill>
                  <a:schemeClr val="bg1"/>
                </a:solidFill>
              </a:endParaRPr>
            </a:p>
          </p:txBody>
        </p:sp>
      </p:grpSp>
      <p:sp>
        <p:nvSpPr>
          <p:cNvPr id="54" name="TextBox 53"/>
          <p:cNvSpPr txBox="1"/>
          <p:nvPr/>
        </p:nvSpPr>
        <p:spPr>
          <a:xfrm>
            <a:off x="272685" y="3798278"/>
            <a:ext cx="8651088" cy="1969770"/>
          </a:xfrm>
          <a:prstGeom prst="rect">
            <a:avLst/>
          </a:prstGeom>
          <a:noFill/>
        </p:spPr>
        <p:txBody>
          <a:bodyPr wrap="square" rtlCol="0">
            <a:spAutoFit/>
          </a:bodyPr>
          <a:lstStyle/>
          <a:p>
            <a:r>
              <a:rPr lang="en-US" sz="1600" b="1" dirty="0" smtClean="0">
                <a:solidFill>
                  <a:schemeClr val="bg1"/>
                </a:solidFill>
              </a:rPr>
              <a:t>procedure </a:t>
            </a:r>
            <a:r>
              <a:rPr lang="en-US" sz="1600" b="1" dirty="0" err="1" smtClean="0">
                <a:solidFill>
                  <a:schemeClr val="bg1"/>
                </a:solidFill>
              </a:rPr>
              <a:t>GarbageCollectMs</a:t>
            </a:r>
            <a:r>
              <a:rPr lang="en-US" sz="1600" b="1" dirty="0" smtClean="0">
                <a:solidFill>
                  <a:schemeClr val="bg1"/>
                </a:solidFill>
              </a:rPr>
              <a:t>()</a:t>
            </a:r>
          </a:p>
          <a:p>
            <a:pPr lvl="0"/>
            <a:r>
              <a:rPr lang="en-US" sz="1400" b="1" dirty="0" smtClean="0">
                <a:solidFill>
                  <a:schemeClr val="bg1"/>
                </a:solidFill>
              </a:rPr>
              <a:t>  </a:t>
            </a:r>
            <a:r>
              <a:rPr lang="en-US" sz="1400" b="1" dirty="0" smtClean="0">
                <a:solidFill>
                  <a:srgbClr val="FF0000"/>
                </a:solidFill>
              </a:rPr>
              <a:t>requires </a:t>
            </a:r>
            <a:r>
              <a:rPr lang="en-US" sz="1400" b="1" dirty="0" err="1" smtClean="0">
                <a:solidFill>
                  <a:srgbClr val="FF0000"/>
                </a:solidFill>
              </a:rPr>
              <a:t>MsMutatorInv</a:t>
            </a:r>
            <a:r>
              <a:rPr lang="en-US" sz="1400" b="1" dirty="0" smtClean="0">
                <a:solidFill>
                  <a:srgbClr val="FF0000"/>
                </a:solidFill>
              </a:rPr>
              <a:t>(root, Color, $</a:t>
            </a:r>
            <a:r>
              <a:rPr lang="en-US" sz="1400" b="1" dirty="0" err="1" smtClean="0">
                <a:solidFill>
                  <a:srgbClr val="FF0000"/>
                </a:solidFill>
              </a:rPr>
              <a:t>toAbs</a:t>
            </a:r>
            <a:r>
              <a:rPr lang="en-US" sz="1400" b="1" dirty="0" smtClean="0">
                <a:solidFill>
                  <a:srgbClr val="FF0000"/>
                </a:solidFill>
              </a:rPr>
              <a:t>, $</a:t>
            </a:r>
            <a:r>
              <a:rPr lang="en-US" sz="1400" b="1" dirty="0" err="1" smtClean="0">
                <a:solidFill>
                  <a:srgbClr val="FF0000"/>
                </a:solidFill>
              </a:rPr>
              <a:t>AbsMem</a:t>
            </a:r>
            <a:r>
              <a:rPr lang="en-US" sz="1400" b="1" dirty="0" smtClean="0">
                <a:solidFill>
                  <a:srgbClr val="FF0000"/>
                </a:solidFill>
              </a:rPr>
              <a:t>, </a:t>
            </a:r>
            <a:r>
              <a:rPr lang="en-US" sz="1400" b="1" dirty="0" err="1" smtClean="0">
                <a:solidFill>
                  <a:srgbClr val="FF0000"/>
                </a:solidFill>
              </a:rPr>
              <a:t>Mem</a:t>
            </a:r>
            <a:r>
              <a:rPr lang="en-US" sz="1400" b="1" dirty="0" smtClean="0">
                <a:solidFill>
                  <a:srgbClr val="FF0000"/>
                </a:solidFill>
              </a:rPr>
              <a:t>);</a:t>
            </a:r>
          </a:p>
          <a:p>
            <a:pPr lvl="0"/>
            <a:r>
              <a:rPr lang="en-US" sz="1400" b="1" dirty="0" smtClean="0">
                <a:solidFill>
                  <a:schemeClr val="bg1"/>
                </a:solidFill>
              </a:rPr>
              <a:t>  </a:t>
            </a:r>
            <a:r>
              <a:rPr lang="en-US" sz="1400" b="1" dirty="0" smtClean="0">
                <a:solidFill>
                  <a:schemeClr val="accent2">
                    <a:lumMod val="75000"/>
                  </a:schemeClr>
                </a:solidFill>
              </a:rPr>
              <a:t>modifies </a:t>
            </a:r>
            <a:r>
              <a:rPr lang="en-US" sz="1400" b="1" dirty="0" err="1" smtClean="0">
                <a:solidFill>
                  <a:schemeClr val="accent2">
                    <a:lumMod val="75000"/>
                  </a:schemeClr>
                </a:solidFill>
              </a:rPr>
              <a:t>Mem</a:t>
            </a:r>
            <a:r>
              <a:rPr lang="en-US" sz="1400" b="1" dirty="0" smtClean="0">
                <a:solidFill>
                  <a:schemeClr val="accent2">
                    <a:lumMod val="75000"/>
                  </a:schemeClr>
                </a:solidFill>
              </a:rPr>
              <a:t>, Color, $</a:t>
            </a:r>
            <a:r>
              <a:rPr lang="en-US" sz="1400" b="1" dirty="0" err="1" smtClean="0">
                <a:solidFill>
                  <a:schemeClr val="accent2">
                    <a:lumMod val="75000"/>
                  </a:schemeClr>
                </a:solidFill>
              </a:rPr>
              <a:t>toAbs</a:t>
            </a:r>
            <a:r>
              <a:rPr lang="en-US" sz="1400" b="1" dirty="0" smtClean="0">
                <a:solidFill>
                  <a:schemeClr val="accent2">
                    <a:lumMod val="75000"/>
                  </a:schemeClr>
                </a:solidFill>
              </a:rPr>
              <a:t>;</a:t>
            </a:r>
          </a:p>
          <a:p>
            <a:pPr lvl="0"/>
            <a:r>
              <a:rPr lang="en-US" sz="1400" b="1" dirty="0" smtClean="0">
                <a:solidFill>
                  <a:schemeClr val="bg1"/>
                </a:solidFill>
              </a:rPr>
              <a:t>  </a:t>
            </a:r>
            <a:r>
              <a:rPr lang="en-US" sz="1400" b="1" dirty="0" smtClean="0">
                <a:solidFill>
                  <a:srgbClr val="00B050"/>
                </a:solidFill>
              </a:rPr>
              <a:t>ensures  </a:t>
            </a:r>
            <a:r>
              <a:rPr lang="en-US" sz="1400" b="1" dirty="0" err="1" smtClean="0">
                <a:solidFill>
                  <a:srgbClr val="00B050"/>
                </a:solidFill>
              </a:rPr>
              <a:t>MsMutatorInv</a:t>
            </a:r>
            <a:r>
              <a:rPr lang="en-US" sz="1400" b="1" dirty="0" smtClean="0">
                <a:solidFill>
                  <a:srgbClr val="00B050"/>
                </a:solidFill>
              </a:rPr>
              <a:t>(root, Color, $</a:t>
            </a:r>
            <a:r>
              <a:rPr lang="en-US" sz="1400" b="1" dirty="0" err="1" smtClean="0">
                <a:solidFill>
                  <a:srgbClr val="00B050"/>
                </a:solidFill>
              </a:rPr>
              <a:t>toAbs</a:t>
            </a:r>
            <a:r>
              <a:rPr lang="en-US" sz="1400" b="1" dirty="0" smtClean="0">
                <a:solidFill>
                  <a:srgbClr val="00B050"/>
                </a:solidFill>
              </a:rPr>
              <a:t>, $</a:t>
            </a:r>
            <a:r>
              <a:rPr lang="en-US" sz="1400" b="1" dirty="0" err="1" smtClean="0">
                <a:solidFill>
                  <a:srgbClr val="00B050"/>
                </a:solidFill>
              </a:rPr>
              <a:t>AbsMem</a:t>
            </a:r>
            <a:r>
              <a:rPr lang="en-US" sz="1400" b="1" dirty="0" smtClean="0">
                <a:solidFill>
                  <a:srgbClr val="00B050"/>
                </a:solidFill>
              </a:rPr>
              <a:t>, </a:t>
            </a:r>
            <a:r>
              <a:rPr lang="en-US" sz="1400" b="1" dirty="0" err="1" smtClean="0">
                <a:solidFill>
                  <a:srgbClr val="00B050"/>
                </a:solidFill>
              </a:rPr>
              <a:t>Mem</a:t>
            </a:r>
            <a:r>
              <a:rPr lang="en-US" sz="1400" b="1" dirty="0" smtClean="0">
                <a:solidFill>
                  <a:srgbClr val="00B050"/>
                </a:solidFill>
              </a:rPr>
              <a:t>);</a:t>
            </a:r>
          </a:p>
          <a:p>
            <a:pPr lvl="0"/>
            <a:r>
              <a:rPr lang="en-US" sz="1600" b="1" dirty="0" smtClean="0">
                <a:solidFill>
                  <a:schemeClr val="bg1"/>
                </a:solidFill>
              </a:rPr>
              <a:t>{</a:t>
            </a:r>
          </a:p>
          <a:p>
            <a:r>
              <a:rPr lang="en-US" sz="1600" b="1" dirty="0" smtClean="0">
                <a:solidFill>
                  <a:schemeClr val="bg1"/>
                </a:solidFill>
              </a:rPr>
              <a:t>  call Mark(root);</a:t>
            </a:r>
          </a:p>
          <a:p>
            <a:r>
              <a:rPr lang="en-US" sz="1600" b="1" dirty="0" smtClean="0">
                <a:solidFill>
                  <a:schemeClr val="bg1"/>
                </a:solidFill>
              </a:rPr>
              <a:t>  call Sweep();</a:t>
            </a:r>
          </a:p>
          <a:p>
            <a:r>
              <a:rPr lang="en-US" sz="1600" b="1" dirty="0" smtClean="0">
                <a:solidFill>
                  <a:schemeClr val="bg1"/>
                </a:solidFill>
              </a:rPr>
              <a:t>}</a:t>
            </a:r>
          </a:p>
        </p:txBody>
      </p:sp>
      <p:sp>
        <p:nvSpPr>
          <p:cNvPr id="57" name="Down Arrow 56"/>
          <p:cNvSpPr/>
          <p:nvPr/>
        </p:nvSpPr>
        <p:spPr>
          <a:xfrm flipV="1">
            <a:off x="2819400"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8" name="Down Arrow 57"/>
          <p:cNvSpPr/>
          <p:nvPr/>
        </p:nvSpPr>
        <p:spPr>
          <a:xfrm flipV="1">
            <a:off x="4958862"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3" name="TextBox 62"/>
          <p:cNvSpPr txBox="1"/>
          <p:nvPr/>
        </p:nvSpPr>
        <p:spPr>
          <a:xfrm>
            <a:off x="228600" y="2514600"/>
            <a:ext cx="2514600" cy="646331"/>
          </a:xfrm>
          <a:prstGeom prst="rect">
            <a:avLst/>
          </a:prstGeom>
          <a:noFill/>
        </p:spPr>
        <p:txBody>
          <a:bodyPr wrap="square" rtlCol="0">
            <a:spAutoFit/>
          </a:bodyPr>
          <a:lstStyle/>
          <a:p>
            <a:r>
              <a:rPr lang="en-US" i="1" dirty="0" smtClean="0">
                <a:solidFill>
                  <a:schemeClr val="bg1"/>
                </a:solidFill>
              </a:rPr>
              <a:t>concrete</a:t>
            </a:r>
          </a:p>
          <a:p>
            <a:r>
              <a:rPr lang="en-US" i="1" dirty="0" smtClean="0">
                <a:solidFill>
                  <a:schemeClr val="bg1"/>
                </a:solidFill>
              </a:rPr>
              <a:t>graph</a:t>
            </a:r>
            <a:endParaRPr lang="en-US" i="1" dirty="0">
              <a:solidFill>
                <a:schemeClr val="bg1"/>
              </a:solidFill>
            </a:endParaRPr>
          </a:p>
        </p:txBody>
      </p:sp>
      <p:sp>
        <p:nvSpPr>
          <p:cNvPr id="64" name="TextBox 63"/>
          <p:cNvSpPr txBox="1"/>
          <p:nvPr/>
        </p:nvSpPr>
        <p:spPr>
          <a:xfrm>
            <a:off x="5380055" y="2280139"/>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4" name="TextBox 73"/>
          <p:cNvSpPr txBox="1"/>
          <p:nvPr/>
        </p:nvSpPr>
        <p:spPr>
          <a:xfrm>
            <a:off x="3200400" y="2209800"/>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5" name="TextBox 74"/>
          <p:cNvSpPr txBox="1"/>
          <p:nvPr/>
        </p:nvSpPr>
        <p:spPr>
          <a:xfrm>
            <a:off x="1024709" y="4511733"/>
            <a:ext cx="7587663" cy="2169825"/>
          </a:xfrm>
          <a:prstGeom prst="rect">
            <a:avLst/>
          </a:prstGeom>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b="1" dirty="0" smtClean="0">
                <a:solidFill>
                  <a:schemeClr val="bg1"/>
                </a:solidFill>
              </a:rPr>
              <a:t>function </a:t>
            </a:r>
            <a:r>
              <a:rPr lang="en-US" sz="1400" b="1" dirty="0" err="1" smtClean="0">
                <a:solidFill>
                  <a:srgbClr val="00B0F0"/>
                </a:solidFill>
              </a:rPr>
              <a:t>MsMutatorInv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a:t>
            </a:r>
          </a:p>
          <a:p>
            <a:r>
              <a:rPr lang="en-US" sz="1400" b="1" dirty="0" smtClean="0">
                <a:solidFill>
                  <a:schemeClr val="bg1"/>
                </a:solidFill>
              </a:rPr>
              <a:t>         </a:t>
            </a:r>
            <a:r>
              <a:rPr lang="en-US" sz="1400" b="1" dirty="0" err="1" smtClean="0">
                <a:solidFill>
                  <a:schemeClr val="bg1"/>
                </a:solidFill>
              </a:rPr>
              <a:t>WellFormed</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 &amp;&amp; </a:t>
            </a:r>
            <a:r>
              <a:rPr lang="en-US" sz="1400" b="1" dirty="0" err="1" smtClean="0">
                <a:solidFill>
                  <a:schemeClr val="bg1"/>
                </a:solidFill>
              </a:rPr>
              <a:t>memAddr</a:t>
            </a:r>
            <a:r>
              <a:rPr lang="en-US" sz="1400" b="1" dirty="0" smtClean="0">
                <a:solidFill>
                  <a:schemeClr val="bg1"/>
                </a:solidFill>
              </a:rPr>
              <a:t>(root) &amp;&amp; $</a:t>
            </a:r>
            <a:r>
              <a:rPr lang="en-US" sz="1400" b="1" dirty="0" err="1" smtClean="0">
                <a:solidFill>
                  <a:schemeClr val="bg1"/>
                </a:solidFill>
              </a:rPr>
              <a:t>toAbs</a:t>
            </a:r>
            <a:r>
              <a:rPr lang="en-US" sz="1400" b="1" dirty="0" smtClean="0">
                <a:solidFill>
                  <a:schemeClr val="bg1"/>
                </a:solidFill>
              </a:rPr>
              <a:t>[root] != NO_ABS</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rgbClr val="00B0F0"/>
                </a:solidFill>
              </a:rPr>
              <a:t>ObjInv</a:t>
            </a:r>
            <a:r>
              <a:rPr lang="en-US" sz="1400" b="1" dirty="0" smtClean="0">
                <a:solidFill>
                  <a:srgbClr val="00B0F0"/>
                </a:solidFill>
              </a:rPr>
              <a:t>(</a:t>
            </a:r>
            <a:r>
              <a:rPr lang="en-US" sz="1400" b="1" dirty="0" err="1" smtClean="0">
                <a:solidFill>
                  <a:srgbClr val="00B0F0"/>
                </a:solidFill>
              </a:rPr>
              <a:t>i</a:t>
            </a:r>
            <a:r>
              <a:rPr lang="en-US" sz="1400" b="1" dirty="0" smtClean="0">
                <a:solidFill>
                  <a:srgbClr val="00B0F0"/>
                </a:solidFill>
              </a:rPr>
              <a:t>, $</a:t>
            </a:r>
            <a:r>
              <a:rPr lang="en-US" sz="1400" b="1" dirty="0" err="1" smtClean="0">
                <a:solidFill>
                  <a:srgbClr val="00B0F0"/>
                </a:solidFill>
              </a:rPr>
              <a:t>toAbs</a:t>
            </a:r>
            <a:r>
              <a:rPr lang="en-US" sz="1400" b="1" dirty="0" smtClean="0">
                <a:solidFill>
                  <a:srgbClr val="00B0F0"/>
                </a:solidFill>
              </a:rPr>
              <a:t>, $</a:t>
            </a:r>
            <a:r>
              <a:rPr lang="en-US" sz="1400" b="1" dirty="0" err="1" smtClean="0">
                <a:solidFill>
                  <a:srgbClr val="00B0F0"/>
                </a:solidFill>
              </a:rPr>
              <a:t>AbsMem</a:t>
            </a:r>
            <a:r>
              <a:rPr lang="en-US" sz="1400" b="1" dirty="0" smtClean="0">
                <a:solidFill>
                  <a:srgbClr val="00B0F0"/>
                </a:solidFill>
              </a:rPr>
              <a:t>, </a:t>
            </a:r>
            <a:r>
              <a:rPr lang="en-US" sz="1400" b="1" dirty="0" err="1" smtClean="0">
                <a:solidFill>
                  <a:srgbClr val="00B0F0"/>
                </a:solidFill>
              </a:rPr>
              <a:t>Mem</a:t>
            </a:r>
            <a:r>
              <a:rPr lang="en-US" sz="1400" b="1" dirty="0" smtClean="0">
                <a:solidFill>
                  <a:srgbClr val="00B0F0"/>
                </a:solidFill>
              </a:rPr>
              <a:t>)</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White(Color[</a:t>
            </a:r>
            <a:r>
              <a:rPr lang="en-US" sz="1400" b="1" dirty="0" err="1" smtClean="0">
                <a:solidFill>
                  <a:schemeClr val="bg1"/>
                </a:solidFill>
              </a:rPr>
              <a:t>i</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]==NO_ABS &lt;==&gt; </a:t>
            </a:r>
            <a:r>
              <a:rPr lang="en-US" sz="1400" b="1" dirty="0" err="1" smtClean="0">
                <a:solidFill>
                  <a:schemeClr val="bg1"/>
                </a:solidFill>
              </a:rPr>
              <a:t>Unalloc</a:t>
            </a:r>
            <a:r>
              <a:rPr lang="en-US" sz="1400" b="1" dirty="0" smtClean="0">
                <a:solidFill>
                  <a:schemeClr val="bg1"/>
                </a:solidFill>
              </a:rPr>
              <a:t>(Color[</a:t>
            </a:r>
            <a:r>
              <a:rPr lang="en-US" sz="1400" b="1" dirty="0" err="1" smtClean="0">
                <a:solidFill>
                  <a:schemeClr val="bg1"/>
                </a:solidFill>
              </a:rPr>
              <a:t>i</a:t>
            </a:r>
            <a:r>
              <a:rPr lang="en-US" sz="1400" b="1" dirty="0" smtClean="0">
                <a:solidFill>
                  <a:schemeClr val="bg1"/>
                </a:solidFill>
              </a:rPr>
              <a:t>])))}</a:t>
            </a:r>
          </a:p>
          <a:p>
            <a:endParaRPr lang="en-US" sz="900" b="1" dirty="0" smtClean="0">
              <a:solidFill>
                <a:schemeClr val="bg1"/>
              </a:solidFill>
            </a:endParaRPr>
          </a:p>
          <a:p>
            <a:r>
              <a:rPr lang="en-US" sz="1400" b="1" dirty="0" smtClean="0">
                <a:solidFill>
                  <a:schemeClr val="bg1"/>
                </a:solidFill>
              </a:rPr>
              <a:t>function </a:t>
            </a:r>
            <a:r>
              <a:rPr lang="en-US" sz="1400" b="1" dirty="0" err="1" smtClean="0">
                <a:solidFill>
                  <a:srgbClr val="00B0F0"/>
                </a:solidFill>
              </a:rPr>
              <a:t>ObjInv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&amp;&amp;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NO_ABS ==&gt;</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NO_ABS ...</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AbsMem</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endParaRPr lang="en-US" sz="1400" b="1" dirty="0">
              <a:solidFill>
                <a:schemeClr val="bg1"/>
              </a:solidFill>
            </a:endParaRPr>
          </a:p>
        </p:txBody>
      </p:sp>
      <p:sp>
        <p:nvSpPr>
          <p:cNvPr id="28" name="TextBox 27"/>
          <p:cNvSpPr txBox="1"/>
          <p:nvPr/>
        </p:nvSpPr>
        <p:spPr>
          <a:xfrm>
            <a:off x="3581400" y="1276290"/>
            <a:ext cx="12954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AbsMem</a:t>
            </a:r>
            <a:endParaRPr lang="en-US" sz="1600" i="1" dirty="0">
              <a:solidFill>
                <a:schemeClr val="bg1"/>
              </a:solidFill>
            </a:endParaRPr>
          </a:p>
        </p:txBody>
      </p:sp>
      <p:cxnSp>
        <p:nvCxnSpPr>
          <p:cNvPr id="34" name="Straight Arrow Connector 33"/>
          <p:cNvCxnSpPr/>
          <p:nvPr/>
        </p:nvCxnSpPr>
        <p:spPr bwMode="auto">
          <a:xfrm flipV="1">
            <a:off x="3200400" y="2819401"/>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505200" y="3200400"/>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06651" y="2514600"/>
            <a:ext cx="1295400" cy="338554"/>
          </a:xfrm>
          <a:prstGeom prst="rect">
            <a:avLst/>
          </a:prstGeom>
          <a:noFill/>
        </p:spPr>
        <p:txBody>
          <a:bodyPr wrap="square" rtlCol="0">
            <a:spAutoFit/>
          </a:bodyPr>
          <a:lstStyle/>
          <a:p>
            <a:r>
              <a:rPr lang="en-US" sz="1600" b="1" dirty="0" err="1" smtClean="0">
                <a:solidFill>
                  <a:schemeClr val="bg1"/>
                </a:solidFill>
              </a:rPr>
              <a:t>Mem</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1809726"/>
          </a:xfrm>
        </p:spPr>
        <p:txBody>
          <a:bodyPr/>
          <a:lstStyle/>
          <a:p>
            <a:r>
              <a:rPr lang="en-US" sz="2800" dirty="0" smtClean="0"/>
              <a:t>Idea: use marker</a:t>
            </a:r>
          </a:p>
          <a:p>
            <a:endParaRPr lang="en-US" sz="2800" dirty="0" smtClean="0"/>
          </a:p>
          <a:p>
            <a:endParaRPr lang="en-US" sz="2800" dirty="0" smtClean="0"/>
          </a:p>
          <a:p>
            <a:r>
              <a:rPr lang="en-US" sz="2800" dirty="0" err="1" smtClean="0"/>
              <a:t>Relativize</a:t>
            </a:r>
            <a:r>
              <a:rPr lang="en-US" sz="2800" dirty="0" smtClean="0"/>
              <a:t> quantifiers using marker</a:t>
            </a:r>
            <a:endParaRPr lang="en-US" sz="2800" dirty="0"/>
          </a:p>
        </p:txBody>
      </p:sp>
      <p:sp>
        <p:nvSpPr>
          <p:cNvPr id="5" name="Rounded Rectangle 4"/>
          <p:cNvSpPr/>
          <p:nvPr/>
        </p:nvSpPr>
        <p:spPr bwMode="auto">
          <a:xfrm>
            <a:off x="1393371" y="1959429"/>
            <a:ext cx="6487886" cy="62048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b="1" dirty="0" smtClean="0">
                <a:solidFill>
                  <a:srgbClr val="002060"/>
                </a:solidFill>
              </a:rPr>
              <a:t>function</a:t>
            </a:r>
            <a:r>
              <a:rPr lang="en-US" dirty="0" smtClean="0">
                <a:solidFill>
                  <a:srgbClr val="002060"/>
                </a:solidFill>
              </a:rPr>
              <a:t>{:expand false} T(i:int) </a:t>
            </a:r>
            <a:r>
              <a:rPr lang="en-US" b="1" dirty="0" smtClean="0">
                <a:solidFill>
                  <a:srgbClr val="002060"/>
                </a:solidFill>
              </a:rPr>
              <a:t>returns</a:t>
            </a:r>
            <a:r>
              <a:rPr lang="en-US" dirty="0" smtClean="0">
                <a:solidFill>
                  <a:srgbClr val="002060"/>
                </a:solidFill>
              </a:rPr>
              <a:t> (</a:t>
            </a:r>
            <a:r>
              <a:rPr lang="en-US" dirty="0" err="1" smtClean="0">
                <a:solidFill>
                  <a:srgbClr val="002060"/>
                </a:solidFill>
              </a:rPr>
              <a:t>bool</a:t>
            </a:r>
            <a:r>
              <a:rPr lang="en-US" dirty="0" smtClean="0">
                <a:solidFill>
                  <a:srgbClr val="002060"/>
                </a:solidFill>
              </a:rPr>
              <a:t>) { </a:t>
            </a:r>
            <a:r>
              <a:rPr lang="en-US" b="1" dirty="0" smtClean="0">
                <a:solidFill>
                  <a:srgbClr val="002060"/>
                </a:solidFill>
              </a:rPr>
              <a:t>true</a:t>
            </a:r>
            <a:r>
              <a:rPr lang="en-US" dirty="0" smtClean="0">
                <a:solidFill>
                  <a:srgbClr val="002060"/>
                </a:solidFill>
              </a:rPr>
              <a:t> }</a:t>
            </a:r>
          </a:p>
        </p:txBody>
      </p:sp>
      <p:sp>
        <p:nvSpPr>
          <p:cNvPr id="6" name="Rounded Rectangle 5"/>
          <p:cNvSpPr/>
          <p:nvPr/>
        </p:nvSpPr>
        <p:spPr bwMode="auto">
          <a:xfrm>
            <a:off x="297712" y="3304195"/>
            <a:ext cx="8591107" cy="271383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rgbClr val="002060"/>
                </a:solidFill>
              </a:rPr>
              <a:t>function</a:t>
            </a:r>
            <a:r>
              <a:rPr lang="en-US" dirty="0" smtClean="0">
                <a:solidFill>
                  <a:srgbClr val="002060"/>
                </a:solidFill>
              </a:rPr>
              <a:t> </a:t>
            </a:r>
            <a:r>
              <a:rPr lang="en-US" dirty="0" err="1" smtClean="0">
                <a:solidFill>
                  <a:srgbClr val="002060"/>
                </a:solidFill>
              </a:rPr>
              <a:t>GcInv</a:t>
            </a:r>
            <a:r>
              <a:rPr lang="en-US" dirty="0" smtClean="0">
                <a:solidFill>
                  <a:srgbClr val="002060"/>
                </a:solidFill>
              </a:rPr>
              <a:t>(Color:[</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AbsMem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returns (</a:t>
            </a:r>
            <a:r>
              <a:rPr lang="en-US" dirty="0" err="1" smtClean="0">
                <a:solidFill>
                  <a:srgbClr val="002060"/>
                </a:solidFill>
              </a:rPr>
              <a:t>bool</a:t>
            </a:r>
            <a:r>
              <a:rPr lang="en-US" dirty="0" smtClean="0">
                <a:solidFill>
                  <a:srgbClr val="002060"/>
                </a:solidFill>
              </a:rPr>
              <a:t>) {</a:t>
            </a:r>
          </a:p>
          <a:p>
            <a:r>
              <a:rPr lang="en-US" dirty="0" smtClean="0">
                <a:solidFill>
                  <a:srgbClr val="002060"/>
                </a:solidFill>
              </a:rPr>
              <a:t>    </a:t>
            </a:r>
            <a:r>
              <a:rPr lang="en-US" dirty="0" err="1" smtClean="0">
                <a:solidFill>
                  <a:srgbClr val="002060"/>
                </a:solidFill>
              </a:rPr>
              <a:t>WellFormed</a:t>
            </a:r>
            <a:r>
              <a:rPr lang="en-US" dirty="0" smtClean="0">
                <a:solidFill>
                  <a:srgbClr val="002060"/>
                </a:solidFill>
              </a:rPr>
              <a:t>($</a:t>
            </a:r>
            <a:r>
              <a:rPr lang="en-US" dirty="0" err="1" smtClean="0">
                <a:solidFill>
                  <a:srgbClr val="002060"/>
                </a:solidFill>
              </a:rPr>
              <a:t>toAbs</a:t>
            </a:r>
            <a:r>
              <a:rPr lang="en-US" dirty="0" smtClean="0">
                <a:solidFill>
                  <a:srgbClr val="002060"/>
                </a:solidFill>
              </a:rPr>
              <a:t>)</a:t>
            </a:r>
          </a:p>
          <a:p>
            <a:r>
              <a:rPr lang="en-US" dirty="0" smtClean="0">
                <a:solidFill>
                  <a:srgbClr val="002060"/>
                </a:solidFill>
              </a:rPr>
              <a:t> &amp;&amp; (</a:t>
            </a:r>
            <a:r>
              <a:rPr lang="en-US" b="1" dirty="0" err="1" smtClean="0">
                <a:solidFill>
                  <a:srgbClr val="002060"/>
                </a:solidFill>
              </a:rPr>
              <a:t>forall</a:t>
            </a:r>
            <a:r>
              <a:rPr lang="en-US" dirty="0" smtClean="0">
                <a:solidFill>
                  <a:srgbClr val="002060"/>
                </a:solidFill>
              </a:rPr>
              <a:t> i:int::{</a:t>
            </a:r>
            <a:r>
              <a:rPr lang="en-US" dirty="0" smtClean="0">
                <a:solidFill>
                  <a:srgbClr val="FF0000"/>
                </a:solidFill>
              </a:rPr>
              <a:t>T(</a:t>
            </a:r>
            <a:r>
              <a:rPr lang="en-US" dirty="0" err="1" smtClean="0">
                <a:solidFill>
                  <a:srgbClr val="FF0000"/>
                </a:solidFill>
              </a:rPr>
              <a:t>i</a:t>
            </a:r>
            <a:r>
              <a:rPr lang="en-US" dirty="0" smtClean="0">
                <a:solidFill>
                  <a:srgbClr val="FF0000"/>
                </a:solidFill>
              </a:rPr>
              <a:t>)</a:t>
            </a:r>
            <a:r>
              <a:rPr lang="en-US" dirty="0" smtClean="0">
                <a:solidFill>
                  <a:srgbClr val="002060"/>
                </a:solidFill>
              </a:rPr>
              <a:t>} </a:t>
            </a:r>
            <a:r>
              <a:rPr lang="en-US" b="1" dirty="0" smtClean="0">
                <a:solidFill>
                  <a:srgbClr val="FF0000"/>
                </a:solidFill>
              </a:rPr>
              <a:t>T(</a:t>
            </a:r>
            <a:r>
              <a:rPr lang="en-US" b="1" dirty="0" err="1" smtClean="0">
                <a:solidFill>
                  <a:srgbClr val="FF0000"/>
                </a:solidFill>
              </a:rPr>
              <a:t>i</a:t>
            </a:r>
            <a:r>
              <a:rPr lang="en-US" b="1" dirty="0" smtClean="0">
                <a:solidFill>
                  <a:srgbClr val="FF0000"/>
                </a:solidFill>
              </a:rPr>
              <a:t>) </a:t>
            </a:r>
            <a:r>
              <a:rPr lang="en-US" dirty="0" smtClean="0">
                <a:solidFill>
                  <a:srgbClr val="002060"/>
                </a:solidFill>
              </a:rPr>
              <a:t>==&gt; </a:t>
            </a:r>
            <a:r>
              <a:rPr lang="en-US" dirty="0" err="1" smtClean="0">
                <a:solidFill>
                  <a:srgbClr val="002060"/>
                </a:solidFill>
              </a:rPr>
              <a:t>memAddr</a:t>
            </a:r>
            <a:r>
              <a:rPr lang="en-US" dirty="0" smtClean="0">
                <a:solidFill>
                  <a:srgbClr val="002060"/>
                </a:solidFill>
              </a:rPr>
              <a:t>(</a:t>
            </a:r>
            <a:r>
              <a:rPr lang="en-US" dirty="0" err="1" smtClean="0">
                <a:solidFill>
                  <a:srgbClr val="002060"/>
                </a:solidFill>
              </a:rPr>
              <a:t>i</a:t>
            </a:r>
            <a:r>
              <a:rPr lang="en-US" dirty="0" smtClean="0">
                <a:solidFill>
                  <a:srgbClr val="002060"/>
                </a:solidFill>
              </a:rPr>
              <a:t>) ==&gt;</a:t>
            </a:r>
          </a:p>
          <a:p>
            <a:r>
              <a:rPr lang="en-US" dirty="0" smtClean="0">
                <a:solidFill>
                  <a:srgbClr val="002060"/>
                </a:solidFill>
              </a:rPr>
              <a:t>        </a:t>
            </a:r>
            <a:r>
              <a:rPr lang="en-US" dirty="0" err="1" smtClean="0">
                <a:solidFill>
                  <a:srgbClr val="002060"/>
                </a:solidFill>
              </a:rPr>
              <a:t>ObjInv</a:t>
            </a:r>
            <a:r>
              <a:rPr lang="en-US" dirty="0" smtClean="0">
                <a:solidFill>
                  <a:srgbClr val="002060"/>
                </a:solidFill>
              </a:rPr>
              <a:t>(</a:t>
            </a:r>
            <a:r>
              <a:rPr lang="en-US" dirty="0" err="1" smtClean="0">
                <a:solidFill>
                  <a:srgbClr val="002060"/>
                </a:solidFill>
              </a:rPr>
              <a:t>i</a:t>
            </a:r>
            <a:r>
              <a:rPr lang="en-US" dirty="0" smtClean="0">
                <a:solidFill>
                  <a:srgbClr val="002060"/>
                </a:solidFill>
              </a:rPr>
              <a:t>, $</a:t>
            </a:r>
            <a:r>
              <a:rPr lang="en-US" dirty="0" err="1" smtClean="0">
                <a:solidFill>
                  <a:srgbClr val="002060"/>
                </a:solidFill>
              </a:rPr>
              <a:t>toAbs</a:t>
            </a:r>
            <a:r>
              <a:rPr lang="en-US" dirty="0" smtClean="0">
                <a:solidFill>
                  <a:srgbClr val="002060"/>
                </a:solidFill>
              </a:rPr>
              <a:t>, $</a:t>
            </a:r>
            <a:r>
              <a:rPr lang="en-US" dirty="0" err="1" smtClean="0">
                <a:solidFill>
                  <a:srgbClr val="002060"/>
                </a:solidFill>
              </a:rPr>
              <a:t>AbsMem</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p>
          <a:p>
            <a:r>
              <a:rPr lang="en-US" dirty="0" smtClean="0">
                <a:solidFill>
                  <a:srgbClr val="002060"/>
                </a:solidFill>
              </a:rPr>
              <a:t>     &amp;&amp; 0 &lt;= Color[</a:t>
            </a:r>
            <a:r>
              <a:rPr lang="en-US" dirty="0" err="1" smtClean="0">
                <a:solidFill>
                  <a:srgbClr val="002060"/>
                </a:solidFill>
              </a:rPr>
              <a:t>i</a:t>
            </a:r>
            <a:r>
              <a:rPr lang="en-US" dirty="0" smtClean="0">
                <a:solidFill>
                  <a:srgbClr val="002060"/>
                </a:solidFill>
              </a:rPr>
              <a:t>] &amp;&amp; Color[</a:t>
            </a:r>
            <a:r>
              <a:rPr lang="en-US" dirty="0" err="1" smtClean="0">
                <a:solidFill>
                  <a:srgbClr val="002060"/>
                </a:solidFill>
              </a:rPr>
              <a:t>i</a:t>
            </a:r>
            <a:r>
              <a:rPr lang="en-US" dirty="0" smtClean="0">
                <a:solidFill>
                  <a:srgbClr val="002060"/>
                </a:solidFill>
              </a:rPr>
              <a:t>] &lt; 4 </a:t>
            </a:r>
          </a:p>
          <a:p>
            <a:r>
              <a:rPr lang="en-US" dirty="0" smtClean="0">
                <a:solidFill>
                  <a:srgbClr val="002060"/>
                </a:solidFill>
              </a:rPr>
              <a:t>     &amp;&amp; (Black(Color[</a:t>
            </a:r>
            <a:r>
              <a:rPr lang="en-US" dirty="0" err="1" smtClean="0">
                <a:solidFill>
                  <a:srgbClr val="002060"/>
                </a:solidFill>
              </a:rPr>
              <a:t>i</a:t>
            </a:r>
            <a:r>
              <a:rPr lang="en-US" dirty="0" smtClean="0">
                <a:solidFill>
                  <a:srgbClr val="002060"/>
                </a:solidFill>
              </a:rPr>
              <a:t>]) ==&gt; !White(Color[</a:t>
            </a:r>
            <a:r>
              <a:rPr lang="en-US" dirty="0" err="1" smtClean="0">
                <a:solidFill>
                  <a:srgbClr val="002060"/>
                </a:solidFill>
              </a:rPr>
              <a:t>Mem</a:t>
            </a:r>
            <a:r>
              <a:rPr lang="en-US" dirty="0" smtClean="0">
                <a:solidFill>
                  <a:srgbClr val="002060"/>
                </a:solidFill>
              </a:rPr>
              <a:t>[i,0]]) &amp;&amp; !White(Color[</a:t>
            </a:r>
            <a:r>
              <a:rPr lang="en-US" dirty="0" err="1" smtClean="0">
                <a:solidFill>
                  <a:srgbClr val="002060"/>
                </a:solidFill>
              </a:rPr>
              <a:t>Mem</a:t>
            </a:r>
            <a:r>
              <a:rPr lang="en-US" dirty="0" smtClean="0">
                <a:solidFill>
                  <a:srgbClr val="002060"/>
                </a:solidFill>
              </a:rPr>
              <a:t>[i,1]]))</a:t>
            </a:r>
          </a:p>
          <a:p>
            <a:r>
              <a:rPr lang="en-US" dirty="0" smtClean="0">
                <a:solidFill>
                  <a:srgbClr val="002060"/>
                </a:solidFill>
              </a:rPr>
              <a:t>     &amp;&amp;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a:t>
            </a:r>
            <a:r>
              <a:rPr lang="en-US" dirty="0" smtClean="0">
                <a:solidFill>
                  <a:srgbClr val="002060"/>
                </a:solidFill>
              </a:rPr>
              <a:t>] == NO_ABS &lt;==&gt; </a:t>
            </a:r>
            <a:r>
              <a:rPr lang="en-US" dirty="0" err="1" smtClean="0">
                <a:solidFill>
                  <a:srgbClr val="002060"/>
                </a:solidFill>
              </a:rPr>
              <a:t>Unalloc</a:t>
            </a:r>
            <a:r>
              <a:rPr lang="en-US" dirty="0" smtClean="0">
                <a:solidFill>
                  <a:srgbClr val="002060"/>
                </a:solidFill>
              </a:rPr>
              <a:t>(Color[</a:t>
            </a:r>
            <a:r>
              <a:rPr lang="en-US" dirty="0" err="1" smtClean="0">
                <a:solidFill>
                  <a:srgbClr val="002060"/>
                </a:solidFill>
              </a:rPr>
              <a:t>i</a:t>
            </a:r>
            <a:r>
              <a:rPr lang="en-US" dirty="0" smtClean="0">
                <a:solidFill>
                  <a:srgbClr val="002060"/>
                </a:solidFill>
              </a:rPr>
              <a:t>])))</a:t>
            </a:r>
          </a:p>
          <a:p>
            <a:r>
              <a:rPr lang="en-US" dirty="0" smtClean="0">
                <a:solidFill>
                  <a:srgbClr val="002060"/>
                </a:solidFill>
              </a:rPr>
              <a:t>} </a:t>
            </a:r>
          </a:p>
        </p:txBody>
      </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457048"/>
          </a:xfrm>
        </p:spPr>
        <p:txBody>
          <a:bodyPr/>
          <a:lstStyle/>
          <a:p>
            <a:r>
              <a:rPr lang="en-US" dirty="0" smtClean="0"/>
              <a:t>Insert markers to enable triggers</a:t>
            </a:r>
            <a:endParaRPr lang="en-US" dirty="0"/>
          </a:p>
        </p:txBody>
      </p:sp>
      <p:sp>
        <p:nvSpPr>
          <p:cNvPr id="5" name="Rounded Rectangle 4"/>
          <p:cNvSpPr/>
          <p:nvPr/>
        </p:nvSpPr>
        <p:spPr bwMode="auto">
          <a:xfrm>
            <a:off x="999460" y="1903228"/>
            <a:ext cx="7378996" cy="480591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chemeClr val="bg1"/>
                </a:solidFill>
                <a:latin typeface="Calibri" pitchFamily="34" charset="0"/>
              </a:rPr>
              <a:t>procedure</a:t>
            </a:r>
            <a:r>
              <a:rPr lang="en-US" dirty="0" smtClean="0">
                <a:solidFill>
                  <a:schemeClr val="bg1"/>
                </a:solidFill>
                <a:latin typeface="Calibri" pitchFamily="34" charset="0"/>
              </a:rPr>
              <a:t> Mark(</a:t>
            </a:r>
            <a:r>
              <a:rPr lang="en-US" dirty="0" err="1" smtClean="0">
                <a:solidFill>
                  <a:schemeClr val="bg1"/>
                </a:solidFill>
                <a:latin typeface="Calibri" pitchFamily="34" charset="0"/>
              </a:rPr>
              <a:t>ptr:int</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memAddr</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&amp;&amp; </a:t>
            </a:r>
            <a:r>
              <a:rPr lang="en-US" b="1" dirty="0" smtClean="0">
                <a:solidFill>
                  <a:srgbClr val="FF0000"/>
                </a:solidFill>
                <a:latin typeface="Calibri" pitchFamily="34" charset="0"/>
              </a:rPr>
              <a:t>T(</a:t>
            </a:r>
            <a:r>
              <a:rPr lang="en-US" b="1" dirty="0" err="1" smtClean="0">
                <a:solidFill>
                  <a:srgbClr val="FF0000"/>
                </a:solidFill>
                <a:latin typeface="Calibri" pitchFamily="34" charset="0"/>
              </a:rPr>
              <a:t>ptr</a:t>
            </a:r>
            <a:r>
              <a:rPr lang="en-US" b="1" dirty="0" smtClean="0">
                <a:solidFill>
                  <a:srgbClr val="FF0000"/>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toAbs</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 NO_ABS;</a:t>
            </a:r>
          </a:p>
          <a:p>
            <a:r>
              <a:rPr lang="en-US" dirty="0" smtClean="0">
                <a:solidFill>
                  <a:schemeClr val="bg1"/>
                </a:solidFill>
                <a:latin typeface="Calibri" pitchFamily="34" charset="0"/>
              </a:rPr>
              <a:t>  </a:t>
            </a:r>
            <a:r>
              <a:rPr lang="en-US" b="1" dirty="0" smtClean="0">
                <a:solidFill>
                  <a:schemeClr val="bg1"/>
                </a:solidFill>
                <a:latin typeface="Calibri" pitchFamily="34" charset="0"/>
              </a:rPr>
              <a:t>modifies</a:t>
            </a:r>
            <a:r>
              <a:rPr lang="en-US" dirty="0" smtClean="0">
                <a:solidFill>
                  <a:schemeClr val="bg1"/>
                </a:solidFill>
                <a:latin typeface="Calibri" pitchFamily="34" charset="0"/>
              </a:rPr>
              <a:t> Color;</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sz="1600" dirty="0" smtClean="0">
                <a:solidFill>
                  <a:schemeClr val="bg1"/>
                </a:solidFill>
                <a:latin typeface="Calibri" pitchFamily="34" charset="0"/>
              </a:rPr>
              <a:t>(</a:t>
            </a:r>
            <a:r>
              <a:rPr lang="en-US" sz="1600" b="1" dirty="0" err="1" smtClean="0">
                <a:solidFill>
                  <a:schemeClr val="bg1"/>
                </a:solidFill>
                <a:latin typeface="Calibri" pitchFamily="34" charset="0"/>
              </a:rPr>
              <a:t>forall</a:t>
            </a:r>
            <a:r>
              <a:rPr lang="en-US" sz="1600" dirty="0" smtClean="0">
                <a:solidFill>
                  <a:schemeClr val="bg1"/>
                </a:solidFill>
                <a:latin typeface="Calibri" pitchFamily="34" charset="0"/>
              </a:rPr>
              <a:t> i:int::{</a:t>
            </a:r>
            <a:r>
              <a:rPr lang="en-US" sz="1600" dirty="0" smtClean="0">
                <a:solidFill>
                  <a:srgbClr val="FF0000"/>
                </a:solidFill>
                <a:latin typeface="Calibri" pitchFamily="34" charset="0"/>
              </a:rPr>
              <a:t>T(</a:t>
            </a:r>
            <a:r>
              <a:rPr lang="en-US" sz="1600" dirty="0" err="1" smtClean="0">
                <a:solidFill>
                  <a:srgbClr val="FF0000"/>
                </a:solidFill>
                <a:latin typeface="Calibri" pitchFamily="34" charset="0"/>
              </a:rPr>
              <a:t>i</a:t>
            </a:r>
            <a:r>
              <a:rPr lang="en-US" sz="1600" dirty="0" smtClean="0">
                <a:solidFill>
                  <a:srgbClr val="FF0000"/>
                </a:solidFill>
                <a:latin typeface="Calibri" pitchFamily="34" charset="0"/>
              </a:rPr>
              <a:t>)</a:t>
            </a:r>
            <a:r>
              <a:rPr lang="en-US" sz="1600" dirty="0" smtClean="0">
                <a:solidFill>
                  <a:schemeClr val="bg1"/>
                </a:solidFill>
                <a:latin typeface="Calibri" pitchFamily="34" charset="0"/>
              </a:rPr>
              <a:t>} </a:t>
            </a:r>
            <a:r>
              <a:rPr lang="en-US" sz="1600" b="1" dirty="0" smtClean="0">
                <a:solidFill>
                  <a:srgbClr val="FF0000"/>
                </a:solidFill>
                <a:latin typeface="Calibri" pitchFamily="34" charset="0"/>
              </a:rPr>
              <a:t>T(</a:t>
            </a:r>
            <a:r>
              <a:rPr lang="en-US" sz="1600" b="1" dirty="0" err="1" smtClean="0">
                <a:solidFill>
                  <a:srgbClr val="FF0000"/>
                </a:solidFill>
                <a:latin typeface="Calibri" pitchFamily="34" charset="0"/>
              </a:rPr>
              <a:t>i</a:t>
            </a:r>
            <a:r>
              <a:rPr lang="en-US" sz="1600" b="1" dirty="0" smtClean="0">
                <a:solidFill>
                  <a:srgbClr val="FF0000"/>
                </a:solidFill>
                <a:latin typeface="Calibri" pitchFamily="34" charset="0"/>
              </a:rPr>
              <a:t>) </a:t>
            </a:r>
            <a:r>
              <a:rPr lang="en-US" sz="1600" dirty="0" smtClean="0">
                <a:solidFill>
                  <a:schemeClr val="bg1"/>
                </a:solidFill>
                <a:latin typeface="Calibri" pitchFamily="34" charset="0"/>
              </a:rPr>
              <a:t>==&gt; !Black(Color[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==&gt; 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 old(Color)[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a:t>
            </a:r>
            <a:endParaRPr lang="en-US" dirty="0" smtClean="0">
              <a:solidFill>
                <a:schemeClr val="bg1"/>
              </a:solidFill>
              <a:latin typeface="Calibri" pitchFamily="34" charset="0"/>
            </a:endParaRP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a:t>
            </a:r>
          </a:p>
          <a:p>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if</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2; // make gray</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[ptr,0]);</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[ptr,1]);</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3; // make black</a:t>
            </a:r>
          </a:p>
          <a:p>
            <a:r>
              <a:rPr lang="en-US" dirty="0" smtClean="0">
                <a:solidFill>
                  <a:schemeClr val="bg1"/>
                </a:solidFill>
                <a:latin typeface="Calibri" pitchFamily="34" charset="0"/>
              </a:rPr>
              <a:t>  }</a:t>
            </a:r>
          </a:p>
          <a:p>
            <a:r>
              <a:rPr lang="en-US" dirty="0" smtClean="0">
                <a:solidFill>
                  <a:schemeClr val="bg1"/>
                </a:solidFill>
                <a:latin typeface="Calibri" pitchFamily="34" charset="0"/>
              </a:rPr>
              <a:t>}</a:t>
            </a:r>
            <a:endParaRPr lang="en-US" sz="2800" dirty="0" smtClean="0">
              <a:solidFill>
                <a:schemeClr val="bg1"/>
              </a:solidFill>
              <a:latin typeface="Calibri" pitchFamily="34" charset="0"/>
            </a:endParaRPr>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1789" y="2716625"/>
            <a:ext cx="8772211" cy="2160591"/>
          </a:xfrm>
        </p:spPr>
        <p:txBody>
          <a:bodyPr/>
          <a:lstStyle/>
          <a:p>
            <a:r>
              <a:rPr sz="4400" b="1" smtClean="0"/>
              <a:t>Refinement Types for </a:t>
            </a:r>
          </a:p>
          <a:p>
            <a:r>
              <a:rPr sz="4400" b="1" smtClean="0"/>
              <a:t>Secure Implementations	</a:t>
            </a:r>
          </a:p>
          <a:p>
            <a:endParaRPr smtClean="0"/>
          </a:p>
          <a:p>
            <a:r>
              <a:rPr smtClean="0"/>
              <a:t>http://research.microsoft.com/F</a:t>
            </a:r>
            <a:r>
              <a:rPr baseline="-25000" smtClean="0"/>
              <a:t>7</a:t>
            </a:r>
            <a:endParaRPr lang="en-US" dirty="0"/>
          </a:p>
        </p:txBody>
      </p:sp>
      <p:pic>
        <p:nvPicPr>
          <p:cNvPr id="5" name="Picture 4" descr="fournet.jpg"/>
          <p:cNvPicPr>
            <a:picLocks noChangeAspect="1"/>
          </p:cNvPicPr>
          <p:nvPr/>
        </p:nvPicPr>
        <p:blipFill>
          <a:blip r:embed="rId2"/>
          <a:stretch>
            <a:fillRect/>
          </a:stretch>
        </p:blipFill>
        <p:spPr>
          <a:xfrm>
            <a:off x="4208835" y="5344733"/>
            <a:ext cx="755050" cy="862218"/>
          </a:xfrm>
          <a:prstGeom prst="rect">
            <a:avLst/>
          </a:prstGeom>
        </p:spPr>
      </p:pic>
      <p:pic>
        <p:nvPicPr>
          <p:cNvPr id="6" name="Picture 5" descr="andy-gordon.jpg"/>
          <p:cNvPicPr>
            <a:picLocks noChangeAspect="1"/>
          </p:cNvPicPr>
          <p:nvPr/>
        </p:nvPicPr>
        <p:blipFill>
          <a:blip r:embed="rId3" cstate="print"/>
          <a:stretch>
            <a:fillRect/>
          </a:stretch>
        </p:blipFill>
        <p:spPr>
          <a:xfrm>
            <a:off x="4962988" y="5349852"/>
            <a:ext cx="633943" cy="845258"/>
          </a:xfrm>
          <a:prstGeom prst="rect">
            <a:avLst/>
          </a:prstGeom>
        </p:spPr>
      </p:pic>
      <p:sp>
        <p:nvSpPr>
          <p:cNvPr id="7" name="Rectangle 6"/>
          <p:cNvSpPr/>
          <p:nvPr/>
        </p:nvSpPr>
        <p:spPr>
          <a:xfrm>
            <a:off x="6405824" y="5114167"/>
            <a:ext cx="2547257" cy="1754326"/>
          </a:xfrm>
          <a:prstGeom prst="rect">
            <a:avLst/>
          </a:prstGeom>
        </p:spPr>
        <p:txBody>
          <a:bodyPr wrap="square">
            <a:spAutoFit/>
          </a:bodyPr>
          <a:lstStyle/>
          <a:p>
            <a:r>
              <a:rPr lang="en-US" dirty="0" smtClean="0">
                <a:solidFill>
                  <a:schemeClr val="bg1"/>
                </a:solidFill>
              </a:rPr>
              <a:t>Jesper Bengtson, </a:t>
            </a:r>
          </a:p>
          <a:p>
            <a:r>
              <a:rPr lang="en-US" dirty="0" err="1" smtClean="0">
                <a:solidFill>
                  <a:schemeClr val="bg1"/>
                </a:solidFill>
              </a:rPr>
              <a:t>Karthikeyan</a:t>
            </a:r>
            <a:r>
              <a:rPr lang="en-US" dirty="0" smtClean="0">
                <a:solidFill>
                  <a:schemeClr val="bg1"/>
                </a:solidFill>
              </a:rPr>
              <a:t> </a:t>
            </a:r>
            <a:r>
              <a:rPr lang="en-US" dirty="0" err="1" smtClean="0">
                <a:solidFill>
                  <a:schemeClr val="bg1"/>
                </a:solidFill>
              </a:rPr>
              <a:t>Bhargavan</a:t>
            </a:r>
            <a:r>
              <a:rPr lang="en-US" dirty="0" smtClean="0">
                <a:solidFill>
                  <a:schemeClr val="bg1"/>
                </a:solidFill>
              </a:rPr>
              <a:t>, </a:t>
            </a:r>
          </a:p>
          <a:p>
            <a:r>
              <a:rPr lang="en-US" dirty="0" err="1" smtClean="0">
                <a:solidFill>
                  <a:schemeClr val="bg1"/>
                </a:solidFill>
              </a:rPr>
              <a:t>Cédric</a:t>
            </a:r>
            <a:r>
              <a:rPr lang="en-US" dirty="0" smtClean="0">
                <a:solidFill>
                  <a:schemeClr val="bg1"/>
                </a:solidFill>
              </a:rPr>
              <a:t> Fournet, </a:t>
            </a:r>
          </a:p>
          <a:p>
            <a:r>
              <a:rPr lang="en-US" dirty="0" smtClean="0">
                <a:solidFill>
                  <a:schemeClr val="bg1"/>
                </a:solidFill>
              </a:rPr>
              <a:t>Andrew D. Gordon, </a:t>
            </a:r>
          </a:p>
          <a:p>
            <a:r>
              <a:rPr lang="en-US" dirty="0" smtClean="0">
                <a:solidFill>
                  <a:schemeClr val="bg1"/>
                </a:solidFill>
              </a:rPr>
              <a:t>Sergio </a:t>
            </a:r>
            <a:r>
              <a:rPr lang="en-US" dirty="0" err="1" smtClean="0">
                <a:solidFill>
                  <a:schemeClr val="bg1"/>
                </a:solidFill>
              </a:rPr>
              <a:t>Maffeis</a:t>
            </a:r>
            <a:endParaRPr lang="en-US" dirty="0" smtClean="0">
              <a:solidFill>
                <a:schemeClr val="bg1"/>
              </a:solidFill>
            </a:endParaRPr>
          </a:p>
          <a:p>
            <a:r>
              <a:rPr lang="en-US" dirty="0" smtClean="0">
                <a:solidFill>
                  <a:schemeClr val="bg1"/>
                </a:solidFill>
              </a:rPr>
              <a:t>CSF 2008</a:t>
            </a:r>
            <a:endParaRPr lang="en-US" dirty="0">
              <a:solidFill>
                <a:schemeClr val="bg1"/>
              </a:solidFill>
            </a:endParaRPr>
          </a:p>
        </p:txBody>
      </p:sp>
      <p:pic>
        <p:nvPicPr>
          <p:cNvPr id="8" name="Picture 7" descr="kb1.jpg"/>
          <p:cNvPicPr>
            <a:picLocks noChangeAspect="1"/>
          </p:cNvPicPr>
          <p:nvPr/>
        </p:nvPicPr>
        <p:blipFill>
          <a:blip r:embed="rId4"/>
          <a:srcRect l="46369" t="43695" r="47528" b="44602"/>
          <a:stretch>
            <a:fillRect/>
          </a:stretch>
        </p:blipFill>
        <p:spPr>
          <a:xfrm>
            <a:off x="3537017" y="5320606"/>
            <a:ext cx="673239" cy="859132"/>
          </a:xfrm>
          <a:prstGeom prst="rect">
            <a:avLst/>
          </a:prstGeom>
        </p:spPr>
      </p:pic>
      <p:pic>
        <p:nvPicPr>
          <p:cNvPr id="9" name="Picture 8" descr="jesperb.jpg"/>
          <p:cNvPicPr>
            <a:picLocks noChangeAspect="1"/>
          </p:cNvPicPr>
          <p:nvPr/>
        </p:nvPicPr>
        <p:blipFill>
          <a:blip r:embed="rId5" cstate="print"/>
          <a:stretch>
            <a:fillRect/>
          </a:stretch>
        </p:blipFill>
        <p:spPr>
          <a:xfrm>
            <a:off x="2968631" y="5335921"/>
            <a:ext cx="568388" cy="853863"/>
          </a:xfrm>
          <a:prstGeom prst="rect">
            <a:avLst/>
          </a:prstGeom>
        </p:spPr>
      </p:pic>
      <p:pic>
        <p:nvPicPr>
          <p:cNvPr id="10" name="Picture 9" descr="maffeis.jpg"/>
          <p:cNvPicPr>
            <a:picLocks noChangeAspect="1"/>
          </p:cNvPicPr>
          <p:nvPr/>
        </p:nvPicPr>
        <p:blipFill>
          <a:blip r:embed="rId6"/>
          <a:srcRect l="23470" r="21708" b="11209"/>
          <a:stretch>
            <a:fillRect/>
          </a:stretch>
        </p:blipFill>
        <p:spPr>
          <a:xfrm>
            <a:off x="5596935" y="5335674"/>
            <a:ext cx="677120" cy="864160"/>
          </a:xfrm>
          <a:prstGeom prst="rect">
            <a:avLst/>
          </a:prstGeom>
        </p:spPr>
      </p:pic>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611"/>
            <a:ext cx="8382000" cy="1329595"/>
          </a:xfrm>
        </p:spPr>
        <p:txBody>
          <a:bodyPr/>
          <a:lstStyle/>
          <a:p>
            <a:r>
              <a:rPr sz="4800" smtClean="0"/>
              <a:t>Verifying protocol </a:t>
            </a:r>
            <a:br>
              <a:rPr sz="4800" smtClean="0"/>
            </a:br>
            <a:r>
              <a:rPr sz="4800" i="1" smtClean="0"/>
              <a:t>reference</a:t>
            </a:r>
            <a:r>
              <a:rPr sz="4800" smtClean="0"/>
              <a:t> implementations</a:t>
            </a:r>
            <a:endParaRPr lang="en-US" sz="4800" dirty="0"/>
          </a:p>
        </p:txBody>
      </p:sp>
      <p:sp>
        <p:nvSpPr>
          <p:cNvPr id="3" name="Content Placeholder 2"/>
          <p:cNvSpPr>
            <a:spLocks noGrp="1"/>
          </p:cNvSpPr>
          <p:nvPr>
            <p:ph idx="1"/>
          </p:nvPr>
        </p:nvSpPr>
        <p:spPr>
          <a:xfrm>
            <a:off x="421194" y="1855002"/>
            <a:ext cx="8382000" cy="4716620"/>
          </a:xfrm>
        </p:spPr>
        <p:txBody>
          <a:bodyPr/>
          <a:lstStyle/>
          <a:p>
            <a:endParaRPr lang="en-US" sz="2400" dirty="0" smtClean="0"/>
          </a:p>
          <a:p>
            <a:r>
              <a:rPr lang="en-US" sz="2400" dirty="0" smtClean="0"/>
              <a:t>Executable code has more details than models</a:t>
            </a:r>
          </a:p>
          <a:p>
            <a:endParaRPr lang="en-US" sz="2400" dirty="0" smtClean="0"/>
          </a:p>
          <a:p>
            <a:r>
              <a:rPr lang="en-US" sz="2400" dirty="0" smtClean="0"/>
              <a:t>Executable code has better tool support: types, compilers, testing, debuggers, libraries, verification</a:t>
            </a:r>
          </a:p>
          <a:p>
            <a:endParaRPr lang="en-US" sz="2400" dirty="0" smtClean="0"/>
          </a:p>
          <a:p>
            <a:r>
              <a:rPr lang="en-US" sz="2400" dirty="0" smtClean="0"/>
              <a:t>Using dependent types: integrate cryptographic protocol verification as a part of program verification</a:t>
            </a:r>
          </a:p>
          <a:p>
            <a:endParaRPr lang="en-US" sz="2400" dirty="0" smtClean="0"/>
          </a:p>
          <a:p>
            <a:r>
              <a:rPr lang="en-US" sz="2400" dirty="0" smtClean="0"/>
              <a:t>Such predicates can also represent security-related concepts like roles, permissions, events, compromises, access rights,...</a:t>
            </a:r>
          </a:p>
          <a:p>
            <a:endParaRPr lang="en-US" sz="2400" dirty="0" smtClean="0"/>
          </a:p>
          <a:p>
            <a:endParaRPr lang="en-US" sz="24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ArrayList: AddItem Test</a:t>
            </a:r>
            <a:endParaRPr lang="en-US" dirty="0"/>
          </a:p>
        </p:txBody>
      </p:sp>
      <p:pic>
        <p:nvPicPr>
          <p:cNvPr id="17" name="Picture 2"/>
          <p:cNvPicPr>
            <a:picLocks noChangeAspect="1" noChangeArrowheads="1"/>
          </p:cNvPicPr>
          <p:nvPr/>
        </p:nvPicPr>
        <p:blipFill>
          <a:blip r:embed="rId2"/>
          <a:srcRect/>
          <a:stretch>
            <a:fillRect/>
          </a:stretch>
        </p:blipFill>
        <p:spPr bwMode="auto">
          <a:xfrm>
            <a:off x="4438650" y="1371600"/>
            <a:ext cx="4400550" cy="2657475"/>
          </a:xfrm>
          <a:prstGeom prst="rect">
            <a:avLst/>
          </a:prstGeom>
          <a:noFill/>
          <a:ln w="9525">
            <a:noFill/>
            <a:miter lim="800000"/>
            <a:headEnd/>
            <a:tailEnd/>
          </a:ln>
          <a:effectLst/>
        </p:spPr>
      </p:pic>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Example: access control for files</a:t>
            </a:r>
            <a:endParaRPr lang="en-US" sz="4800" dirty="0"/>
          </a:p>
        </p:txBody>
      </p:sp>
      <p:sp>
        <p:nvSpPr>
          <p:cNvPr id="5" name="Content Placeholder 4"/>
          <p:cNvSpPr>
            <a:spLocks noGrp="1"/>
          </p:cNvSpPr>
          <p:nvPr>
            <p:ph sz="half" idx="1"/>
          </p:nvPr>
        </p:nvSpPr>
        <p:spPr>
          <a:xfrm>
            <a:off x="351020" y="1606425"/>
            <a:ext cx="3465786" cy="4935052"/>
          </a:xfrm>
        </p:spPr>
        <p:txBody>
          <a:bodyPr/>
          <a:lstStyle/>
          <a:p>
            <a:endParaRPr lang="en-US" sz="2000" dirty="0" smtClean="0">
              <a:solidFill>
                <a:srgbClr val="FF0000"/>
              </a:solidFill>
            </a:endParaRPr>
          </a:p>
          <a:p>
            <a:r>
              <a:rPr lang="en-US" sz="2000" b="1" dirty="0" smtClean="0">
                <a:solidFill>
                  <a:srgbClr val="FF0000"/>
                </a:solidFill>
              </a:rPr>
              <a:t>Un-trusted code </a:t>
            </a:r>
            <a:r>
              <a:rPr lang="en-US" sz="2000" dirty="0" smtClean="0"/>
              <a:t>may call a </a:t>
            </a:r>
            <a:r>
              <a:rPr lang="en-US" sz="2000" b="1" dirty="0" smtClean="0">
                <a:solidFill>
                  <a:schemeClr val="accent4">
                    <a:lumMod val="75000"/>
                  </a:schemeClr>
                </a:solidFill>
              </a:rPr>
              <a:t>trusted library</a:t>
            </a:r>
          </a:p>
          <a:p>
            <a:endParaRPr lang="en-US" sz="2000" dirty="0" smtClean="0"/>
          </a:p>
          <a:p>
            <a:r>
              <a:rPr lang="en-US" sz="2000" b="1" dirty="0" smtClean="0">
                <a:solidFill>
                  <a:schemeClr val="accent4">
                    <a:lumMod val="75000"/>
                  </a:schemeClr>
                </a:solidFill>
              </a:rPr>
              <a:t>Trusted code </a:t>
            </a:r>
            <a:r>
              <a:rPr lang="en-US" sz="2000" dirty="0" smtClean="0"/>
              <a:t>expresses security policy with assumes and asserts</a:t>
            </a:r>
          </a:p>
          <a:p>
            <a:endParaRPr lang="en-US" sz="2000" dirty="0" smtClean="0"/>
          </a:p>
          <a:p>
            <a:endParaRPr lang="en-US" sz="2000" dirty="0" smtClean="0"/>
          </a:p>
          <a:p>
            <a:endParaRPr lang="en-US" sz="2000" dirty="0" smtClean="0"/>
          </a:p>
          <a:p>
            <a:r>
              <a:rPr lang="en-US" sz="2000" dirty="0" smtClean="0"/>
              <a:t>Each policy violation causes an assertion failure</a:t>
            </a:r>
          </a:p>
          <a:p>
            <a:endParaRPr lang="en-US" sz="2000" dirty="0" smtClean="0"/>
          </a:p>
          <a:p>
            <a:r>
              <a:rPr lang="en-US" sz="2000" dirty="0" smtClean="0"/>
              <a:t>F</a:t>
            </a:r>
            <a:r>
              <a:rPr lang="en-US" sz="2000" baseline="-25000" dirty="0" smtClean="0"/>
              <a:t>7 </a:t>
            </a:r>
            <a:r>
              <a:rPr lang="en-US" sz="2000" dirty="0" smtClean="0"/>
              <a:t>statically prevents any assertion failures by typing</a:t>
            </a:r>
          </a:p>
          <a:p>
            <a:endParaRPr lang="en-US" dirty="0"/>
          </a:p>
        </p:txBody>
      </p:sp>
      <p:sp>
        <p:nvSpPr>
          <p:cNvPr id="6" name="Rounded Rectangle 5"/>
          <p:cNvSpPr/>
          <p:nvPr/>
        </p:nvSpPr>
        <p:spPr bwMode="auto">
          <a:xfrm>
            <a:off x="3941380" y="1510130"/>
            <a:ext cx="4992758" cy="339165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t</a:t>
            </a:r>
            <a:r>
              <a:rPr kumimoji="0" lang="en-US" b="1" i="0" u="none" strike="noStrike" cap="none" normalizeH="0" baseline="0" dirty="0" smtClean="0">
                <a:solidFill>
                  <a:srgbClr val="0070C0"/>
                </a:solidFill>
                <a:latin typeface="Segoe" pitchFamily="34" charset="0"/>
              </a:rPr>
              <a:t>ype</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facts = </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r>
              <a:rPr kumimoji="0" lang="en-US" b="0" i="0" u="none" strike="noStrike" cap="none" normalizeH="0" baseline="0" dirty="0" smtClean="0">
                <a:solidFill>
                  <a:schemeClr val="tx1"/>
                </a:solidFill>
                <a:latin typeface="Segoe" pitchFamily="34" charset="0"/>
              </a:rPr>
              <a:t> </a:t>
            </a:r>
            <a:br>
              <a:rPr kumimoji="0" lang="en-US" b="0" i="0" u="none" strike="noStrike" cap="none" normalizeH="0" baseline="0" dirty="0" smtClean="0">
                <a:solidFill>
                  <a:schemeClr val="tx1"/>
                </a:solidFill>
                <a:latin typeface="Segoe" pitchFamily="34" charset="0"/>
              </a:rPr>
            </a:b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 </a:t>
            </a:r>
            <a:r>
              <a:rPr kumimoji="0" lang="en-US" b="0" i="0" u="none" strike="noStrike" cap="none" normalizeH="0" baseline="0" dirty="0" err="1" smtClean="0">
                <a:solidFill>
                  <a:schemeClr val="bg1"/>
                </a:solidFill>
                <a:latin typeface="Segoe" pitchFamily="34" charset="0"/>
              </a:rPr>
              <a:t>CanWrite</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rgbClr val="0070C0"/>
                </a:solidFill>
                <a:latin typeface="Segoe" pitchFamily="34" charset="0"/>
              </a:rPr>
              <a:t>let</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read file = </a:t>
            </a:r>
            <a:r>
              <a:rPr kumimoji="0" lang="en-US" b="1" i="0" u="none" strike="noStrike" cap="none" normalizeH="0" baseline="0" dirty="0" smtClean="0">
                <a:solidFill>
                  <a:srgbClr val="0070C0"/>
                </a:solidFill>
                <a:latin typeface="Segoe" pitchFamily="34" charset="0"/>
              </a:rPr>
              <a:t>assert</a:t>
            </a:r>
            <a:r>
              <a:rPr kumimoji="0" lang="en-US" b="0" i="0" u="none" strike="noStrike" cap="none" normalizeH="0" baseline="0" dirty="0" smtClean="0">
                <a:solidFill>
                  <a:schemeClr val="bg1"/>
                </a:solidFill>
                <a:latin typeface="Segoe" pitchFamily="34" charset="0"/>
              </a:rPr>
              <a:t>(</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(file)); …</a:t>
            </a: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smtClean="0">
                <a:solidFill>
                  <a:schemeClr val="bg1"/>
                </a:solidFill>
                <a:latin typeface="Segoe" pitchFamily="34" charset="0"/>
              </a:rPr>
              <a:t>delete file =</a:t>
            </a:r>
            <a:r>
              <a:rPr lang="en-US" b="1" dirty="0" smtClean="0">
                <a:solidFill>
                  <a:schemeClr val="bg1"/>
                </a:solidFill>
                <a:latin typeface="Segoe" pitchFamily="34" charset="0"/>
              </a:rPr>
              <a:t> </a:t>
            </a:r>
            <a:r>
              <a:rPr lang="en-US" b="1" dirty="0" smtClean="0">
                <a:solidFill>
                  <a:srgbClr val="0070C0"/>
                </a:solidFill>
                <a:latin typeface="Segoe" pitchFamily="34" charset="0"/>
              </a:rPr>
              <a:t>assert</a:t>
            </a:r>
            <a:r>
              <a:rPr lang="en-US" dirty="0" smtClean="0">
                <a:solidFill>
                  <a:schemeClr val="bg1"/>
                </a:solidFill>
                <a:latin typeface="Segoe" pitchFamily="34" charset="0"/>
              </a:rPr>
              <a:t>(</a:t>
            </a:r>
            <a:r>
              <a:rPr lang="en-US" dirty="0" err="1" smtClean="0">
                <a:solidFill>
                  <a:schemeClr val="bg1"/>
                </a:solidFill>
                <a:latin typeface="Segoe" pitchFamily="34" charset="0"/>
              </a:rPr>
              <a:t>CanWrite</a:t>
            </a:r>
            <a:r>
              <a:rPr lang="en-US" dirty="0" smtClean="0">
                <a:solidFill>
                  <a:schemeClr val="bg1"/>
                </a:solidFill>
                <a:latin typeface="Segoe" pitchFamily="34" charset="0"/>
              </a:rPr>
              <a:t>(file); …</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err="1" smtClean="0">
                <a:solidFill>
                  <a:schemeClr val="bg1"/>
                </a:solidFill>
                <a:latin typeface="Segoe" pitchFamily="34" charset="0"/>
              </a:rPr>
              <a:t>pwd</a:t>
            </a:r>
            <a:r>
              <a:rPr lang="en-US" dirty="0" smtClean="0">
                <a:solidFill>
                  <a:schemeClr val="bg1"/>
                </a:solidFill>
                <a:latin typeface="Segoe" pitchFamily="34" charset="0"/>
              </a:rPr>
              <a:t> = “C:/etc/passwd”</a:t>
            </a:r>
            <a:r>
              <a:rPr lang="en-US" dirty="0" smtClean="0">
                <a:solidFill>
                  <a:schemeClr val="tx1"/>
                </a:solidFill>
                <a:latin typeface="Segoe"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let</a:t>
            </a:r>
            <a:r>
              <a:rPr lang="en-US" dirty="0" smtClean="0">
                <a:solidFill>
                  <a:schemeClr val="tx1"/>
                </a:solidFill>
                <a:latin typeface="Segoe" pitchFamily="34" charset="0"/>
              </a:rPr>
              <a:t> </a:t>
            </a:r>
            <a:r>
              <a:rPr lang="en-US" dirty="0" err="1" smtClean="0">
                <a:solidFill>
                  <a:schemeClr val="bg1"/>
                </a:solidFill>
                <a:latin typeface="Segoe" pitchFamily="34" charset="0"/>
              </a:rPr>
              <a:t>tmp</a:t>
            </a:r>
            <a:r>
              <a:rPr lang="en-US" dirty="0" smtClean="0">
                <a:solidFill>
                  <a:schemeClr val="bg1"/>
                </a:solidFill>
                <a:latin typeface="Segoe" pitchFamily="34" charset="0"/>
              </a:rPr>
              <a:t> = “C:/temp/temp”</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err="1" smtClean="0">
                <a:solidFill>
                  <a:schemeClr val="bg1"/>
                </a:solidFill>
                <a:latin typeface="Segoe" pitchFamily="34" charset="0"/>
              </a:rPr>
              <a:t>CanWrite</a:t>
            </a:r>
            <a:r>
              <a:rPr lang="en-US" dirty="0" smtClean="0">
                <a:solidFill>
                  <a:schemeClr val="bg1"/>
                </a:solidFill>
                <a:latin typeface="Segoe" pitchFamily="34" charset="0"/>
              </a:rPr>
              <a:t>(</a:t>
            </a:r>
            <a:r>
              <a:rPr lang="en-US" dirty="0" err="1" smtClean="0">
                <a:solidFill>
                  <a:schemeClr val="bg1"/>
                </a:solidFill>
                <a:latin typeface="Segoe" pitchFamily="34" charset="0"/>
              </a:rPr>
              <a:t>tmp</a:t>
            </a:r>
            <a:r>
              <a:rPr lang="en-US" dirty="0" smtClean="0">
                <a:solidFill>
                  <a:schemeClr val="bg1"/>
                </a:solidFill>
                <a:latin typeface="Segoe" pitchFamily="34" charset="0"/>
              </a:rPr>
              <a:t>)</a:t>
            </a:r>
          </a:p>
          <a:p>
            <a:pPr defTabSz="1096963" fontAlgn="base">
              <a:spcBef>
                <a:spcPct val="0"/>
              </a:spcBef>
              <a:spcAft>
                <a:spcPct val="0"/>
              </a:spcAf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smtClean="0">
                <a:solidFill>
                  <a:schemeClr val="bg1"/>
                </a:solidFill>
                <a:latin typeface="Segoe" pitchFamily="34" charset="0"/>
                <a:sym typeface="Symbol"/>
              </a:rPr>
              <a:t>x . </a:t>
            </a:r>
            <a:r>
              <a:rPr lang="en-US" dirty="0" err="1" smtClean="0">
                <a:solidFill>
                  <a:schemeClr val="bg1"/>
                </a:solidFill>
                <a:latin typeface="Segoe" pitchFamily="34" charset="0"/>
                <a:sym typeface="Symbol"/>
              </a:rPr>
              <a:t>CanWrite</a:t>
            </a:r>
            <a:r>
              <a:rPr lang="en-US" dirty="0" smtClean="0">
                <a:solidFill>
                  <a:schemeClr val="bg1"/>
                </a:solidFill>
                <a:latin typeface="Segoe" pitchFamily="34" charset="0"/>
                <a:sym typeface="Symbol"/>
              </a:rPr>
              <a:t>(x) </a:t>
            </a:r>
            <a:r>
              <a:rPr lang="en-US" dirty="0" err="1" smtClean="0">
                <a:solidFill>
                  <a:schemeClr val="bg1"/>
                </a:solidFill>
                <a:latin typeface="Segoe" pitchFamily="34" charset="0"/>
                <a:sym typeface="Symbol"/>
              </a:rPr>
              <a:t>CanRead</a:t>
            </a:r>
            <a:r>
              <a:rPr lang="en-US" dirty="0" smtClean="0">
                <a:solidFill>
                  <a:schemeClr val="bg1"/>
                </a:solidFill>
                <a:latin typeface="Segoe" pitchFamily="34" charset="0"/>
                <a:sym typeface="Symbol"/>
              </a:rPr>
              <a:t>(x)</a:t>
            </a:r>
            <a:endParaRPr lang="en-US"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4017364" y="5006714"/>
            <a:ext cx="4916774" cy="144655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chemeClr val="bg1"/>
                </a:solidFill>
                <a:latin typeface="Segoe" pitchFamily="34" charset="0"/>
              </a:rPr>
              <a:t>l</a:t>
            </a:r>
            <a:r>
              <a:rPr kumimoji="0" lang="en-US" sz="2000" b="1" i="0" u="none" strike="noStrike" cap="none" normalizeH="0" baseline="0" dirty="0" smtClean="0">
                <a:solidFill>
                  <a:schemeClr val="bg1"/>
                </a:solidFill>
                <a:latin typeface="Segoe" pitchFamily="34" charset="0"/>
              </a:rPr>
              <a:t>et</a:t>
            </a:r>
            <a:r>
              <a:rPr kumimoji="0" lang="en-US" sz="2000" b="0" i="0" u="none" strike="noStrike" cap="none" normalizeH="0" baseline="0" dirty="0" smtClean="0">
                <a:solidFill>
                  <a:schemeClr val="bg1"/>
                </a:solidFill>
                <a:latin typeface="Segoe" pitchFamily="34" charset="0"/>
              </a:rPr>
              <a:t> </a:t>
            </a:r>
            <a:r>
              <a:rPr kumimoji="0" lang="en-US" sz="2000" b="0" i="0" u="none" strike="noStrike" cap="none" normalizeH="0" baseline="0" dirty="0" err="1" smtClean="0">
                <a:solidFill>
                  <a:schemeClr val="bg1"/>
                </a:solidFill>
                <a:latin typeface="Segoe" pitchFamily="34" charset="0"/>
              </a:rPr>
              <a:t>untrusted</a:t>
            </a:r>
            <a:r>
              <a:rPr lang="en-US" sz="2000" dirty="0" smtClean="0">
                <a:solidFill>
                  <a:schemeClr val="bg1"/>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rgbClr val="002060"/>
                </a:solidFill>
                <a:latin typeface="Segoe" pitchFamily="34" charset="0"/>
              </a:rPr>
              <a:t>  </a:t>
            </a:r>
            <a:r>
              <a:rPr lang="en-US" sz="2000" b="1" dirty="0" smtClean="0">
                <a:solidFill>
                  <a:srgbClr val="002060"/>
                </a:solidFill>
                <a:latin typeface="Segoe" pitchFamily="34" charset="0"/>
              </a:rPr>
              <a:t>let</a:t>
            </a:r>
            <a:r>
              <a:rPr lang="en-US" sz="2000" dirty="0" smtClean="0">
                <a:solidFill>
                  <a:srgbClr val="002060"/>
                </a:solidFill>
                <a:latin typeface="Segoe" pitchFamily="34" charset="0"/>
              </a:rPr>
              <a:t> v1 = read </a:t>
            </a:r>
            <a:r>
              <a:rPr lang="en-US" sz="2000" dirty="0" err="1" smtClean="0">
                <a:solidFill>
                  <a:srgbClr val="002060"/>
                </a:solidFill>
                <a:latin typeface="Segoe" pitchFamily="34" charset="0"/>
              </a:rPr>
              <a:t>tmp</a:t>
            </a:r>
            <a:r>
              <a:rPr lang="en-US" sz="2000" dirty="0" smtClean="0">
                <a:solidFill>
                  <a:srgbClr val="002060"/>
                </a:solidFill>
                <a:latin typeface="Segoe" pitchFamily="34" charset="0"/>
              </a:rPr>
              <a:t> </a:t>
            </a:r>
            <a:r>
              <a:rPr lang="en-US" sz="2000" b="1" dirty="0" smtClean="0">
                <a:solidFill>
                  <a:srgbClr val="002060"/>
                </a:solidFill>
                <a:latin typeface="Segoe" pitchFamily="34" charset="0"/>
              </a:rPr>
              <a:t>in // ok</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Segoe" pitchFamily="34" charset="0"/>
              </a:rPr>
              <a:t>  </a:t>
            </a:r>
            <a:r>
              <a:rPr lang="en-US" sz="2000" b="1" dirty="0" smtClean="0">
                <a:solidFill>
                  <a:srgbClr val="C00000"/>
                </a:solidFill>
                <a:latin typeface="Segoe" pitchFamily="34" charset="0"/>
              </a:rPr>
              <a:t>l</a:t>
            </a:r>
            <a:r>
              <a:rPr kumimoji="0" lang="en-US" sz="2000" b="1" i="0" u="none" strike="noStrike" cap="none" normalizeH="0" baseline="0" dirty="0" smtClean="0">
                <a:solidFill>
                  <a:srgbClr val="C00000"/>
                </a:solidFill>
                <a:latin typeface="Segoe" pitchFamily="34" charset="0"/>
              </a:rPr>
              <a:t>et</a:t>
            </a:r>
            <a:r>
              <a:rPr kumimoji="0" lang="en-US" sz="2000" i="0" u="none" strike="noStrike" cap="none" normalizeH="0" baseline="0" dirty="0" smtClean="0">
                <a:solidFill>
                  <a:srgbClr val="C00000"/>
                </a:solidFill>
                <a:latin typeface="Segoe" pitchFamily="34" charset="0"/>
              </a:rPr>
              <a:t> v2 = read </a:t>
            </a:r>
            <a:r>
              <a:rPr kumimoji="0" lang="en-US" sz="2000" i="0" u="none" strike="noStrike" cap="none" normalizeH="0" baseline="0" dirty="0" err="1" smtClean="0">
                <a:solidFill>
                  <a:srgbClr val="C00000"/>
                </a:solidFill>
                <a:latin typeface="Segoe" pitchFamily="34" charset="0"/>
              </a:rPr>
              <a:t>pwd</a:t>
            </a:r>
            <a:r>
              <a:rPr kumimoji="0" lang="en-US" sz="2000" i="0" u="none" strike="noStrike" cap="none" normalizeH="0" baseline="0" dirty="0" smtClean="0">
                <a:solidFill>
                  <a:srgbClr val="C00000"/>
                </a:solidFill>
                <a:latin typeface="Segoe" pitchFamily="34" charset="0"/>
              </a:rPr>
              <a:t> </a:t>
            </a:r>
            <a:r>
              <a:rPr kumimoji="0" lang="en-US" sz="2000" b="1" i="0" u="none" strike="noStrike" cap="none" normalizeH="0" baseline="0" dirty="0" smtClean="0">
                <a:solidFill>
                  <a:srgbClr val="C00000"/>
                </a:solidFill>
                <a:latin typeface="Segoe" pitchFamily="34" charset="0"/>
              </a:rPr>
              <a:t>in //</a:t>
            </a:r>
            <a:r>
              <a:rPr kumimoji="0" lang="en-US" sz="2000" b="1" i="0" u="none" strike="noStrike" cap="none" normalizeH="0" baseline="0" dirty="0" err="1" smtClean="0">
                <a:solidFill>
                  <a:srgbClr val="C00000"/>
                </a:solidFill>
                <a:latin typeface="Segoe" pitchFamily="34" charset="0"/>
              </a:rPr>
              <a:t>CanRead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baseline="0" dirty="0" err="1" smtClean="0">
                <a:solidFill>
                  <a:srgbClr val="C00000"/>
                </a:solidFill>
                <a:latin typeface="Segoe" pitchFamily="34" charset="0"/>
              </a:rPr>
              <a:t>pwd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dirty="0" smtClean="0">
                <a:solidFill>
                  <a:srgbClr val="C00000"/>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rgbClr val="C00000"/>
                </a:solidFill>
                <a:latin typeface="Segoe" pitchFamily="34" charset="0"/>
              </a:rPr>
              <a:t>		    // assertion fails</a:t>
            </a:r>
            <a:endParaRPr kumimoji="0" lang="en-US" sz="2000" b="1" i="0" u="none" strike="noStrike" cap="none" normalizeH="0" baseline="0" dirty="0" smtClean="0">
              <a:solidFill>
                <a:srgbClr val="C00000"/>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Access control with refinement types</a:t>
            </a:r>
            <a:endParaRPr lang="en-US" sz="4800" dirty="0"/>
          </a:p>
        </p:txBody>
      </p:sp>
      <p:sp>
        <p:nvSpPr>
          <p:cNvPr id="4" name="Content Placeholder 3"/>
          <p:cNvSpPr>
            <a:spLocks noGrp="1"/>
          </p:cNvSpPr>
          <p:nvPr>
            <p:ph idx="1"/>
          </p:nvPr>
        </p:nvSpPr>
        <p:spPr>
          <a:xfrm>
            <a:off x="410981" y="3552670"/>
            <a:ext cx="8382000" cy="3087974"/>
          </a:xfrm>
        </p:spPr>
        <p:txBody>
          <a:bodyPr/>
          <a:lstStyle/>
          <a:p>
            <a:endParaRPr lang="en-US" dirty="0" smtClean="0"/>
          </a:p>
          <a:p>
            <a:r>
              <a:rPr lang="en-US" sz="2400" dirty="0" smtClean="0"/>
              <a:t>Pre-conditions express access control requirements</a:t>
            </a:r>
          </a:p>
          <a:p>
            <a:endParaRPr lang="en-US" sz="2400" dirty="0" smtClean="0"/>
          </a:p>
          <a:p>
            <a:r>
              <a:rPr lang="en-US" sz="2400" dirty="0" smtClean="0"/>
              <a:t>Post-conditions express results of validation</a:t>
            </a:r>
          </a:p>
          <a:p>
            <a:endParaRPr lang="en-US" sz="2400" dirty="0" smtClean="0"/>
          </a:p>
          <a:p>
            <a:r>
              <a:rPr lang="en-US" sz="2400" dirty="0" smtClean="0"/>
              <a:t>F</a:t>
            </a:r>
            <a:r>
              <a:rPr lang="en-US" sz="2400" baseline="-25000" dirty="0" smtClean="0"/>
              <a:t>7</a:t>
            </a:r>
            <a:r>
              <a:rPr lang="en-US" sz="2400" dirty="0" smtClean="0"/>
              <a:t> type checks partially trusted code to guarantee that all preconditions (and hence all asserts) hold at runtime</a:t>
            </a:r>
          </a:p>
          <a:p>
            <a:endParaRPr lang="en-US" dirty="0"/>
          </a:p>
        </p:txBody>
      </p:sp>
      <p:sp>
        <p:nvSpPr>
          <p:cNvPr id="5" name="Rounded Rectangle 4"/>
          <p:cNvSpPr/>
          <p:nvPr/>
        </p:nvSpPr>
        <p:spPr bwMode="auto">
          <a:xfrm>
            <a:off x="554635" y="1514008"/>
            <a:ext cx="8289561" cy="175384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rgbClr val="0070C0"/>
                </a:solidFill>
                <a:latin typeface="Segoe" pitchFamily="34" charset="0"/>
              </a:rPr>
              <a:t>val</a:t>
            </a:r>
            <a:r>
              <a:rPr kumimoji="0" lang="en-US" sz="2800" b="1" i="0" u="none" strike="noStrike" cap="none" normalizeH="0" baseline="0" dirty="0" smtClean="0">
                <a:solidFill>
                  <a:schemeClr val="bg1"/>
                </a:solidFill>
                <a:latin typeface="Segoe" pitchFamily="34" charset="0"/>
              </a:rPr>
              <a:t> </a:t>
            </a:r>
            <a:r>
              <a:rPr kumimoji="0" lang="en-US" sz="2800" b="0" i="0" u="none" strike="noStrike" cap="none" normalizeH="0" baseline="0" dirty="0" smtClean="0">
                <a:solidFill>
                  <a:schemeClr val="bg1"/>
                </a:solidFill>
                <a:latin typeface="Segoe" pitchFamily="34" charset="0"/>
              </a:rPr>
              <a:t>read: 	file:</a:t>
            </a:r>
            <a:r>
              <a:rPr kumimoji="0" lang="en-US" sz="2800" i="0" u="none" strike="noStrike" cap="none" normalizeH="0" baseline="0" dirty="0" smtClean="0">
                <a:solidFill>
                  <a:schemeClr val="bg1"/>
                </a:solidFill>
                <a:latin typeface="Segoe" pitchFamily="34" charset="0"/>
              </a:rPr>
              <a:t>string{</a:t>
            </a:r>
            <a:r>
              <a:rPr kumimoji="0" lang="en-US" sz="2800" b="0" i="0" u="none" strike="noStrike" cap="none" normalizeH="0" baseline="0" dirty="0" err="1" smtClean="0">
                <a:solidFill>
                  <a:schemeClr val="bg1"/>
                </a:solidFill>
                <a:latin typeface="Segoe" pitchFamily="34" charset="0"/>
              </a:rPr>
              <a:t>CanRead</a:t>
            </a:r>
            <a:r>
              <a:rPr kumimoji="0" lang="en-US" sz="2800" b="0" i="0" u="none" strike="noStrike" cap="none" normalizeH="0" baseline="0" dirty="0" smtClean="0">
                <a:solidFill>
                  <a:schemeClr val="bg1"/>
                </a:solidFill>
                <a:latin typeface="Segoe" pitchFamily="34" charset="0"/>
              </a:rPr>
              <a:t>(file)}</a:t>
            </a:r>
            <a:r>
              <a:rPr kumimoji="0" lang="en-US" sz="2800" b="0" i="0" u="none" strike="noStrike" cap="none" normalizeH="0" dirty="0" smtClean="0">
                <a:solidFill>
                  <a:schemeClr val="bg1"/>
                </a:solidFill>
                <a:latin typeface="Segoe" pitchFamily="34" charset="0"/>
              </a:rPr>
              <a:t> </a:t>
            </a:r>
            <a:r>
              <a:rPr kumimoji="0" lang="en-US" sz="2800" b="0" i="0" u="none" strike="noStrike" cap="none" normalizeH="0" dirty="0" smtClean="0">
                <a:solidFill>
                  <a:schemeClr val="bg1"/>
                </a:solidFill>
                <a:latin typeface="Segoe" pitchFamily="34" charset="0"/>
                <a:sym typeface="Symbol"/>
              </a:rPr>
              <a:t> string</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rPr>
              <a:t>delete: 	file:string{</a:t>
            </a:r>
            <a:r>
              <a:rPr lang="en-US" sz="2800" dirty="0" err="1" smtClean="0">
                <a:solidFill>
                  <a:schemeClr val="bg1"/>
                </a:solidFill>
                <a:latin typeface="Segoe" pitchFamily="34" charset="0"/>
              </a:rPr>
              <a:t>CanDelete</a:t>
            </a:r>
            <a:r>
              <a:rPr lang="en-US" sz="2800" dirty="0" smtClean="0">
                <a:solidFill>
                  <a:schemeClr val="bg1"/>
                </a:solidFill>
                <a:latin typeface="Segoe" pitchFamily="34" charset="0"/>
              </a:rPr>
              <a:t>(file)} </a:t>
            </a:r>
            <a:r>
              <a:rPr lang="en-US" sz="2800" dirty="0" smtClean="0">
                <a:solidFill>
                  <a:schemeClr val="bg1"/>
                </a:solidFill>
                <a:latin typeface="Segoe" pitchFamily="34" charset="0"/>
                <a:sym typeface="Symbol"/>
              </a:rPr>
              <a:t> unit</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sym typeface="Symbol"/>
              </a:rPr>
              <a:t>p</a:t>
            </a:r>
            <a:r>
              <a:rPr kumimoji="0" lang="en-US" sz="2800" b="0" i="0" u="none" strike="noStrike" cap="none" normalizeH="0" dirty="0" smtClean="0">
                <a:solidFill>
                  <a:schemeClr val="bg1"/>
                </a:solidFill>
                <a:latin typeface="Segoe" pitchFamily="34" charset="0"/>
                <a:sym typeface="Symbol"/>
              </a:rPr>
              <a:t>ublish: 	file:</a:t>
            </a:r>
            <a:r>
              <a:rPr kumimoji="0" lang="en-US" sz="2800" i="0" u="none" strike="noStrike" cap="none" normalizeH="0" dirty="0" smtClean="0">
                <a:solidFill>
                  <a:schemeClr val="bg1"/>
                </a:solidFill>
                <a:latin typeface="Segoe" pitchFamily="34" charset="0"/>
                <a:sym typeface="Symbol"/>
              </a:rPr>
              <a:t>string</a:t>
            </a:r>
            <a:r>
              <a:rPr kumimoji="0" lang="en-US" sz="2800" b="0" i="0" u="none" strike="noStrike" cap="none" normalizeH="0" dirty="0" smtClean="0">
                <a:solidFill>
                  <a:schemeClr val="bg1"/>
                </a:solidFill>
                <a:latin typeface="Segoe" pitchFamily="34" charset="0"/>
                <a:sym typeface="Symbol"/>
              </a:rPr>
              <a:t> </a:t>
            </a:r>
            <a:r>
              <a:rPr lang="en-US" sz="2800" dirty="0" smtClean="0">
                <a:solidFill>
                  <a:schemeClr val="bg1"/>
                </a:solidFill>
                <a:latin typeface="Segoe" pitchFamily="34" charset="0"/>
                <a:sym typeface="Symbol"/>
              </a:rPr>
              <a:t> unit{Public(file)}</a:t>
            </a:r>
            <a:endParaRPr kumimoji="0" lang="en-US" sz="2800" b="0" i="0" u="none" strike="noStrike" cap="none" normalizeH="0" dirty="0" smtClean="0">
              <a:solidFill>
                <a:schemeClr val="bg1"/>
              </a:solidFill>
              <a:latin typeface="Segoe"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115891" cy="1828193"/>
          </a:xfrm>
        </p:spPr>
        <p:txBody>
          <a:bodyPr/>
          <a:lstStyle/>
          <a:p>
            <a:r>
              <a:rPr sz="4400" b="1" smtClean="0"/>
              <a:t>Models for Domain Specific Languages with </a:t>
            </a:r>
            <a:br>
              <a:rPr sz="4400" b="1" smtClean="0"/>
            </a:br>
            <a:r>
              <a:rPr sz="4400" b="1" smtClean="0"/>
              <a:t>FORMULA &amp; BAM</a:t>
            </a:r>
            <a:endParaRPr lang="en-US" sz="4400" b="1" dirty="0"/>
          </a:p>
        </p:txBody>
      </p:sp>
      <p:pic>
        <p:nvPicPr>
          <p:cNvPr id="4" name="Picture 3" descr="ethanjackson.png"/>
          <p:cNvPicPr>
            <a:picLocks noChangeAspect="1"/>
          </p:cNvPicPr>
          <p:nvPr/>
        </p:nvPicPr>
        <p:blipFill>
          <a:blip r:embed="rId2"/>
          <a:stretch>
            <a:fillRect/>
          </a:stretch>
        </p:blipFill>
        <p:spPr>
          <a:xfrm>
            <a:off x="7342311" y="4320790"/>
            <a:ext cx="961491" cy="1041615"/>
          </a:xfrm>
          <a:prstGeom prst="rect">
            <a:avLst/>
          </a:prstGeom>
        </p:spPr>
      </p:pic>
      <p:sp>
        <p:nvSpPr>
          <p:cNvPr id="5" name="TextBox 4"/>
          <p:cNvSpPr txBox="1"/>
          <p:nvPr/>
        </p:nvSpPr>
        <p:spPr>
          <a:xfrm>
            <a:off x="7033846" y="5335675"/>
            <a:ext cx="1592103" cy="369332"/>
          </a:xfrm>
          <a:prstGeom prst="rect">
            <a:avLst/>
          </a:prstGeom>
          <a:noFill/>
        </p:spPr>
        <p:txBody>
          <a:bodyPr wrap="none" rtlCol="0">
            <a:spAutoFit/>
          </a:bodyPr>
          <a:lstStyle/>
          <a:p>
            <a:r>
              <a:rPr lang="en-US" dirty="0" smtClean="0">
                <a:solidFill>
                  <a:schemeClr val="bg1"/>
                </a:solidFill>
              </a:rPr>
              <a:t>Ethan Jackson</a:t>
            </a:r>
          </a:p>
        </p:txBody>
      </p:sp>
      <p:sp>
        <p:nvSpPr>
          <p:cNvPr id="6" name="TextBox 5"/>
          <p:cNvSpPr txBox="1"/>
          <p:nvPr/>
        </p:nvSpPr>
        <p:spPr>
          <a:xfrm>
            <a:off x="7038754" y="5975498"/>
            <a:ext cx="1154483" cy="369332"/>
          </a:xfrm>
          <a:prstGeom prst="rect">
            <a:avLst/>
          </a:prstGeom>
          <a:noFill/>
        </p:spPr>
        <p:txBody>
          <a:bodyPr wrap="squar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990600" y="1066800"/>
            <a:ext cx="7086600" cy="4343400"/>
          </a:xfrm>
          <a:prstGeom prst="ellipse">
            <a:avLst/>
          </a:prstGeom>
          <a:solidFill>
            <a:srgbClr val="FFC000">
              <a:alpha val="2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144000" cy="461665"/>
          </a:xfrm>
          <a:prstGeom prst="rect">
            <a:avLst/>
          </a:prstGeom>
        </p:spPr>
        <p:txBody>
          <a:bodyPr wrap="square">
            <a:spAutoFit/>
          </a:bodyPr>
          <a:lstStyle/>
          <a:p>
            <a:pPr algn="ctr"/>
            <a:r>
              <a:rPr lang="en-US" sz="2400" dirty="0" smtClean="0">
                <a:solidFill>
                  <a:srgbClr val="F8F57B"/>
                </a:solidFill>
              </a:rPr>
              <a:t>Designing Complex Systems Requires Multiple Abstractions</a:t>
            </a:r>
          </a:p>
        </p:txBody>
      </p:sp>
      <p:pic>
        <p:nvPicPr>
          <p:cNvPr id="6" name="Picture 2" descr="http://www.khulsey.com/inomoto_datsun_formula_imsu.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106282">
            <a:off x="3193321" y="2575937"/>
            <a:ext cx="3200400" cy="1920240"/>
          </a:xfrm>
          <a:prstGeom prst="rect">
            <a:avLst/>
          </a:prstGeom>
          <a:noFill/>
        </p:spPr>
      </p:pic>
      <p:sp>
        <p:nvSpPr>
          <p:cNvPr id="14" name="TextBox 13"/>
          <p:cNvSpPr txBox="1"/>
          <p:nvPr/>
        </p:nvSpPr>
        <p:spPr>
          <a:xfrm>
            <a:off x="-76200" y="5715000"/>
            <a:ext cx="4495800" cy="646331"/>
          </a:xfrm>
          <a:prstGeom prst="rect">
            <a:avLst/>
          </a:prstGeom>
          <a:noFill/>
        </p:spPr>
        <p:txBody>
          <a:bodyPr wrap="square" rtlCol="0">
            <a:spAutoFit/>
          </a:bodyPr>
          <a:lstStyle/>
          <a:p>
            <a:r>
              <a:rPr lang="en-US" dirty="0" smtClean="0">
                <a:solidFill>
                  <a:schemeClr val="bg1"/>
                </a:solidFill>
              </a:rPr>
              <a:t>Forget about the network; think about the software components</a:t>
            </a:r>
            <a:endParaRPr lang="en-US" dirty="0">
              <a:solidFill>
                <a:schemeClr val="bg1"/>
              </a:solidFill>
            </a:endParaRPr>
          </a:p>
        </p:txBody>
      </p:sp>
      <p:sp>
        <p:nvSpPr>
          <p:cNvPr id="15" name="TextBox 14"/>
          <p:cNvSpPr txBox="1"/>
          <p:nvPr/>
        </p:nvSpPr>
        <p:spPr>
          <a:xfrm>
            <a:off x="4800600" y="5715000"/>
            <a:ext cx="4343400" cy="646331"/>
          </a:xfrm>
          <a:prstGeom prst="rect">
            <a:avLst/>
          </a:prstGeom>
          <a:noFill/>
        </p:spPr>
        <p:txBody>
          <a:bodyPr wrap="square" rtlCol="0">
            <a:spAutoFit/>
          </a:bodyPr>
          <a:lstStyle/>
          <a:p>
            <a:pPr algn="r"/>
            <a:r>
              <a:rPr lang="en-US" dirty="0" smtClean="0">
                <a:solidFill>
                  <a:schemeClr val="bg1"/>
                </a:solidFill>
              </a:rPr>
              <a:t>Product lines abstract across families of implementations</a:t>
            </a:r>
            <a:endParaRPr lang="en-US" dirty="0">
              <a:solidFill>
                <a:schemeClr val="bg1"/>
              </a:solidFill>
            </a:endParaRPr>
          </a:p>
        </p:txBody>
      </p:sp>
      <p:pic>
        <p:nvPicPr>
          <p:cNvPr id="18" name="Picture 6"/>
          <p:cNvPicPr>
            <a:picLocks noChangeAspect="1" noChangeArrowheads="1"/>
          </p:cNvPicPr>
          <p:nvPr/>
        </p:nvPicPr>
        <p:blipFill>
          <a:blip r:embed="rId4" cstate="print"/>
          <a:srcRect/>
          <a:stretch>
            <a:fillRect/>
          </a:stretch>
        </p:blipFill>
        <p:spPr bwMode="auto">
          <a:xfrm>
            <a:off x="6553200" y="3962400"/>
            <a:ext cx="2653477" cy="1764104"/>
          </a:xfrm>
          <a:prstGeom prst="rect">
            <a:avLst/>
          </a:prstGeom>
          <a:noFill/>
          <a:ln w="9525">
            <a:noFill/>
            <a:miter lim="800000"/>
            <a:headEnd/>
            <a:tailEnd/>
          </a:ln>
          <a:effectLst>
            <a:softEdge rad="63500"/>
          </a:effectLst>
        </p:spPr>
      </p:pic>
      <p:sp>
        <p:nvSpPr>
          <p:cNvPr id="21" name="TextBox 20"/>
          <p:cNvSpPr txBox="1"/>
          <p:nvPr/>
        </p:nvSpPr>
        <p:spPr>
          <a:xfrm>
            <a:off x="0" y="6258580"/>
            <a:ext cx="3957109" cy="523220"/>
          </a:xfrm>
          <a:prstGeom prst="rect">
            <a:avLst/>
          </a:prstGeom>
          <a:noFill/>
        </p:spPr>
        <p:txBody>
          <a:bodyPr wrap="none" rtlCol="0">
            <a:spAutoFit/>
          </a:bodyPr>
          <a:lstStyle/>
          <a:p>
            <a:r>
              <a:rPr lang="en-US" sz="1600" i="1" dirty="0" smtClean="0">
                <a:solidFill>
                  <a:schemeClr val="bg1">
                    <a:lumMod val="50000"/>
                  </a:schemeClr>
                </a:solidFill>
              </a:rPr>
              <a:t>Functional architecture taken from AUTOSAR:</a:t>
            </a:r>
          </a:p>
          <a:p>
            <a:r>
              <a:rPr lang="en-US" sz="1200" i="1" dirty="0" smtClean="0">
                <a:solidFill>
                  <a:schemeClr val="bg1">
                    <a:lumMod val="50000"/>
                  </a:schemeClr>
                </a:solidFill>
              </a:rPr>
              <a:t>http://www.autosar.org</a:t>
            </a:r>
            <a:endParaRPr lang="en-US" sz="1200" i="1" dirty="0">
              <a:solidFill>
                <a:schemeClr val="bg1">
                  <a:lumMod val="50000"/>
                </a:schemeClr>
              </a:solidFill>
            </a:endParaRPr>
          </a:p>
        </p:txBody>
      </p:sp>
      <p:sp>
        <p:nvSpPr>
          <p:cNvPr id="22" name="TextBox 21"/>
          <p:cNvSpPr txBox="1"/>
          <p:nvPr/>
        </p:nvSpPr>
        <p:spPr>
          <a:xfrm>
            <a:off x="6246925" y="6334780"/>
            <a:ext cx="2897075" cy="523220"/>
          </a:xfrm>
          <a:prstGeom prst="rect">
            <a:avLst/>
          </a:prstGeom>
          <a:noFill/>
        </p:spPr>
        <p:txBody>
          <a:bodyPr wrap="none" rtlCol="0">
            <a:spAutoFit/>
          </a:bodyPr>
          <a:lstStyle/>
          <a:p>
            <a:pPr algn="r"/>
            <a:r>
              <a:rPr lang="en-US" sz="1600" i="1" dirty="0" smtClean="0">
                <a:solidFill>
                  <a:schemeClr val="bg1">
                    <a:lumMod val="50000"/>
                  </a:schemeClr>
                </a:solidFill>
              </a:rPr>
              <a:t>Screenshot of “Build Your Scion”:</a:t>
            </a:r>
          </a:p>
          <a:p>
            <a:pPr algn="r"/>
            <a:r>
              <a:rPr lang="en-US" sz="1200" i="1" dirty="0" smtClean="0">
                <a:solidFill>
                  <a:schemeClr val="bg1">
                    <a:lumMod val="50000"/>
                  </a:schemeClr>
                </a:solidFill>
              </a:rPr>
              <a:t>http://www.scio</a:t>
            </a:r>
            <a:r>
              <a:rPr lang="en-US" sz="1200" i="1" dirty="0">
                <a:solidFill>
                  <a:schemeClr val="bg1">
                    <a:lumMod val="50000"/>
                  </a:schemeClr>
                </a:solidFill>
              </a:rPr>
              <a:t>n</a:t>
            </a:r>
            <a:r>
              <a:rPr lang="en-US" sz="1200" i="1" dirty="0" smtClean="0">
                <a:solidFill>
                  <a:schemeClr val="bg1">
                    <a:lumMod val="50000"/>
                  </a:schemeClr>
                </a:solidFill>
              </a:rPr>
              <a:t>.org</a:t>
            </a:r>
            <a:endParaRPr lang="en-US" sz="1200" i="1" dirty="0">
              <a:solidFill>
                <a:schemeClr val="bg1">
                  <a:lumMod val="50000"/>
                </a:schemeClr>
              </a:solidFill>
            </a:endParaRPr>
          </a:p>
        </p:txBody>
      </p:sp>
      <p:sp>
        <p:nvSpPr>
          <p:cNvPr id="24" name="TextBox 23"/>
          <p:cNvSpPr txBox="1"/>
          <p:nvPr/>
        </p:nvSpPr>
        <p:spPr>
          <a:xfrm>
            <a:off x="6096000" y="990600"/>
            <a:ext cx="3048000" cy="1261884"/>
          </a:xfrm>
          <a:prstGeom prst="rect">
            <a:avLst/>
          </a:prstGeom>
          <a:noFill/>
        </p:spPr>
        <p:txBody>
          <a:bodyPr wrap="square" rtlCol="0">
            <a:spAutoFit/>
          </a:bodyPr>
          <a:lstStyle/>
          <a:p>
            <a:pPr algn="ctr"/>
            <a:r>
              <a:rPr lang="en-US" sz="1600" i="1" dirty="0" smtClean="0">
                <a:solidFill>
                  <a:schemeClr val="bg1">
                    <a:lumMod val="50000"/>
                  </a:schemeClr>
                </a:solidFill>
              </a:rPr>
              <a:t>BMW architecture:</a:t>
            </a:r>
          </a:p>
          <a:p>
            <a:pPr algn="ctr"/>
            <a:r>
              <a:rPr lang="en-US" sz="1200" i="1" dirty="0" smtClean="0">
                <a:solidFill>
                  <a:schemeClr val="bg1">
                    <a:lumMod val="50000"/>
                  </a:schemeClr>
                </a:solidFill>
              </a:rPr>
              <a:t>Taken from</a:t>
            </a:r>
          </a:p>
          <a:p>
            <a:pPr algn="ctr"/>
            <a:r>
              <a:rPr lang="en-US" sz="1200" i="1" u="sng" dirty="0" smtClean="0">
                <a:solidFill>
                  <a:schemeClr val="bg1">
                    <a:lumMod val="50000"/>
                  </a:schemeClr>
                </a:solidFill>
              </a:rPr>
              <a:t>A General Synthesis Approach for Embedded Systems Design with Applications to Multi-media and Automotive Designs</a:t>
            </a:r>
            <a:r>
              <a:rPr lang="en-US" sz="1200" i="1" dirty="0" smtClean="0">
                <a:solidFill>
                  <a:schemeClr val="bg1">
                    <a:lumMod val="50000"/>
                  </a:schemeClr>
                </a:solidFill>
              </a:rPr>
              <a:t>. </a:t>
            </a:r>
            <a:endParaRPr lang="en-US" sz="1200" i="1" dirty="0">
              <a:solidFill>
                <a:schemeClr val="bg1">
                  <a:lumMod val="50000"/>
                </a:schemeClr>
              </a:solidFill>
            </a:endParaRPr>
          </a:p>
          <a:p>
            <a:pPr algn="ctr"/>
            <a:r>
              <a:rPr lang="en-US" sz="1200" i="1" dirty="0" err="1" smtClean="0">
                <a:solidFill>
                  <a:schemeClr val="bg1">
                    <a:lumMod val="50000"/>
                  </a:schemeClr>
                </a:solidFill>
              </a:rPr>
              <a:t>Sangiovanni-Vincentelli</a:t>
            </a:r>
            <a:r>
              <a:rPr lang="en-US" sz="1200" i="1" dirty="0" smtClean="0">
                <a:solidFill>
                  <a:schemeClr val="bg1">
                    <a:lumMod val="50000"/>
                  </a:schemeClr>
                </a:solidFill>
              </a:rPr>
              <a:t> et al., 2007.</a:t>
            </a:r>
            <a:endParaRPr lang="en-US" sz="1200" i="1" dirty="0">
              <a:solidFill>
                <a:schemeClr val="bg1">
                  <a:lumMod val="50000"/>
                </a:schemeClr>
              </a:solidFill>
            </a:endParaRPr>
          </a:p>
        </p:txBody>
      </p:sp>
      <p:sp>
        <p:nvSpPr>
          <p:cNvPr id="26" name="Curved Down Arrow 25"/>
          <p:cNvSpPr/>
          <p:nvPr/>
        </p:nvSpPr>
        <p:spPr>
          <a:xfrm rot="16200000" flipH="1">
            <a:off x="1126625" y="2693663"/>
            <a:ext cx="2419724" cy="1880225"/>
          </a:xfrm>
          <a:prstGeom prst="curvedDownArrow">
            <a:avLst>
              <a:gd name="adj1" fmla="val 25000"/>
              <a:gd name="adj2" fmla="val 50241"/>
              <a:gd name="adj3" fmla="val 25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path path="shape">
              <a:fillToRect l="50000" t="50000" r="50000" b="50000"/>
            </a:path>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5"/>
          <p:cNvPicPr>
            <a:picLocks noChangeAspect="1" noChangeArrowheads="1"/>
          </p:cNvPicPr>
          <p:nvPr/>
        </p:nvPicPr>
        <p:blipFill>
          <a:blip r:embed="rId5" cstate="print"/>
          <a:srcRect/>
          <a:stretch>
            <a:fillRect/>
          </a:stretch>
        </p:blipFill>
        <p:spPr bwMode="auto">
          <a:xfrm>
            <a:off x="-398" y="4114800"/>
            <a:ext cx="2591198" cy="1605644"/>
          </a:xfrm>
          <a:prstGeom prst="rect">
            <a:avLst/>
          </a:prstGeom>
          <a:noFill/>
          <a:ln w="9525">
            <a:solidFill>
              <a:schemeClr val="bg1"/>
            </a:solidFill>
            <a:miter lim="800000"/>
            <a:headEnd/>
            <a:tailEnd/>
          </a:ln>
          <a:effectLst/>
        </p:spPr>
      </p:pic>
      <p:pic>
        <p:nvPicPr>
          <p:cNvPr id="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71800" y="762000"/>
            <a:ext cx="3124200" cy="1725934"/>
          </a:xfrm>
          <a:prstGeom prst="rect">
            <a:avLst/>
          </a:prstGeom>
          <a:noFill/>
          <a:ln w="9525">
            <a:noFill/>
            <a:miter lim="800000"/>
            <a:headEnd/>
            <a:tailEnd/>
          </a:ln>
          <a:effectLst/>
        </p:spPr>
      </p:pic>
      <p:sp>
        <p:nvSpPr>
          <p:cNvPr id="13" name="TextBox 12"/>
          <p:cNvSpPr txBox="1"/>
          <p:nvPr/>
        </p:nvSpPr>
        <p:spPr>
          <a:xfrm>
            <a:off x="1447800" y="457200"/>
            <a:ext cx="6096000" cy="646331"/>
          </a:xfrm>
          <a:prstGeom prst="rect">
            <a:avLst/>
          </a:prstGeom>
          <a:noFill/>
        </p:spPr>
        <p:txBody>
          <a:bodyPr wrap="square" rtlCol="0">
            <a:spAutoFit/>
          </a:bodyPr>
          <a:lstStyle/>
          <a:p>
            <a:pPr algn="ctr"/>
            <a:r>
              <a:rPr lang="en-US" dirty="0" smtClean="0"/>
              <a:t>Automotive system is just processors and their communication buses</a:t>
            </a:r>
            <a:endParaRPr lang="en-US" dirty="0"/>
          </a:p>
        </p:txBody>
      </p:sp>
      <p:sp>
        <p:nvSpPr>
          <p:cNvPr id="27" name="TextBox 26"/>
          <p:cNvSpPr txBox="1"/>
          <p:nvPr/>
        </p:nvSpPr>
        <p:spPr>
          <a:xfrm rot="21097826">
            <a:off x="1882529" y="2707361"/>
            <a:ext cx="1527726" cy="369332"/>
          </a:xfrm>
          <a:prstGeom prst="rect">
            <a:avLst/>
          </a:prstGeom>
          <a:noFill/>
        </p:spPr>
        <p:txBody>
          <a:bodyPr wrap="none" rtlCol="0">
            <a:prstTxWarp prst="textArchUp">
              <a:avLst/>
            </a:prstTxWarp>
            <a:spAutoFit/>
          </a:bodyPr>
          <a:lstStyle/>
          <a:p>
            <a:r>
              <a:rPr lang="en-US" dirty="0" smtClean="0"/>
              <a:t>More Abstract</a:t>
            </a:r>
            <a:endParaRPr lang="en-US" dirty="0"/>
          </a:p>
        </p:txBody>
      </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Many Modeling Styles are Used to Build Abstractions</a:t>
            </a:r>
          </a:p>
        </p:txBody>
      </p:sp>
      <p:sp>
        <p:nvSpPr>
          <p:cNvPr id="3" name="TextBox 2"/>
          <p:cNvSpPr txBox="1"/>
          <p:nvPr/>
        </p:nvSpPr>
        <p:spPr>
          <a:xfrm>
            <a:off x="0" y="704671"/>
            <a:ext cx="3733800" cy="646331"/>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ECU/Bus</a:t>
            </a:r>
          </a:p>
          <a:p>
            <a:pPr algn="ctr"/>
            <a:r>
              <a:rPr lang="en-US" b="1" dirty="0" smtClean="0">
                <a:solidFill>
                  <a:schemeClr val="bg1"/>
                </a:solidFill>
              </a:rPr>
              <a:t>Style</a:t>
            </a:r>
            <a:r>
              <a:rPr lang="en-US" dirty="0" smtClean="0">
                <a:solidFill>
                  <a:schemeClr val="bg1"/>
                </a:solidFill>
              </a:rPr>
              <a:t>: Domain-specific Language</a:t>
            </a:r>
            <a:endParaRPr lang="en-US" dirty="0">
              <a:solidFill>
                <a:schemeClr val="bg1"/>
              </a:solidFill>
            </a:endParaRPr>
          </a:p>
        </p:txBody>
      </p:sp>
      <p:sp>
        <p:nvSpPr>
          <p:cNvPr id="4" name="TextBox 3"/>
          <p:cNvSpPr txBox="1"/>
          <p:nvPr/>
        </p:nvSpPr>
        <p:spPr>
          <a:xfrm>
            <a:off x="3296092" y="704671"/>
            <a:ext cx="2838893" cy="1200329"/>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Scheduling Proble</a:t>
            </a:r>
            <a:r>
              <a:rPr lang="en-US" dirty="0">
                <a:solidFill>
                  <a:schemeClr val="bg1"/>
                </a:solidFill>
              </a:rPr>
              <a:t>m</a:t>
            </a:r>
            <a:endParaRPr lang="en-US" dirty="0" smtClean="0">
              <a:solidFill>
                <a:schemeClr val="bg1"/>
              </a:solidFill>
            </a:endParaRPr>
          </a:p>
          <a:p>
            <a:pPr algn="ctr"/>
            <a:r>
              <a:rPr lang="en-US" b="1" dirty="0" smtClean="0">
                <a:solidFill>
                  <a:schemeClr val="bg1"/>
                </a:solidFill>
              </a:rPr>
              <a:t>Style</a:t>
            </a:r>
            <a:r>
              <a:rPr lang="en-US" dirty="0" smtClean="0">
                <a:solidFill>
                  <a:schemeClr val="bg1"/>
                </a:solidFill>
              </a:rPr>
              <a:t>: </a:t>
            </a:r>
          </a:p>
          <a:p>
            <a:pPr algn="ctr"/>
            <a:r>
              <a:rPr lang="en-US" dirty="0" smtClean="0">
                <a:solidFill>
                  <a:schemeClr val="bg1"/>
                </a:solidFill>
              </a:rPr>
              <a:t>Platform-based design</a:t>
            </a:r>
            <a:endParaRPr lang="en-US" dirty="0">
              <a:solidFill>
                <a:schemeClr val="bg1"/>
              </a:solidFill>
            </a:endParaRPr>
          </a:p>
        </p:txBody>
      </p:sp>
      <p:sp>
        <p:nvSpPr>
          <p:cNvPr id="6" name="TextBox 5"/>
          <p:cNvSpPr txBox="1"/>
          <p:nvPr/>
        </p:nvSpPr>
        <p:spPr>
          <a:xfrm>
            <a:off x="5771408" y="704671"/>
            <a:ext cx="3372592" cy="923330"/>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Automotive Product-line</a:t>
            </a:r>
          </a:p>
          <a:p>
            <a:pPr algn="ctr"/>
            <a:r>
              <a:rPr lang="en-US" b="1" dirty="0" smtClean="0">
                <a:solidFill>
                  <a:schemeClr val="bg1"/>
                </a:solidFill>
              </a:rPr>
              <a:t>Style</a:t>
            </a:r>
            <a:r>
              <a:rPr lang="en-US" dirty="0" smtClean="0">
                <a:solidFill>
                  <a:schemeClr val="bg1"/>
                </a:solidFill>
              </a:rPr>
              <a:t>: Feature Diagram</a:t>
            </a:r>
            <a:endParaRPr lang="en-US" dirty="0">
              <a:solidFill>
                <a:schemeClr val="bg1"/>
              </a:solidFill>
            </a:endParaRPr>
          </a:p>
        </p:txBody>
      </p:sp>
      <p:pic>
        <p:nvPicPr>
          <p:cNvPr id="8" name="Picture 2"/>
          <p:cNvPicPr>
            <a:picLocks noChangeAspect="1" noChangeArrowheads="1"/>
          </p:cNvPicPr>
          <p:nvPr/>
        </p:nvPicPr>
        <p:blipFill>
          <a:blip r:embed="rId3">
            <a:clrChange>
              <a:clrFrom>
                <a:srgbClr val="FF0000"/>
              </a:clrFrom>
              <a:clrTo>
                <a:srgbClr val="FF0000">
                  <a:alpha val="0"/>
                </a:srgbClr>
              </a:clrTo>
            </a:clrChange>
          </a:blip>
          <a:stretch>
            <a:fillRect/>
          </a:stretch>
        </p:blipFill>
        <p:spPr bwMode="auto">
          <a:xfrm>
            <a:off x="3814491" y="1828800"/>
            <a:ext cx="1824309" cy="2235046"/>
          </a:xfrm>
          <a:prstGeom prst="rect">
            <a:avLst/>
          </a:prstGeom>
          <a:noFill/>
          <a:ln>
            <a:noFill/>
          </a:ln>
          <a:effectLst>
            <a:outerShdw blurRad="50800" dist="38100" dir="2700000" algn="tl" rotWithShape="0">
              <a:prstClr val="black">
                <a:alpha val="40000"/>
              </a:prstClr>
            </a:outerShdw>
          </a:effectLst>
        </p:spPr>
      </p:pic>
      <p:pic>
        <p:nvPicPr>
          <p:cNvPr id="9" name="Picture 2"/>
          <p:cNvPicPr>
            <a:picLocks noChangeAspect="1" noChangeArrowheads="1"/>
          </p:cNvPicPr>
          <p:nvPr/>
        </p:nvPicPr>
        <p:blipFill>
          <a:blip r:embed="rId4">
            <a:clrChange>
              <a:clrFrom>
                <a:srgbClr val="FF0000"/>
              </a:clrFrom>
              <a:clrTo>
                <a:srgbClr val="FF0000">
                  <a:alpha val="0"/>
                </a:srgbClr>
              </a:clrTo>
            </a:clrChange>
          </a:blip>
          <a:srcRect/>
          <a:stretch>
            <a:fillRect/>
          </a:stretch>
        </p:blipFill>
        <p:spPr bwMode="auto">
          <a:xfrm>
            <a:off x="5807600" y="1828800"/>
            <a:ext cx="3336400" cy="176253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5432" y="5092996"/>
            <a:ext cx="2482802" cy="1371600"/>
          </a:xfrm>
          <a:prstGeom prst="rect">
            <a:avLst/>
          </a:prstGeom>
          <a:noFill/>
          <a:ln w="9525">
            <a:solidFill>
              <a:schemeClr val="bg1"/>
            </a:solidFill>
            <a:miter lim="800000"/>
            <a:headEnd/>
            <a:tailEnd/>
          </a:ln>
          <a:effectLst/>
        </p:spPr>
      </p:pic>
      <p:pic>
        <p:nvPicPr>
          <p:cNvPr id="11" name="Picture 5"/>
          <p:cNvPicPr>
            <a:picLocks noChangeAspect="1" noChangeArrowheads="1"/>
          </p:cNvPicPr>
          <p:nvPr/>
        </p:nvPicPr>
        <p:blipFill>
          <a:blip r:embed="rId6" cstate="print"/>
          <a:srcRect/>
          <a:stretch>
            <a:fillRect/>
          </a:stretch>
        </p:blipFill>
        <p:spPr bwMode="auto">
          <a:xfrm>
            <a:off x="3531781" y="5084135"/>
            <a:ext cx="2336468" cy="1447800"/>
          </a:xfrm>
          <a:prstGeom prst="rect">
            <a:avLst/>
          </a:prstGeom>
          <a:noFill/>
          <a:ln w="9525">
            <a:solidFill>
              <a:schemeClr val="bg1"/>
            </a:solidFill>
            <a:miter lim="800000"/>
            <a:headEnd/>
            <a:tailEnd/>
          </a:ln>
          <a:effectLst/>
        </p:spPr>
      </p:pic>
      <p:pic>
        <p:nvPicPr>
          <p:cNvPr id="12" name="Picture 6"/>
          <p:cNvPicPr>
            <a:picLocks noChangeAspect="1" noChangeArrowheads="1"/>
          </p:cNvPicPr>
          <p:nvPr/>
        </p:nvPicPr>
        <p:blipFill>
          <a:blip r:embed="rId7" cstate="print"/>
          <a:srcRect/>
          <a:stretch>
            <a:fillRect/>
          </a:stretch>
        </p:blipFill>
        <p:spPr bwMode="auto">
          <a:xfrm>
            <a:off x="6574465" y="5016795"/>
            <a:ext cx="2438400" cy="1621115"/>
          </a:xfrm>
          <a:prstGeom prst="rect">
            <a:avLst/>
          </a:prstGeom>
          <a:noFill/>
          <a:ln w="9525">
            <a:noFill/>
            <a:miter lim="800000"/>
            <a:headEnd/>
            <a:tailEnd/>
          </a:ln>
          <a:effectLst>
            <a:softEdge rad="63500"/>
          </a:effectLst>
        </p:spPr>
      </p:pic>
      <p:sp>
        <p:nvSpPr>
          <p:cNvPr id="13" name="Down Arrow 12"/>
          <p:cNvSpPr/>
          <p:nvPr/>
        </p:nvSpPr>
        <p:spPr>
          <a:xfrm>
            <a:off x="366823"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pic>
        <p:nvPicPr>
          <p:cNvPr id="7" name="Picture 3"/>
          <p:cNvPicPr>
            <a:picLocks noChangeAspect="1" noChangeArrowheads="1"/>
          </p:cNvPicPr>
          <p:nvPr/>
        </p:nvPicPr>
        <p:blipFill>
          <a:blip r:embed="rId8">
            <a:clrChange>
              <a:clrFrom>
                <a:srgbClr val="FF0000"/>
              </a:clrFrom>
              <a:clrTo>
                <a:srgbClr val="FF0000">
                  <a:alpha val="0"/>
                </a:srgbClr>
              </a:clrTo>
            </a:clrChange>
          </a:blip>
          <a:srcRect/>
          <a:stretch>
            <a:fillRect/>
          </a:stretch>
        </p:blipFill>
        <p:spPr bwMode="auto">
          <a:xfrm>
            <a:off x="0" y="1447800"/>
            <a:ext cx="2494031" cy="237594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Down Arrow 16"/>
          <p:cNvSpPr/>
          <p:nvPr/>
        </p:nvSpPr>
        <p:spPr>
          <a:xfrm>
            <a:off x="3512289" y="4104167"/>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
        <p:nvSpPr>
          <p:cNvPr id="18" name="Down Arrow 17"/>
          <p:cNvSpPr/>
          <p:nvPr/>
        </p:nvSpPr>
        <p:spPr>
          <a:xfrm>
            <a:off x="6781800"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A Notorious Problem: How Do We Compose Abstractions? </a:t>
            </a:r>
          </a:p>
        </p:txBody>
      </p:sp>
      <p:cxnSp>
        <p:nvCxnSpPr>
          <p:cNvPr id="16" name="Straight Connector 15"/>
          <p:cNvCxnSpPr/>
          <p:nvPr/>
        </p:nvCxnSpPr>
        <p:spPr>
          <a:xfrm flipV="1">
            <a:off x="1343767" y="2098390"/>
            <a:ext cx="2090057" cy="866898"/>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7488" y="2976473"/>
            <a:ext cx="2280062" cy="646331"/>
          </a:xfrm>
          <a:prstGeom prst="rect">
            <a:avLst/>
          </a:prstGeom>
          <a:noFill/>
        </p:spPr>
        <p:txBody>
          <a:bodyPr wrap="square" rtlCol="0">
            <a:spAutoFit/>
          </a:bodyPr>
          <a:lstStyle/>
          <a:p>
            <a:pPr algn="ctr"/>
            <a:r>
              <a:rPr lang="en-US" i="1" dirty="0" smtClean="0">
                <a:solidFill>
                  <a:schemeClr val="bg1"/>
                </a:solidFill>
              </a:rPr>
              <a:t>Instance of ECU/Bus rich syntax</a:t>
            </a:r>
            <a:endParaRPr lang="en-US" i="1" dirty="0">
              <a:solidFill>
                <a:schemeClr val="bg1"/>
              </a:solidFill>
            </a:endParaRPr>
          </a:p>
        </p:txBody>
      </p:sp>
      <p:sp>
        <p:nvSpPr>
          <p:cNvPr id="18" name="TextBox 17"/>
          <p:cNvSpPr txBox="1"/>
          <p:nvPr/>
        </p:nvSpPr>
        <p:spPr>
          <a:xfrm>
            <a:off x="6317550" y="2096410"/>
            <a:ext cx="2280062" cy="646331"/>
          </a:xfrm>
          <a:prstGeom prst="rect">
            <a:avLst/>
          </a:prstGeom>
          <a:noFill/>
        </p:spPr>
        <p:txBody>
          <a:bodyPr wrap="square" rtlCol="0">
            <a:spAutoFit/>
          </a:bodyPr>
          <a:lstStyle/>
          <a:p>
            <a:pPr algn="ctr"/>
            <a:r>
              <a:rPr lang="en-US" i="1" dirty="0" smtClean="0">
                <a:solidFill>
                  <a:schemeClr val="bg1"/>
                </a:solidFill>
              </a:rPr>
              <a:t>Instance of scheduling problem</a:t>
            </a:r>
            <a:endParaRPr lang="en-US" i="1" dirty="0">
              <a:solidFill>
                <a:schemeClr val="bg1"/>
              </a:solidFill>
            </a:endParaRPr>
          </a:p>
        </p:txBody>
      </p:sp>
      <p:cxnSp>
        <p:nvCxnSpPr>
          <p:cNvPr id="19" name="Straight Connector 18"/>
          <p:cNvCxnSpPr/>
          <p:nvPr/>
        </p:nvCxnSpPr>
        <p:spPr>
          <a:xfrm rot="5400000">
            <a:off x="5562478" y="2828128"/>
            <a:ext cx="1581792" cy="90608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9260" y="4554602"/>
            <a:ext cx="2280062" cy="646331"/>
          </a:xfrm>
          <a:prstGeom prst="rect">
            <a:avLst/>
          </a:prstGeom>
          <a:noFill/>
        </p:spPr>
        <p:txBody>
          <a:bodyPr wrap="square" rtlCol="0">
            <a:spAutoFit/>
          </a:bodyPr>
          <a:lstStyle/>
          <a:p>
            <a:pPr algn="ctr"/>
            <a:r>
              <a:rPr lang="en-US" i="1" dirty="0" smtClean="0">
                <a:solidFill>
                  <a:schemeClr val="bg1"/>
                </a:solidFill>
              </a:rPr>
              <a:t>Instance of feature description</a:t>
            </a:r>
            <a:endParaRPr lang="en-US" i="1" dirty="0">
              <a:solidFill>
                <a:schemeClr val="bg1"/>
              </a:solidFill>
            </a:endParaRPr>
          </a:p>
        </p:txBody>
      </p:sp>
      <p:cxnSp>
        <p:nvCxnSpPr>
          <p:cNvPr id="21" name="Straight Connector 20"/>
          <p:cNvCxnSpPr/>
          <p:nvPr/>
        </p:nvCxnSpPr>
        <p:spPr>
          <a:xfrm flipV="1">
            <a:off x="1211159" y="3974690"/>
            <a:ext cx="2127664" cy="56803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80058" y="5421868"/>
            <a:ext cx="3683330" cy="369332"/>
          </a:xfrm>
          <a:prstGeom prst="rect">
            <a:avLst/>
          </a:prstGeom>
          <a:noFill/>
        </p:spPr>
        <p:txBody>
          <a:bodyPr wrap="square" rtlCol="0">
            <a:spAutoFit/>
          </a:bodyPr>
          <a:lstStyle/>
          <a:p>
            <a:pPr algn="ctr"/>
            <a:r>
              <a:rPr lang="en-US" i="1" dirty="0" smtClean="0">
                <a:solidFill>
                  <a:schemeClr val="bg1"/>
                </a:solidFill>
              </a:rPr>
              <a:t>Integration of Multiple Abstractions</a:t>
            </a:r>
            <a:endParaRPr lang="en-US" i="1" dirty="0">
              <a:solidFill>
                <a:schemeClr val="bg1"/>
              </a:solidFill>
            </a:endParaRPr>
          </a:p>
        </p:txBody>
      </p:sp>
      <p:pic>
        <p:nvPicPr>
          <p:cNvPr id="23" name="Picture 2"/>
          <p:cNvPicPr>
            <a:picLocks noChangeAspect="1" noChangeArrowheads="1"/>
          </p:cNvPicPr>
          <p:nvPr/>
        </p:nvPicPr>
        <p:blipFill>
          <a:blip r:embed="rId2">
            <a:clrChange>
              <a:clrFrom>
                <a:srgbClr val="FF0000"/>
              </a:clrFrom>
              <a:clrTo>
                <a:srgbClr val="FF0000">
                  <a:alpha val="0"/>
                </a:srgbClr>
              </a:clrTo>
            </a:clrChange>
          </a:blip>
          <a:srcRect/>
          <a:stretch>
            <a:fillRect/>
          </a:stretch>
        </p:blipFill>
        <p:spPr bwMode="auto">
          <a:xfrm>
            <a:off x="3352800" y="1810424"/>
            <a:ext cx="2610664" cy="348955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4" name="TextBox 23"/>
          <p:cNvSpPr txBox="1"/>
          <p:nvPr/>
        </p:nvSpPr>
        <p:spPr>
          <a:xfrm>
            <a:off x="52252" y="762000"/>
            <a:ext cx="9091748" cy="923330"/>
          </a:xfrm>
          <a:prstGeom prst="rect">
            <a:avLst/>
          </a:prstGeom>
          <a:noFill/>
        </p:spPr>
        <p:txBody>
          <a:bodyPr wrap="square" rtlCol="0">
            <a:spAutoFit/>
          </a:bodyPr>
          <a:lstStyle/>
          <a:p>
            <a:pPr algn="ctr"/>
            <a:r>
              <a:rPr lang="en-US" dirty="0" smtClean="0">
                <a:solidFill>
                  <a:schemeClr val="bg1"/>
                </a:solidFill>
              </a:rPr>
              <a:t>We view each abstraction as providing (among other things) a constraint system representing the legal “models” of the abstraction. Composition occurs via these constraint systems:</a:t>
            </a:r>
            <a:endParaRPr lang="en-US" dirty="0">
              <a:solidFill>
                <a:schemeClr val="bg1"/>
              </a:solidFill>
            </a:endParaRPr>
          </a:p>
        </p:txBody>
      </p:sp>
      <p:sp>
        <p:nvSpPr>
          <p:cNvPr id="25" name="TextBox 24"/>
          <p:cNvSpPr txBox="1"/>
          <p:nvPr/>
        </p:nvSpPr>
        <p:spPr>
          <a:xfrm>
            <a:off x="0" y="6096000"/>
            <a:ext cx="9091748" cy="646331"/>
          </a:xfrm>
          <a:prstGeom prst="rect">
            <a:avLst/>
          </a:prstGeom>
          <a:noFill/>
        </p:spPr>
        <p:txBody>
          <a:bodyPr wrap="square" rtlCol="0">
            <a:spAutoFit/>
          </a:bodyPr>
          <a:lstStyle/>
          <a:p>
            <a:pPr algn="ctr"/>
            <a:r>
              <a:rPr lang="en-US" dirty="0" smtClean="0">
                <a:solidFill>
                  <a:schemeClr val="bg1"/>
                </a:solidFill>
              </a:rPr>
              <a:t>For example, this instance must satisfy the constraints of each abstraction used in its construction.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38400" y="1167825"/>
            <a:ext cx="6324600" cy="4496002"/>
          </a:xfrm>
          <a:prstGeom prst="rect">
            <a:avLst/>
          </a:prstGeom>
          <a:ln>
            <a:solidFill>
              <a:schemeClr val="bg1"/>
            </a:solidFill>
          </a:ln>
          <a:effectLst>
            <a:outerShdw blurRad="292100" dist="139700" dir="2700000" algn="tl" rotWithShape="0">
              <a:srgbClr val="333333">
                <a:alpha val="65000"/>
              </a:srgbClr>
            </a:outerShdw>
          </a:effectLst>
        </p:spPr>
      </p:pic>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FORMULA is a CLP Language for Specifying, Composing, and Analyzing Abstractions</a:t>
            </a:r>
          </a:p>
        </p:txBody>
      </p:sp>
      <p:cxnSp>
        <p:nvCxnSpPr>
          <p:cNvPr id="26" name="Straight Connector 25"/>
          <p:cNvCxnSpPr/>
          <p:nvPr/>
        </p:nvCxnSpPr>
        <p:spPr>
          <a:xfrm flipV="1">
            <a:off x="685800" y="1320225"/>
            <a:ext cx="1752600" cy="4572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200" y="1777425"/>
            <a:ext cx="2280062" cy="830997"/>
          </a:xfrm>
          <a:prstGeom prst="rect">
            <a:avLst/>
          </a:prstGeom>
          <a:noFill/>
        </p:spPr>
        <p:txBody>
          <a:bodyPr wrap="square" rtlCol="0">
            <a:spAutoFit/>
          </a:bodyPr>
          <a:lstStyle/>
          <a:p>
            <a:pPr algn="ctr"/>
            <a:r>
              <a:rPr lang="en-US" sz="1600" dirty="0" smtClean="0">
                <a:solidFill>
                  <a:schemeClr val="bg1"/>
                </a:solidFill>
              </a:rPr>
              <a:t>A </a:t>
            </a:r>
            <a:r>
              <a:rPr lang="en-US" sz="1600" i="1" dirty="0" smtClean="0">
                <a:solidFill>
                  <a:schemeClr val="bg1"/>
                </a:solidFill>
              </a:rPr>
              <a:t>domain</a:t>
            </a:r>
            <a:r>
              <a:rPr lang="en-US" sz="1600" dirty="0" smtClean="0">
                <a:solidFill>
                  <a:schemeClr val="bg1"/>
                </a:solidFill>
              </a:rPr>
              <a:t> encapsulates a reusable, composable constraint system</a:t>
            </a:r>
            <a:endParaRPr lang="en-US" sz="1600" dirty="0">
              <a:solidFill>
                <a:schemeClr val="bg1"/>
              </a:solidFill>
            </a:endParaRPr>
          </a:p>
        </p:txBody>
      </p:sp>
      <p:sp>
        <p:nvSpPr>
          <p:cNvPr id="33" name="TextBox 32"/>
          <p:cNvSpPr txBox="1"/>
          <p:nvPr/>
        </p:nvSpPr>
        <p:spPr>
          <a:xfrm>
            <a:off x="76200" y="5206425"/>
            <a:ext cx="2280062" cy="1323439"/>
          </a:xfrm>
          <a:prstGeom prst="rect">
            <a:avLst/>
          </a:prstGeom>
          <a:noFill/>
        </p:spPr>
        <p:txBody>
          <a:bodyPr wrap="square" rtlCol="0">
            <a:spAutoFit/>
          </a:bodyPr>
          <a:lstStyle/>
          <a:p>
            <a:pPr algn="ctr"/>
            <a:r>
              <a:rPr lang="en-US" sz="1600" dirty="0" smtClean="0">
                <a:solidFill>
                  <a:schemeClr val="bg1"/>
                </a:solidFill>
              </a:rPr>
              <a:t>Special function symbols (</a:t>
            </a:r>
            <a:r>
              <a:rPr lang="en-US" sz="1600" i="1" dirty="0" smtClean="0">
                <a:solidFill>
                  <a:schemeClr val="bg1"/>
                </a:solidFill>
              </a:rPr>
              <a:t>malform</a:t>
            </a:r>
            <a:r>
              <a:rPr lang="en-US" sz="1600" dirty="0" smtClean="0">
                <a:solidFill>
                  <a:schemeClr val="bg1"/>
                </a:solidFill>
              </a:rPr>
              <a:t>, </a:t>
            </a:r>
            <a:r>
              <a:rPr lang="en-US" sz="1600" i="1" dirty="0" smtClean="0">
                <a:solidFill>
                  <a:schemeClr val="bg1"/>
                </a:solidFill>
              </a:rPr>
              <a:t>wellform</a:t>
            </a:r>
            <a:r>
              <a:rPr lang="en-US" sz="1600" dirty="0" smtClean="0">
                <a:solidFill>
                  <a:schemeClr val="bg1"/>
                </a:solidFill>
              </a:rPr>
              <a:t>) capture legal instances in a domain-independent way. </a:t>
            </a:r>
            <a:endParaRPr lang="en-US" sz="1600" dirty="0">
              <a:solidFill>
                <a:schemeClr val="bg1"/>
              </a:solidFill>
            </a:endParaRPr>
          </a:p>
        </p:txBody>
      </p:sp>
      <p:cxnSp>
        <p:nvCxnSpPr>
          <p:cNvPr id="34" name="Straight Connector 33"/>
          <p:cNvCxnSpPr/>
          <p:nvPr/>
        </p:nvCxnSpPr>
        <p:spPr>
          <a:xfrm flipV="1">
            <a:off x="914400" y="3987225"/>
            <a:ext cx="1676400" cy="11430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99590" y="5925894"/>
            <a:ext cx="4171507" cy="584775"/>
          </a:xfrm>
          <a:prstGeom prst="rect">
            <a:avLst/>
          </a:prstGeom>
          <a:noFill/>
        </p:spPr>
        <p:txBody>
          <a:bodyPr wrap="square" rtlCol="0">
            <a:spAutoFit/>
          </a:bodyPr>
          <a:lstStyle/>
          <a:p>
            <a:pPr algn="ctr"/>
            <a:r>
              <a:rPr lang="en-US" sz="1600" dirty="0" smtClean="0">
                <a:solidFill>
                  <a:schemeClr val="bg1"/>
                </a:solidFill>
              </a:rPr>
              <a:t>FORMULA can construct satisfying instances to logic program queries using Z3.</a:t>
            </a:r>
            <a:endParaRPr lang="en-US" sz="1600" dirty="0">
              <a:solidFill>
                <a:schemeClr val="bg1"/>
              </a:solidFill>
            </a:endParaRPr>
          </a:p>
        </p:txBody>
      </p:sp>
      <p:cxnSp>
        <p:nvCxnSpPr>
          <p:cNvPr id="37" name="Straight Connector 36"/>
          <p:cNvCxnSpPr/>
          <p:nvPr/>
        </p:nvCxnSpPr>
        <p:spPr>
          <a:xfrm rot="10800000">
            <a:off x="3048001" y="5511226"/>
            <a:ext cx="1800447" cy="740719"/>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019800" y="3810000"/>
            <a:ext cx="1981200" cy="12192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Search for satisfying instances are Reduced to Z3</a:t>
            </a:r>
          </a:p>
        </p:txBody>
      </p:sp>
      <p:sp>
        <p:nvSpPr>
          <p:cNvPr id="10" name="TextBox 9"/>
          <p:cNvSpPr txBox="1"/>
          <p:nvPr/>
        </p:nvSpPr>
        <p:spPr>
          <a:xfrm>
            <a:off x="297713" y="533400"/>
            <a:ext cx="8399720" cy="1323439"/>
          </a:xfrm>
          <a:prstGeom prst="rect">
            <a:avLst/>
          </a:prstGeom>
          <a:noFill/>
        </p:spPr>
        <p:txBody>
          <a:bodyPr wrap="square" rtlCol="0">
            <a:spAutoFit/>
          </a:bodyPr>
          <a:lstStyle/>
          <a:p>
            <a:pPr algn="ctr"/>
            <a:r>
              <a:rPr lang="en-US" sz="1600" b="1" dirty="0" smtClean="0">
                <a:solidFill>
                  <a:schemeClr val="bg1"/>
                </a:solidFill>
              </a:rPr>
              <a:t>This model finding procedure allows us to:</a:t>
            </a:r>
          </a:p>
          <a:p>
            <a:pPr algn="ctr"/>
            <a:endParaRPr lang="en-US" sz="1600" dirty="0" smtClean="0">
              <a:solidFill>
                <a:schemeClr val="bg1"/>
              </a:solidFill>
            </a:endParaRPr>
          </a:p>
          <a:p>
            <a:pPr marL="342900" indent="-342900" algn="ctr">
              <a:buAutoNum type="arabicPeriod"/>
            </a:pPr>
            <a:r>
              <a:rPr lang="en-US" sz="1600" dirty="0" smtClean="0">
                <a:solidFill>
                  <a:schemeClr val="bg1"/>
                </a:solidFill>
              </a:rPr>
              <a:t>Determine if a composition of abstractions contains inconsistencies</a:t>
            </a:r>
          </a:p>
          <a:p>
            <a:pPr marL="342900" indent="-342900" algn="ctr">
              <a:buAutoNum type="arabicPeriod"/>
            </a:pPr>
            <a:r>
              <a:rPr lang="en-US" sz="1600" dirty="0" smtClean="0">
                <a:solidFill>
                  <a:schemeClr val="bg1"/>
                </a:solidFill>
              </a:rPr>
              <a:t>Construct (partial) architectures that satisfy many domain constraints.</a:t>
            </a:r>
          </a:p>
          <a:p>
            <a:pPr marL="342900" indent="-342900" algn="ctr">
              <a:buAutoNum type="arabicPeriod"/>
            </a:pPr>
            <a:r>
              <a:rPr lang="en-US" sz="1600" dirty="0" smtClean="0">
                <a:solidFill>
                  <a:schemeClr val="bg1"/>
                </a:solidFill>
              </a:rPr>
              <a:t>Generate design spaces of architectural invariants.</a:t>
            </a:r>
            <a:endParaRPr lang="en-US" sz="1600"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249233" y="2438400"/>
            <a:ext cx="4627567" cy="205740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3" name="Rectangle 12"/>
          <p:cNvSpPr/>
          <p:nvPr/>
        </p:nvSpPr>
        <p:spPr>
          <a:xfrm>
            <a:off x="4343400" y="4191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0" name="Rectangle 19"/>
          <p:cNvSpPr/>
          <p:nvPr/>
        </p:nvSpPr>
        <p:spPr>
          <a:xfrm>
            <a:off x="3733800" y="3810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1" name="Rectangle 20"/>
          <p:cNvSpPr/>
          <p:nvPr/>
        </p:nvSpPr>
        <p:spPr>
          <a:xfrm>
            <a:off x="3581400" y="32766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22" name="Rectangle 21"/>
          <p:cNvSpPr/>
          <p:nvPr/>
        </p:nvSpPr>
        <p:spPr>
          <a:xfrm>
            <a:off x="3276600" y="3048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4</a:t>
            </a:r>
          </a:p>
        </p:txBody>
      </p:sp>
      <p:sp>
        <p:nvSpPr>
          <p:cNvPr id="23" name="Rectangle 22"/>
          <p:cNvSpPr/>
          <p:nvPr/>
        </p:nvSpPr>
        <p:spPr>
          <a:xfrm>
            <a:off x="3962400" y="2667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5</a:t>
            </a:r>
          </a:p>
        </p:txBody>
      </p:sp>
      <p:sp>
        <p:nvSpPr>
          <p:cNvPr id="24" name="Rectangle 23"/>
          <p:cNvSpPr/>
          <p:nvPr/>
        </p:nvSpPr>
        <p:spPr>
          <a:xfrm>
            <a:off x="4648200" y="24384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6</a:t>
            </a:r>
            <a:endParaRPr lang="en-US" dirty="0">
              <a:solidFill>
                <a:schemeClr val="bg1"/>
              </a:solidFill>
            </a:endParaRPr>
          </a:p>
        </p:txBody>
      </p:sp>
      <p:cxnSp>
        <p:nvCxnSpPr>
          <p:cNvPr id="30" name="Shape 29"/>
          <p:cNvCxnSpPr>
            <a:stCxn id="13" idx="0"/>
            <a:endCxn id="22" idx="1"/>
          </p:cNvCxnSpPr>
          <p:nvPr/>
        </p:nvCxnSpPr>
        <p:spPr>
          <a:xfrm rot="16200000" flipV="1">
            <a:off x="3352800" y="3086100"/>
            <a:ext cx="1028700" cy="1181100"/>
          </a:xfrm>
          <a:prstGeom prst="curvedConnector4">
            <a:avLst>
              <a:gd name="adj1" fmla="val 44444"/>
              <a:gd name="adj2" fmla="val 119355"/>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13" idx="0"/>
            <a:endCxn id="21" idx="1"/>
          </p:cNvCxnSpPr>
          <p:nvPr/>
        </p:nvCxnSpPr>
        <p:spPr>
          <a:xfrm rot="16200000" flipV="1">
            <a:off x="3619500" y="3352800"/>
            <a:ext cx="800100" cy="876300"/>
          </a:xfrm>
          <a:prstGeom prst="curvedConnector4">
            <a:avLst>
              <a:gd name="adj1" fmla="val 42857"/>
              <a:gd name="adj2" fmla="val 126087"/>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21" idx="3"/>
            <a:endCxn id="23" idx="2"/>
          </p:cNvCxnSpPr>
          <p:nvPr/>
        </p:nvCxnSpPr>
        <p:spPr>
          <a:xfrm flipV="1">
            <a:off x="3810000" y="2895600"/>
            <a:ext cx="266700" cy="495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2" name="Shape 41"/>
          <p:cNvCxnSpPr>
            <a:stCxn id="22" idx="0"/>
            <a:endCxn id="24" idx="1"/>
          </p:cNvCxnSpPr>
          <p:nvPr/>
        </p:nvCxnSpPr>
        <p:spPr>
          <a:xfrm rot="5400000" flipH="1" flipV="1">
            <a:off x="3771900" y="2171700"/>
            <a:ext cx="495300" cy="1257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28600" y="4661118"/>
            <a:ext cx="4648200" cy="2062103"/>
          </a:xfrm>
          <a:prstGeom prst="rect">
            <a:avLst/>
          </a:prstGeom>
          <a:noFill/>
        </p:spPr>
        <p:txBody>
          <a:bodyPr wrap="square" rtlCol="0">
            <a:spAutoFit/>
          </a:bodyPr>
          <a:lstStyle/>
          <a:p>
            <a:pPr algn="ctr"/>
            <a:r>
              <a:rPr lang="en-US" sz="1600" dirty="0" smtClean="0">
                <a:solidFill>
                  <a:schemeClr val="bg1"/>
                </a:solidFill>
              </a:rPr>
              <a:t>Symbolic backwards chaining yields a set of candidate terms </a:t>
            </a:r>
            <a:r>
              <a:rPr lang="en-US" sz="1600" b="1" i="1" dirty="0" smtClean="0">
                <a:solidFill>
                  <a:schemeClr val="bg1"/>
                </a:solidFill>
              </a:rPr>
              <a:t>S</a:t>
            </a:r>
            <a:r>
              <a:rPr lang="en-US" sz="1600" dirty="0" smtClean="0">
                <a:solidFill>
                  <a:schemeClr val="bg1"/>
                </a:solidFill>
              </a:rPr>
              <a:t> with the following property:</a:t>
            </a:r>
          </a:p>
          <a:p>
            <a:pPr algn="ctr"/>
            <a:endParaRPr lang="en-US" sz="1600" dirty="0" smtClean="0">
              <a:solidFill>
                <a:schemeClr val="bg1"/>
              </a:solidFill>
            </a:endParaRPr>
          </a:p>
          <a:p>
            <a:pPr algn="ctr"/>
            <a:r>
              <a:rPr lang="en-US" sz="1600" i="1" dirty="0">
                <a:solidFill>
                  <a:srgbClr val="0070C0"/>
                </a:solidFill>
              </a:rPr>
              <a:t>A</a:t>
            </a:r>
            <a:r>
              <a:rPr lang="en-US" sz="1600" i="1" dirty="0" smtClean="0">
                <a:solidFill>
                  <a:srgbClr val="0070C0"/>
                </a:solidFill>
              </a:rPr>
              <a:t> finite instance exists that satisfies the query </a:t>
            </a:r>
            <a:r>
              <a:rPr lang="en-US" sz="1600" b="1" i="1" dirty="0" smtClean="0">
                <a:solidFill>
                  <a:srgbClr val="0070C0"/>
                </a:solidFill>
              </a:rPr>
              <a:t>Q</a:t>
            </a:r>
            <a:r>
              <a:rPr lang="en-US" sz="1600" i="1" dirty="0" smtClean="0">
                <a:solidFill>
                  <a:srgbClr val="0070C0"/>
                </a:solidFill>
              </a:rPr>
              <a:t> </a:t>
            </a:r>
            <a:r>
              <a:rPr lang="en-US" sz="1600" i="1" dirty="0" err="1" smtClean="0">
                <a:solidFill>
                  <a:srgbClr val="0070C0"/>
                </a:solidFill>
              </a:rPr>
              <a:t>iff</a:t>
            </a:r>
            <a:r>
              <a:rPr lang="en-US" sz="1600" i="1" dirty="0" smtClean="0">
                <a:solidFill>
                  <a:srgbClr val="0070C0"/>
                </a:solidFill>
              </a:rPr>
              <a:t> some subset of </a:t>
            </a:r>
            <a:r>
              <a:rPr lang="en-US" sz="1600" b="1" i="1" dirty="0" smtClean="0">
                <a:solidFill>
                  <a:srgbClr val="0070C0"/>
                </a:solidFill>
              </a:rPr>
              <a:t>S</a:t>
            </a:r>
            <a:r>
              <a:rPr lang="en-US" sz="1600" i="1" dirty="0" smtClean="0">
                <a:solidFill>
                  <a:srgbClr val="0070C0"/>
                </a:solidFill>
              </a:rPr>
              <a:t> satisfies the query </a:t>
            </a:r>
            <a:r>
              <a:rPr lang="en-US" sz="1600" b="1" i="1" dirty="0" smtClean="0">
                <a:solidFill>
                  <a:srgbClr val="0070C0"/>
                </a:solidFill>
              </a:rPr>
              <a:t>Q</a:t>
            </a:r>
            <a:r>
              <a:rPr lang="en-US" sz="1600" i="1" dirty="0" smtClean="0">
                <a:solidFill>
                  <a:srgbClr val="0070C0"/>
                </a:solidFill>
              </a:rPr>
              <a:t>.</a:t>
            </a:r>
            <a:endParaRPr lang="en-US" sz="1600" i="1" dirty="0">
              <a:solidFill>
                <a:srgbClr val="0070C0"/>
              </a:solidFill>
            </a:endParaRPr>
          </a:p>
          <a:p>
            <a:pPr algn="ctr"/>
            <a:endParaRPr lang="en-US" sz="1600" dirty="0">
              <a:solidFill>
                <a:schemeClr val="bg1"/>
              </a:solidFill>
            </a:endParaRPr>
          </a:p>
          <a:p>
            <a:pPr algn="ctr"/>
            <a:r>
              <a:rPr lang="en-US" sz="1600" dirty="0" smtClean="0">
                <a:solidFill>
                  <a:schemeClr val="bg1"/>
                </a:solidFill>
              </a:rPr>
              <a:t>Once the finite set S is calculated, then S + Q is reduced to SMT and evaluated by Z3.</a:t>
            </a:r>
            <a:endParaRPr lang="en-US" sz="1600" dirty="0">
              <a:solidFill>
                <a:schemeClr val="bg1"/>
              </a:solidFill>
            </a:endParaRPr>
          </a:p>
        </p:txBody>
      </p:sp>
      <p:sp>
        <p:nvSpPr>
          <p:cNvPr id="64" name="TextBox 63"/>
          <p:cNvSpPr txBox="1"/>
          <p:nvPr/>
        </p:nvSpPr>
        <p:spPr>
          <a:xfrm>
            <a:off x="1447800" y="1981200"/>
            <a:ext cx="6629400" cy="338554"/>
          </a:xfrm>
          <a:prstGeom prst="rect">
            <a:avLst/>
          </a:prstGeom>
          <a:noFill/>
        </p:spPr>
        <p:txBody>
          <a:bodyPr wrap="square" rtlCol="0">
            <a:spAutoFit/>
          </a:bodyPr>
          <a:lstStyle/>
          <a:p>
            <a:pPr algn="ctr"/>
            <a:r>
              <a:rPr lang="en-US" sz="1600" b="1" dirty="0" smtClean="0">
                <a:solidFill>
                  <a:schemeClr val="bg1"/>
                </a:solidFill>
              </a:rPr>
              <a:t>Reduction to Z3 works as follows:</a:t>
            </a:r>
            <a:endParaRPr lang="en-US" sz="1600" b="1" dirty="0">
              <a:solidFill>
                <a:schemeClr val="bg1"/>
              </a:solidFill>
            </a:endParaRPr>
          </a:p>
        </p:txBody>
      </p:sp>
      <p:cxnSp>
        <p:nvCxnSpPr>
          <p:cNvPr id="66" name="Shape 65"/>
          <p:cNvCxnSpPr>
            <a:stCxn id="13" idx="1"/>
            <a:endCxn id="20" idx="2"/>
          </p:cNvCxnSpPr>
          <p:nvPr/>
        </p:nvCxnSpPr>
        <p:spPr>
          <a:xfrm rot="10800000">
            <a:off x="3848100" y="4038600"/>
            <a:ext cx="495300" cy="2667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5660066" y="2394098"/>
            <a:ext cx="3071812" cy="1019251"/>
          </a:xfrm>
          <a:prstGeom prst="rect">
            <a:avLst/>
          </a:prstGeom>
          <a:noFill/>
          <a:ln w="9525">
            <a:noFill/>
            <a:miter lim="800000"/>
            <a:headEnd/>
            <a:tailEnd/>
          </a:ln>
          <a:effectLst/>
        </p:spPr>
      </p:pic>
      <p:sp>
        <p:nvSpPr>
          <p:cNvPr id="19" name="Rectangle 18"/>
          <p:cNvSpPr/>
          <p:nvPr/>
        </p:nvSpPr>
        <p:spPr>
          <a:xfrm>
            <a:off x="5029200" y="2678668"/>
            <a:ext cx="566181" cy="369332"/>
          </a:xfrm>
          <a:prstGeom prst="rect">
            <a:avLst/>
          </a:prstGeom>
        </p:spPr>
        <p:txBody>
          <a:bodyPr wrap="none">
            <a:spAutoFit/>
          </a:bodyPr>
          <a:lstStyle/>
          <a:p>
            <a:r>
              <a:rPr lang="en-US" dirty="0" smtClean="0"/>
              <a:t> </a:t>
            </a:r>
            <a:r>
              <a:rPr lang="en-US" b="1" i="1" dirty="0" smtClean="0"/>
              <a:t>S</a:t>
            </a:r>
            <a:r>
              <a:rPr lang="en-US" dirty="0" smtClean="0"/>
              <a:t>  =</a:t>
            </a:r>
            <a:endParaRPr lang="en-US" dirty="0"/>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77000" y="4191000"/>
            <a:ext cx="981075" cy="590550"/>
          </a:xfrm>
          <a:prstGeom prst="rect">
            <a:avLst/>
          </a:prstGeom>
          <a:noFill/>
          <a:ln w="9525">
            <a:noFill/>
            <a:miter lim="800000"/>
            <a:headEnd/>
            <a:tailEnd/>
          </a:ln>
          <a:effectLst/>
        </p:spPr>
      </p:pic>
      <p:sp>
        <p:nvSpPr>
          <p:cNvPr id="26" name="Right Arrow 25"/>
          <p:cNvSpPr/>
          <p:nvPr/>
        </p:nvSpPr>
        <p:spPr>
          <a:xfrm>
            <a:off x="4648200" y="4114800"/>
            <a:ext cx="1676400"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sp>
        <p:nvSpPr>
          <p:cNvPr id="27" name="Down Arrow 26"/>
          <p:cNvSpPr/>
          <p:nvPr/>
        </p:nvSpPr>
        <p:spPr>
          <a:xfrm>
            <a:off x="6858000" y="32004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
            </a:r>
            <a:endParaRPr lang="en-US" dirty="0"/>
          </a:p>
        </p:txBody>
      </p:sp>
      <p:pic>
        <p:nvPicPr>
          <p:cNvPr id="28" name="Picture 2"/>
          <p:cNvPicPr>
            <a:picLocks noChangeAspect="1" noChangeArrowheads="1"/>
          </p:cNvPicPr>
          <p:nvPr/>
        </p:nvPicPr>
        <p:blipFill>
          <a:blip r:embed="rId5">
            <a:clrChange>
              <a:clrFrom>
                <a:srgbClr val="FF0000"/>
              </a:clrFrom>
              <a:clrTo>
                <a:srgbClr val="FF0000">
                  <a:alpha val="0"/>
                </a:srgbClr>
              </a:clrTo>
            </a:clrChange>
          </a:blip>
          <a:srcRect/>
          <a:stretch>
            <a:fillRect/>
          </a:stretch>
        </p:blipFill>
        <p:spPr bwMode="auto">
          <a:xfrm>
            <a:off x="7559097" y="5181600"/>
            <a:ext cx="1203903" cy="154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9" name="Down Arrow 28"/>
          <p:cNvSpPr/>
          <p:nvPr/>
        </p:nvSpPr>
        <p:spPr>
          <a:xfrm>
            <a:off x="6858000" y="48006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8" name="Picture 4"/>
          <p:cNvPicPr>
            <a:picLocks noChangeAspect="1" noChangeArrowheads="1"/>
          </p:cNvPicPr>
          <p:nvPr/>
        </p:nvPicPr>
        <p:blipFill>
          <a:blip r:embed="rId6"/>
          <a:srcRect/>
          <a:stretch>
            <a:fillRect/>
          </a:stretch>
        </p:blipFill>
        <p:spPr bwMode="auto">
          <a:xfrm>
            <a:off x="5029200" y="5797170"/>
            <a:ext cx="2438400" cy="6798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Starting Pex</a:t>
            </a:r>
            <a:r>
              <a:rPr lang="en-US" dirty="0" smtClean="0"/>
              <a:t>…</a:t>
            </a:r>
            <a:endParaRPr lang="en-US" dirty="0"/>
          </a:p>
        </p:txBody>
      </p:sp>
      <p:grpSp>
        <p:nvGrpSpPr>
          <p:cNvPr id="3" name="Group 10"/>
          <p:cNvGrpSpPr/>
          <p:nvPr/>
        </p:nvGrpSpPr>
        <p:grpSpPr>
          <a:xfrm>
            <a:off x="76200" y="2895600"/>
            <a:ext cx="3886200" cy="3581400"/>
            <a:chOff x="76200" y="2895600"/>
            <a:chExt cx="3886200" cy="3581400"/>
          </a:xfrm>
        </p:grpSpPr>
        <p:sp>
          <p:nvSpPr>
            <p:cNvPr id="6" name="Rounded Rectangle 5"/>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4" name="TextBox 3"/>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7" name="Group 11"/>
          <p:cNvGrpSpPr/>
          <p:nvPr/>
        </p:nvGrpSpPr>
        <p:grpSpPr>
          <a:xfrm>
            <a:off x="76200" y="1143000"/>
            <a:ext cx="3886200" cy="1892082"/>
            <a:chOff x="76200" y="1143000"/>
            <a:chExt cx="3886200" cy="1892082"/>
          </a:xfrm>
        </p:grpSpPr>
        <p:sp>
          <p:nvSpPr>
            <p:cNvPr id="5" name="Rounded Rectangle 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0" name="TextBox 9"/>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625600"/>
                <a:gridCol w="1625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dirty="0"/>
                    </a:p>
                  </a:txBody>
                  <a:tcPr/>
                </a:tc>
                <a:tc>
                  <a:txBody>
                    <a:bodyPr/>
                    <a:lstStyle/>
                    <a:p>
                      <a:endParaRPr lang="en-US" dirty="0"/>
                    </a:p>
                  </a:txBody>
                  <a:tcPr/>
                </a:tc>
                <a:tc>
                  <a:txBody>
                    <a:bodyPr/>
                    <a:lstStyle/>
                    <a:p>
                      <a:endParaRPr lang="en-US" sz="1600" dirty="0">
                        <a:latin typeface="Consolas" pitchFamily="49" charset="0"/>
                      </a:endParaRPr>
                    </a:p>
                  </a:txBody>
                  <a:tcPr/>
                </a:tc>
              </a:tr>
            </a:tbl>
          </a:graphicData>
        </a:graphic>
      </p:graphicFrame>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117600"/>
                <a:gridCol w="2133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sz="1600" dirty="0">
                        <a:latin typeface="Consolas" pitchFamily="49" charset="0"/>
                      </a:endParaRPr>
                    </a:p>
                  </a:txBody>
                  <a:tcPr/>
                </a:tc>
                <a:tc>
                  <a:txBody>
                    <a:bodyPr/>
                    <a:lstStyle/>
                    <a:p>
                      <a:r>
                        <a:rPr lang="en-US" sz="1600" b="1" dirty="0" smtClean="0">
                          <a:solidFill>
                            <a:srgbClr val="FF0000"/>
                          </a:solidFill>
                          <a:latin typeface="Consolas" pitchFamily="49" charset="0"/>
                        </a:rPr>
                        <a:t>(0,null)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34" name="Rounded Rectangle 33"/>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5" name="TextBox 34"/>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37" name="Rounded Rectangle 36"/>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8" name="TextBox 37"/>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rgbClr val="FF0000"/>
                  </a:solidFill>
                  <a:latin typeface="Consolas" pitchFamily="49" charset="0"/>
                </a:rPr>
                <a:t>int</a:t>
              </a:r>
              <a:r>
                <a:rPr lang="en-US" sz="1400" b="1" dirty="0" smtClean="0">
                  <a:solidFill>
                    <a:srgbClr val="FF0000"/>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1" y="1198880"/>
          <a:ext cx="4876800" cy="949960"/>
        </p:xfrm>
        <a:graphic>
          <a:graphicData uri="http://schemas.openxmlformats.org/drawingml/2006/table">
            <a:tbl>
              <a:tblPr firstRow="1" bandRow="1">
                <a:tableStyleId>{9DCAF9ED-07DC-4A11-8D7F-57B35C25682E}</a:tableStyleId>
              </a:tblPr>
              <a:tblGrid>
                <a:gridCol w="1676399"/>
                <a:gridCol w="1143000"/>
                <a:gridCol w="2057401"/>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capacity &lt; 0</a:t>
              </a:r>
              <a:r>
                <a:rPr lang="en-US" sz="1400" dirty="0" smtClean="0">
                  <a:solidFill>
                    <a:schemeClr val="bg1"/>
                  </a:solidFill>
                  <a:latin typeface="Consolas" pitchFamily="49" charset="0"/>
                </a:rPr>
                <a:t>)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a:t>
              </a:r>
              <a:r>
                <a:rPr lang="en-US" sz="1400" b="1" dirty="0" smtClean="0">
                  <a:solidFill>
                    <a:schemeClr val="bg1"/>
                  </a:solidFill>
                  <a:latin typeface="Consolas" pitchFamily="49" charset="0"/>
                </a:rPr>
                <a:t>new </a:t>
              </a:r>
              <a:r>
                <a:rPr lang="en-US" sz="1400" b="1" dirty="0" err="1" smtClean="0">
                  <a:solidFill>
                    <a:schemeClr val="bg1"/>
                  </a:solidFill>
                  <a:latin typeface="Consolas" pitchFamily="49" charset="0"/>
                </a:rPr>
                <a:t>ArrayList</a:t>
              </a:r>
              <a:r>
                <a:rPr lang="en-US" sz="1400" b="1" dirty="0" smtClean="0">
                  <a:solidFill>
                    <a:schemeClr val="bg1"/>
                  </a:solidFill>
                  <a:latin typeface="Consolas" pitchFamily="49" charset="0"/>
                </a:rPr>
                <a:t>(c);</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9"/>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p>
          </p:txBody>
        </p:sp>
      </p:gr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Tutorial overview</a:t>
            </a:r>
            <a:endParaRPr lang="en-US" dirty="0"/>
          </a:p>
        </p:txBody>
      </p:sp>
      <p:sp>
        <p:nvSpPr>
          <p:cNvPr id="3" name="Content Placeholder 2"/>
          <p:cNvSpPr>
            <a:spLocks noGrp="1"/>
          </p:cNvSpPr>
          <p:nvPr>
            <p:ph idx="1"/>
          </p:nvPr>
        </p:nvSpPr>
        <p:spPr>
          <a:xfrm>
            <a:off x="423530" y="1572363"/>
            <a:ext cx="8382000" cy="4778231"/>
          </a:xfrm>
        </p:spPr>
        <p:txBody>
          <a:bodyPr/>
          <a:lstStyle/>
          <a:p>
            <a:r>
              <a:rPr lang="en-US" sz="2400" dirty="0" smtClean="0"/>
              <a:t>Appetizers</a:t>
            </a:r>
          </a:p>
          <a:p>
            <a:pPr lvl="1"/>
            <a:r>
              <a:rPr lang="en-US" sz="2400" dirty="0" smtClean="0"/>
              <a:t>SMT solving	</a:t>
            </a:r>
          </a:p>
          <a:p>
            <a:pPr lvl="1"/>
            <a:r>
              <a:rPr lang="en-US" sz="2400" dirty="0" smtClean="0"/>
              <a:t>Applications</a:t>
            </a:r>
          </a:p>
          <a:p>
            <a:pPr>
              <a:buNone/>
            </a:pPr>
            <a:endParaRPr lang="en-US" sz="2400" dirty="0" smtClean="0"/>
          </a:p>
          <a:p>
            <a:r>
              <a:rPr lang="en-US" sz="2400" dirty="0" smtClean="0"/>
              <a:t>Applications at Microsoft Research</a:t>
            </a:r>
          </a:p>
          <a:p>
            <a:pPr>
              <a:buNone/>
            </a:pPr>
            <a:endParaRPr lang="en-US" sz="2400" dirty="0" smtClean="0"/>
          </a:p>
          <a:p>
            <a:r>
              <a:rPr lang="en-US" sz="2400" dirty="0" smtClean="0"/>
              <a:t>Background</a:t>
            </a:r>
          </a:p>
          <a:p>
            <a:pPr lvl="1"/>
            <a:r>
              <a:rPr lang="en-US" sz="2400" dirty="0" smtClean="0"/>
              <a:t>Basics, DPLL(</a:t>
            </a:r>
            <a:r>
              <a:rPr lang="en-US" sz="2400" dirty="0" smtClean="0">
                <a:sym typeface="Symbol"/>
              </a:rPr>
              <a:t>)</a:t>
            </a:r>
            <a:r>
              <a:rPr lang="en-US" sz="2400" dirty="0" smtClean="0"/>
              <a:t>, Equality, Arithmetic, </a:t>
            </a:r>
            <a:br>
              <a:rPr lang="en-US" sz="2400" dirty="0" smtClean="0"/>
            </a:br>
            <a:r>
              <a:rPr lang="en-US" sz="2400" dirty="0" smtClean="0"/>
              <a:t>DPLL(T), Arrays, Matching</a:t>
            </a:r>
          </a:p>
          <a:p>
            <a:pPr lvl="1"/>
            <a:endParaRPr lang="en-US" sz="2400" dirty="0" smtClean="0"/>
          </a:p>
          <a:p>
            <a:r>
              <a:rPr lang="en-US" sz="2700" dirty="0" smtClean="0"/>
              <a:t>Z3 – An Efficient SMT solver </a:t>
            </a:r>
          </a:p>
          <a:p>
            <a:pPr lvl="1"/>
            <a:endParaRPr lang="en-US" sz="240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124200" y="5029200"/>
            <a:ext cx="2057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a:t>
              </a:r>
              <a:r>
                <a:rPr lang="en-US" sz="1400" b="1" dirty="0" smtClean="0">
                  <a:solidFill>
                    <a:srgbClr val="FF0000"/>
                  </a:solidFill>
                  <a:latin typeface="Consolas" pitchFamily="49" charset="0"/>
                </a:rPr>
                <a:t>list[0] == item</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581400" y="2209800"/>
            <a:ext cx="2438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item == item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TextBox 13"/>
          <p:cNvSpPr txBox="1"/>
          <p:nvPr/>
        </p:nvSpPr>
        <p:spPr>
          <a:xfrm>
            <a:off x="4191000" y="3200400"/>
            <a:ext cx="3724096" cy="1477328"/>
          </a:xfrm>
          <a:prstGeom prst="rect">
            <a:avLst/>
          </a:prstGeom>
          <a:noFill/>
        </p:spPr>
        <p:txBody>
          <a:bodyPr wrap="none" rtlCol="0">
            <a:spAutoFit/>
          </a:bodyPr>
          <a:lstStyle/>
          <a:p>
            <a:r>
              <a:rPr lang="en-US" dirty="0" smtClean="0"/>
              <a:t>This is a </a:t>
            </a:r>
            <a:r>
              <a:rPr lang="en-US" i="1" dirty="0" smtClean="0"/>
              <a:t>tautology</a:t>
            </a:r>
            <a:r>
              <a:rPr lang="en-US" dirty="0" smtClean="0"/>
              <a:t>, </a:t>
            </a:r>
          </a:p>
          <a:p>
            <a:r>
              <a:rPr lang="en-US" dirty="0" smtClean="0"/>
              <a:t>i.e. a constraint that is always true,</a:t>
            </a:r>
          </a:p>
          <a:p>
            <a:r>
              <a:rPr lang="en-US" dirty="0" smtClean="0"/>
              <a:t>regardless of the chosen values.</a:t>
            </a:r>
          </a:p>
          <a:p>
            <a:endParaRPr lang="en-US" dirty="0" smtClean="0"/>
          </a:p>
          <a:p>
            <a:r>
              <a:rPr lang="en-US" dirty="0" smtClean="0"/>
              <a:t>We can ignore </a:t>
            </a:r>
            <a:r>
              <a:rPr lang="en-US" smtClean="0"/>
              <a:t>such constraints.</a:t>
            </a:r>
            <a:endParaRPr lang="en-US" dirty="0" smtClean="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Picking the next branch to cover</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1" dirty="0" smtClean="0">
                          <a:solidFill>
                            <a:srgbClr val="FF0000"/>
                          </a:solidFill>
                          <a:latin typeface="Consolas" pitchFamily="49" charset="0"/>
                        </a:rPr>
                        <a:t>0!=c</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498598"/>
          </a:xfrm>
        </p:spPr>
        <p:txBody>
          <a:bodyPr/>
          <a:lstStyle/>
          <a:p>
            <a:r>
              <a:rPr sz="3600" smtClean="0"/>
              <a:t>ArrayList: Solve constraints using SMT solver</a:t>
            </a:r>
            <a:endParaRPr lang="en-US" sz="36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Rounded Rectangle 13"/>
          <p:cNvSpPr/>
          <p:nvPr/>
        </p:nvSpPr>
        <p:spPr bwMode="auto">
          <a:xfrm>
            <a:off x="4876800" y="2895600"/>
            <a:ext cx="3505200" cy="2819400"/>
          </a:xfrm>
          <a:prstGeom prst="roundRect">
            <a:avLst>
              <a:gd name="adj" fmla="val 31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912549" y="2949053"/>
            <a:ext cx="1031051" cy="1015663"/>
          </a:xfrm>
          <a:prstGeom prst="rect">
            <a:avLst/>
          </a:prstGeom>
          <a:noFill/>
        </p:spPr>
        <p:txBody>
          <a:bodyPr wrap="none" rtlCol="0">
            <a:spAutoFit/>
          </a:bodyPr>
          <a:lstStyle/>
          <a:p>
            <a:r>
              <a:rPr lang="en-US" sz="6000" dirty="0" smtClean="0">
                <a:solidFill>
                  <a:schemeClr val="bg1"/>
                </a:solidFill>
                <a:latin typeface="Consolas" pitchFamily="49" charset="0"/>
              </a:rPr>
              <a:t>Z3</a:t>
            </a:r>
            <a:endParaRPr lang="en-US" sz="6000" dirty="0">
              <a:solidFill>
                <a:schemeClr val="bg1"/>
              </a:solidFill>
              <a:latin typeface="Consolas" pitchFamily="49" charset="0"/>
            </a:endParaRPr>
          </a:p>
        </p:txBody>
      </p:sp>
      <p:sp>
        <p:nvSpPr>
          <p:cNvPr id="19" name="TextBox 18"/>
          <p:cNvSpPr txBox="1"/>
          <p:nvPr/>
        </p:nvSpPr>
        <p:spPr>
          <a:xfrm>
            <a:off x="4953000" y="3733800"/>
            <a:ext cx="3376245" cy="1815882"/>
          </a:xfrm>
          <a:prstGeom prst="rect">
            <a:avLst/>
          </a:prstGeom>
          <a:noFill/>
        </p:spPr>
        <p:txBody>
          <a:bodyPr wrap="none" rtlCol="0">
            <a:spAutoFit/>
          </a:bodyPr>
          <a:lstStyle/>
          <a:p>
            <a:r>
              <a:rPr lang="en-US" sz="1400" dirty="0" smtClean="0">
                <a:solidFill>
                  <a:schemeClr val="bg1"/>
                </a:solidFill>
              </a:rPr>
              <a:t>Constraint solver</a:t>
            </a:r>
          </a:p>
          <a:p>
            <a:endParaRPr lang="en-US" sz="1400" dirty="0" smtClean="0">
              <a:solidFill>
                <a:schemeClr val="bg1"/>
              </a:solidFill>
            </a:endParaRPr>
          </a:p>
          <a:p>
            <a:r>
              <a:rPr lang="en-US" sz="1400" dirty="0" smtClean="0">
                <a:solidFill>
                  <a:schemeClr val="bg1"/>
                </a:solidFill>
              </a:rPr>
              <a:t>Z3 has decision procedures for</a:t>
            </a:r>
          </a:p>
          <a:p>
            <a:pPr>
              <a:buFontTx/>
              <a:buChar char="-"/>
            </a:pPr>
            <a:r>
              <a:rPr lang="en-US" sz="1400" dirty="0" smtClean="0">
                <a:solidFill>
                  <a:schemeClr val="bg1"/>
                </a:solidFill>
              </a:rPr>
              <a:t> Arrays</a:t>
            </a:r>
          </a:p>
          <a:p>
            <a:pPr>
              <a:buFontTx/>
              <a:buChar char="-"/>
            </a:pPr>
            <a:r>
              <a:rPr lang="en-US" sz="1400" dirty="0" smtClean="0">
                <a:solidFill>
                  <a:schemeClr val="bg1"/>
                </a:solidFill>
              </a:rPr>
              <a:t> Linear integer arithmetic</a:t>
            </a:r>
          </a:p>
          <a:p>
            <a:pPr>
              <a:buFontTx/>
              <a:buChar char="-"/>
            </a:pPr>
            <a:r>
              <a:rPr lang="en-US" sz="1400" dirty="0" smtClean="0">
                <a:solidFill>
                  <a:schemeClr val="bg1"/>
                </a:solidFill>
              </a:rPr>
              <a:t> </a:t>
            </a:r>
            <a:r>
              <a:rPr lang="en-US" sz="1400" dirty="0" err="1" smtClean="0">
                <a:solidFill>
                  <a:schemeClr val="bg1"/>
                </a:solidFill>
              </a:rPr>
              <a:t>Bitvector</a:t>
            </a:r>
            <a:r>
              <a:rPr lang="en-US" sz="1400" dirty="0" smtClean="0">
                <a:solidFill>
                  <a:schemeClr val="bg1"/>
                </a:solidFill>
              </a:rPr>
              <a:t> arithmetic</a:t>
            </a:r>
          </a:p>
          <a:p>
            <a:pPr>
              <a:buFontTx/>
              <a:buChar char="-"/>
            </a:pPr>
            <a:r>
              <a:rPr lang="en-US" sz="1400" dirty="0" smtClean="0">
                <a:solidFill>
                  <a:schemeClr val="bg1"/>
                </a:solidFill>
              </a:rPr>
              <a:t> …</a:t>
            </a:r>
          </a:p>
          <a:p>
            <a:pPr>
              <a:buFontTx/>
              <a:buChar char="-"/>
            </a:pPr>
            <a:r>
              <a:rPr lang="en-US" sz="1400" dirty="0" smtClean="0">
                <a:solidFill>
                  <a:schemeClr val="bg1"/>
                </a:solidFill>
              </a:rPr>
              <a:t> (Everything but floating-point numbers)</a:t>
            </a:r>
            <a:endParaRPr lang="en-US" sz="14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a:t>
            </a:r>
            <a:r>
              <a:rPr lang="en-US" sz="4000" dirty="0" smtClean="0"/>
              <a:t>u</a:t>
            </a:r>
            <a:r>
              <a:rPr sz="4000" smtClean="0"/>
              <a:t>n 2, (1, null)</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Rounded Rectangle 9"/>
          <p:cNvSpPr/>
          <p:nvPr/>
        </p:nvSpPr>
        <p:spPr bwMode="auto">
          <a:xfrm>
            <a:off x="3124200" y="5163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grpSp>
        <p:nvGrpSpPr>
          <p:cNvPr id="5" name="Group 16"/>
          <p:cNvGrpSpPr/>
          <p:nvPr/>
        </p:nvGrpSpPr>
        <p:grpSpPr>
          <a:xfrm>
            <a:off x="3124200" y="5029200"/>
            <a:ext cx="2057400" cy="738664"/>
            <a:chOff x="4572000" y="2362200"/>
            <a:chExt cx="2057400" cy="738664"/>
          </a:xfrm>
        </p:grpSpPr>
        <p:sp>
          <p:nvSpPr>
            <p:cNvPr id="18" name="Rounded Rectangle 17"/>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9" name="TextBox 18"/>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 new branch</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latin typeface="Consolas" pitchFamily="49" charset="0"/>
                        </a:rPr>
                        <a:t>c&lt;0</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dirty="0" smtClean="0">
                  <a:solidFill>
                    <a:schemeClr val="bg1"/>
                  </a:solidFill>
                  <a:latin typeface="Consolas" pitchFamily="49" charset="0"/>
                </a:rPr>
                <a:t>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3"/>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p>
          </p:txBody>
        </p:sp>
      </p:gr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304800"/>
            <a:ext cx="8229600" cy="851338"/>
          </a:xfrm>
          <a:prstGeom prst="rect">
            <a:avLst/>
          </a:prstGeom>
        </p:spPr>
        <p:txBody>
          <a:bodyPr>
            <a:noAutofit/>
          </a:bodyPr>
          <a:lstStyle/>
          <a:p>
            <a:pPr lvl="0" algn="ctr" defTabSz="914400" fontAlgn="base">
              <a:spcBef>
                <a:spcPct val="0"/>
              </a:spcBef>
              <a:spcAft>
                <a:spcPct val="0"/>
              </a:spcAft>
              <a:defRPr/>
            </a:pPr>
            <a:r>
              <a:rPr kumimoji="0" lang="en-US" sz="4000" b="0" i="0" u="none" strike="noStrike" kern="0" cap="none" spc="0" normalizeH="0" baseline="0" noProof="0" dirty="0" err="1" smtClean="0">
                <a:ln>
                  <a:noFill/>
                </a:ln>
                <a:solidFill>
                  <a:srgbClr val="090F14"/>
                </a:solidFill>
                <a:effectLst/>
                <a:uLnTx/>
                <a:uFillTx/>
                <a:latin typeface="Magneto" pitchFamily="82" charset="0"/>
                <a:ea typeface="+mj-ea"/>
                <a:cs typeface="+mj-cs"/>
              </a:rPr>
              <a:t>Pex</a:t>
            </a:r>
            <a:r>
              <a:rPr kumimoji="0" lang="en-US" sz="4000" b="0" i="0" u="none" strike="noStrike" kern="0" cap="none" spc="0" normalizeH="0" baseline="0" noProof="0" dirty="0" smtClean="0">
                <a:ln>
                  <a:noFill/>
                </a:ln>
                <a:solidFill>
                  <a:srgbClr val="090F14"/>
                </a:solidFill>
                <a:effectLst/>
                <a:uLnTx/>
                <a:uFillTx/>
                <a:latin typeface="Magneto" pitchFamily="82" charset="0"/>
                <a:ea typeface="+mj-ea"/>
                <a:cs typeface="+mj-cs"/>
              </a:rPr>
              <a:t> </a:t>
            </a:r>
            <a:r>
              <a:rPr lang="en-US" sz="4000" kern="0" dirty="0" smtClean="0">
                <a:solidFill>
                  <a:srgbClr val="090F14"/>
                </a:solidFill>
                <a:latin typeface="+mj-lt"/>
                <a:ea typeface="+mj-ea"/>
                <a:cs typeface="+mj-cs"/>
              </a:rPr>
              <a: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t>
            </a:r>
            <a:r>
              <a:rPr lang="en-US" sz="4000" noProof="0" dirty="0" smtClean="0"/>
              <a:t>Test more with less effort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endParaRPr kumimoji="0" lang="en-US" sz="4000" b="0" i="0" u="none" strike="noStrike" kern="0" cap="none" spc="0" normalizeH="0" baseline="0" noProof="0" dirty="0" smtClean="0">
              <a:ln>
                <a:noFill/>
              </a:ln>
              <a:solidFill>
                <a:srgbClr val="090F14"/>
              </a:solidFill>
              <a:effectLst/>
              <a:uLnTx/>
              <a:uFillTx/>
              <a:latin typeface="+mj-lt"/>
              <a:ea typeface="+mj-ea"/>
              <a:cs typeface="+mj-cs"/>
            </a:endParaRPr>
          </a:p>
        </p:txBody>
      </p:sp>
      <p:sp>
        <p:nvSpPr>
          <p:cNvPr id="3" name="Content Placeholder 2"/>
          <p:cNvSpPr txBox="1">
            <a:spLocks/>
          </p:cNvSpPr>
          <p:nvPr/>
        </p:nvSpPr>
        <p:spPr>
          <a:xfrm>
            <a:off x="762000" y="2209800"/>
            <a:ext cx="8382000" cy="2210862"/>
          </a:xfrm>
          <a:prstGeom prst="rect">
            <a:avLst/>
          </a:prstGeom>
          <a:effectLst/>
        </p:spPr>
        <p:txBody>
          <a:bodyPr>
            <a:noAutofit/>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Reduce testing costs</a:t>
            </a:r>
            <a:endPar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ea typeface="+mn-ea"/>
              <a:cs typeface="Arial" charset="0"/>
            </a:endParaRPr>
          </a:p>
          <a:p>
            <a:pPr marL="800100" lvl="1" indent="-342900" eaLnBrk="1" hangingPunct="1">
              <a:spcBef>
                <a:spcPct val="20000"/>
              </a:spcBef>
              <a:buFont typeface="Arial" pitchFamily="34" charset="0"/>
              <a:buChar char="•"/>
              <a:defRPr/>
            </a:pPr>
            <a:r>
              <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Automated analysis, reproducible</a:t>
            </a:r>
            <a:r>
              <a:rPr kumimoji="0" lang="en-US" sz="3200" b="0" i="0" u="none" strike="noStrike" kern="0" cap="none" spc="-150" normalizeH="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 results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Produce more secure</a:t>
            </a:r>
            <a:r>
              <a:rPr kumimoji="0" lang="en-US" sz="3600" b="0" i="0" u="none" strike="noStrike" kern="0" cap="none" spc="-150" normalizeH="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 software</a:t>
            </a:r>
            <a:endPar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ea typeface="+mn-ea"/>
                <a:cs typeface="Arial" charset="0"/>
              </a:rPr>
              <a:t>White-box code analysis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lvl="0" indent="-342900" eaLnBrk="1" hangingPunct="1">
              <a:spcBef>
                <a:spcPct val="20000"/>
              </a:spcBef>
              <a:buFont typeface="Arial" pitchFamily="34" charset="0"/>
              <a:buChar char="•"/>
              <a:defRPr/>
            </a:pPr>
            <a:r>
              <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cs typeface="Arial" charset="0"/>
              </a:rPr>
              <a:t>Produce more reliable software</a:t>
            </a: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Analysis based on</a:t>
            </a:r>
            <a:b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b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contracts written as code</a:t>
            </a:r>
          </a:p>
        </p:txBody>
      </p:sp>
      <p:sp>
        <p:nvSpPr>
          <p:cNvPr id="4"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29</a:t>
            </a:fld>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81576" y="1469634"/>
            <a:ext cx="7043208" cy="3077766"/>
          </a:xfrm>
        </p:spPr>
        <p:txBody>
          <a:bodyPr/>
          <a:lstStyle/>
          <a:p>
            <a:r>
              <a:rPr/>
              <a:t>SMT</a:t>
            </a:r>
          </a:p>
          <a:p>
            <a:r>
              <a:rPr smtClean="0"/>
              <a:t>Appetizer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
        <p:nvSpPr>
          <p:cNvPr id="3" name="Content Placeholder 2"/>
          <p:cNvSpPr>
            <a:spLocks noGrp="1"/>
          </p:cNvSpPr>
          <p:nvPr>
            <p:ph idx="1"/>
          </p:nvPr>
        </p:nvSpPr>
        <p:spPr>
          <a:xfrm>
            <a:off x="381000" y="1751538"/>
            <a:ext cx="8382000" cy="2210862"/>
          </a:xfrm>
        </p:spPr>
        <p:txBody>
          <a:bodyPr>
            <a:noAutofit/>
          </a:bodyPr>
          <a:lstStyle/>
          <a:p>
            <a:pPr>
              <a:buNone/>
            </a:pPr>
            <a:r>
              <a:rPr lang="en-US" sz="3600" b="1" dirty="0" smtClean="0"/>
              <a:t>How to test this code?</a:t>
            </a:r>
          </a:p>
          <a:p>
            <a:pPr>
              <a:buNone/>
            </a:pPr>
            <a:r>
              <a:rPr lang="en-US" sz="2800" dirty="0" smtClean="0"/>
              <a:t>(Real code from .NET base class libraries.)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30</a:t>
            </a:fld>
            <a:endParaRPr lang="en-US" dirty="0"/>
          </a:p>
        </p:txBody>
      </p:sp>
      <p:pic>
        <p:nvPicPr>
          <p:cNvPr id="2050" name="Picture 2"/>
          <p:cNvPicPr>
            <a:picLocks noChangeAspect="1" noChangeArrowheads="1"/>
          </p:cNvPicPr>
          <p:nvPr/>
        </p:nvPicPr>
        <p:blipFill>
          <a:blip r:embed="rId3"/>
          <a:srcRect r="1067"/>
          <a:stretch>
            <a:fillRect/>
          </a:stretch>
        </p:blipFill>
        <p:spPr bwMode="auto">
          <a:xfrm>
            <a:off x="342900" y="3048000"/>
            <a:ext cx="8481060" cy="26384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9" name="Rounded Rectangle 8"/>
          <p:cNvSpPr/>
          <p:nvPr/>
        </p:nvSpPr>
        <p:spPr bwMode="auto">
          <a:xfrm>
            <a:off x="609600" y="53340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14400" y="3200400"/>
            <a:ext cx="22860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endParaRPr lang="en-US" sz="3600" b="1" dirty="0" smtClean="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31</a:t>
            </a:fld>
            <a:endParaRPr lang="en-US" dirty="0"/>
          </a:p>
        </p:txBody>
      </p:sp>
      <p:pic>
        <p:nvPicPr>
          <p:cNvPr id="1026" name="Picture 2"/>
          <p:cNvPicPr>
            <a:picLocks noChangeAspect="1" noChangeArrowheads="1"/>
          </p:cNvPicPr>
          <p:nvPr/>
        </p:nvPicPr>
        <p:blipFill>
          <a:blip r:embed="rId2"/>
          <a:srcRect r="28691" b="32542"/>
          <a:stretch>
            <a:fillRect/>
          </a:stretch>
        </p:blipFill>
        <p:spPr bwMode="auto">
          <a:xfrm>
            <a:off x="381000" y="1371600"/>
            <a:ext cx="8402645" cy="49282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7" name="Rounded Rectangle 6"/>
          <p:cNvSpPr/>
          <p:nvPr/>
        </p:nvSpPr>
        <p:spPr bwMode="auto">
          <a:xfrm>
            <a:off x="1905000" y="18288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1828800" y="5181600"/>
            <a:ext cx="7086600" cy="3048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9" name="Picture 3"/>
          <p:cNvPicPr>
            <a:picLocks noChangeAspect="1" noChangeArrowheads="1"/>
          </p:cNvPicPr>
          <p:nvPr/>
        </p:nvPicPr>
        <p:blipFill>
          <a:blip r:embed="rId3"/>
          <a:srcRect/>
          <a:stretch>
            <a:fillRect/>
          </a:stretch>
        </p:blipFill>
        <p:spPr bwMode="auto">
          <a:xfrm>
            <a:off x="1819275" y="3810000"/>
            <a:ext cx="7248525" cy="2295525"/>
          </a:xfrm>
          <a:prstGeom prst="rect">
            <a:avLst/>
          </a:prstGeom>
          <a:noFill/>
          <a:ln w="6350">
            <a:solidFill>
              <a:schemeClr val="bg1"/>
            </a:solidFill>
            <a:miter lim="800000"/>
            <a:headEnd/>
            <a:tailEnd/>
          </a:ln>
          <a:effectLst>
            <a:outerShdw blurRad="50800" dist="165100" dir="2700000" algn="tl" rotWithShape="0">
              <a:prstClr val="black">
                <a:alpha val="40000"/>
              </a:prstClr>
            </a:outerShdw>
          </a:effectLst>
        </p:spPr>
      </p:pic>
      <p:sp>
        <p:nvSpPr>
          <p:cNvPr id="10" name="Rounded Rectangle 9"/>
          <p:cNvSpPr/>
          <p:nvPr/>
        </p:nvSpPr>
        <p:spPr bwMode="auto">
          <a:xfrm>
            <a:off x="1524000" y="3581400"/>
            <a:ext cx="7086600" cy="609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2362200" y="5562600"/>
            <a:ext cx="67818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304800" y="1295400"/>
            <a:ext cx="6143625" cy="4114800"/>
          </a:xfrm>
          <a:prstGeom prst="rect">
            <a:avLst/>
          </a:prstGeom>
          <a:noFill/>
          <a:ln w="9525">
            <a:noFill/>
            <a:miter lim="800000"/>
            <a:headEnd/>
            <a:tailEnd/>
          </a:ln>
          <a:effectLst/>
        </p:spPr>
      </p:pic>
      <p:sp>
        <p:nvSpPr>
          <p:cNvPr id="3" name="Title 1"/>
          <p:cNvSpPr txBox="1">
            <a:spLocks/>
          </p:cNvSpPr>
          <p:nvPr/>
        </p:nvSpPr>
        <p:spPr>
          <a:xfrm>
            <a:off x="381000" y="685800"/>
            <a:ext cx="8763000" cy="1495794"/>
          </a:xfrm>
          <a:prstGeom prst="rect">
            <a:avLst/>
          </a:prstGeom>
        </p:spPr>
        <p:txBody>
          <a:bodyPr/>
          <a:lstStyle/>
          <a:p>
            <a:pPr lvl="0" algn="ctr" eaLnBrk="1" hangingPunct="1">
              <a:defRPr/>
            </a:pPr>
            <a:endParaRPr kumimoji="0" lang="en-US" sz="3200" b="0" i="0" u="none" strike="noStrike" kern="0" cap="none" spc="0" normalizeH="0" baseline="0" noProof="0" dirty="0">
              <a:ln>
                <a:noFill/>
              </a:ln>
              <a:solidFill>
                <a:srgbClr val="090F14"/>
              </a:solidFill>
              <a:effectLst/>
              <a:uLnTx/>
              <a:uFillTx/>
              <a:latin typeface="+mj-lt"/>
              <a:ea typeface="+mj-ea"/>
              <a:cs typeface="+mj-cs"/>
            </a:endParaRPr>
          </a:p>
        </p:txBody>
      </p:sp>
      <p:sp>
        <p:nvSpPr>
          <p:cNvPr id="4" name="Rounded Rectangle 3"/>
          <p:cNvSpPr/>
          <p:nvPr/>
        </p:nvSpPr>
        <p:spPr bwMode="auto">
          <a:xfrm>
            <a:off x="3962400" y="2914650"/>
            <a:ext cx="838200" cy="304800"/>
          </a:xfrm>
          <a:prstGeom prst="roundRect">
            <a:avLst>
              <a:gd name="adj" fmla="val 32468"/>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Rounded Rectangle 4"/>
          <p:cNvSpPr/>
          <p:nvPr/>
        </p:nvSpPr>
        <p:spPr bwMode="auto">
          <a:xfrm>
            <a:off x="5791200" y="3657600"/>
            <a:ext cx="2209800" cy="2057400"/>
          </a:xfrm>
          <a:prstGeom prst="roundRect">
            <a:avLst>
              <a:gd name="adj" fmla="val 6963"/>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800" dirty="0" smtClean="0">
                <a:solidFill>
                  <a:srgbClr val="002060"/>
                </a:solidFill>
              </a:rPr>
              <a:t>Test input, generated by Pex</a:t>
            </a:r>
          </a:p>
        </p:txBody>
      </p:sp>
      <p:cxnSp>
        <p:nvCxnSpPr>
          <p:cNvPr id="8" name="Shape 7"/>
          <p:cNvCxnSpPr>
            <a:stCxn id="12" idx="1"/>
            <a:endCxn id="4" idx="2"/>
          </p:cNvCxnSpPr>
          <p:nvPr/>
        </p:nvCxnSpPr>
        <p:spPr>
          <a:xfrm rot="10800000">
            <a:off x="4381500" y="3219450"/>
            <a:ext cx="1485900" cy="2343150"/>
          </a:xfrm>
          <a:prstGeom prst="curvedConnector2">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Curved Right Arrow 8"/>
          <p:cNvSpPr/>
          <p:nvPr/>
        </p:nvSpPr>
        <p:spPr bwMode="auto">
          <a:xfrm rot="6781822" flipH="1" flipV="1">
            <a:off x="3288469" y="3484757"/>
            <a:ext cx="1211835" cy="4470596"/>
          </a:xfrm>
          <a:prstGeom prst="curv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0" name="Picture 4"/>
          <p:cNvPicPr>
            <a:picLocks noChangeAspect="1" noChangeArrowheads="1"/>
          </p:cNvPicPr>
          <p:nvPr/>
        </p:nvPicPr>
        <p:blipFill>
          <a:blip r:embed="rId3"/>
          <a:srcRect/>
          <a:stretch>
            <a:fillRect/>
          </a:stretch>
        </p:blipFill>
        <p:spPr bwMode="auto">
          <a:xfrm>
            <a:off x="2819400" y="4343400"/>
            <a:ext cx="1524000" cy="2362200"/>
          </a:xfrm>
          <a:prstGeom prst="rect">
            <a:avLst/>
          </a:prstGeom>
          <a:noFill/>
          <a:ln w="9525">
            <a:noFill/>
            <a:miter lim="800000"/>
            <a:headEnd/>
            <a:tailEnd/>
          </a:ln>
          <a:effectLst/>
        </p:spPr>
      </p:pic>
      <p:pic>
        <p:nvPicPr>
          <p:cNvPr id="11" name="Picture 6"/>
          <p:cNvPicPr>
            <a:picLocks noChangeAspect="1" noChangeArrowheads="1"/>
          </p:cNvPicPr>
          <p:nvPr/>
        </p:nvPicPr>
        <p:blipFill>
          <a:blip r:embed="rId4"/>
          <a:srcRect/>
          <a:stretch>
            <a:fillRect/>
          </a:stretch>
        </p:blipFill>
        <p:spPr bwMode="auto">
          <a:xfrm>
            <a:off x="5943600" y="4343400"/>
            <a:ext cx="1895475" cy="1276350"/>
          </a:xfrm>
          <a:prstGeom prst="rect">
            <a:avLst/>
          </a:prstGeom>
          <a:noFill/>
          <a:ln w="9525">
            <a:noFill/>
            <a:miter lim="800000"/>
            <a:headEnd/>
            <a:tailEnd/>
          </a:ln>
          <a:effectLst/>
        </p:spPr>
      </p:pic>
      <p:sp>
        <p:nvSpPr>
          <p:cNvPr id="12" name="Rounded Rectangle 11"/>
          <p:cNvSpPr/>
          <p:nvPr/>
        </p:nvSpPr>
        <p:spPr bwMode="auto">
          <a:xfrm>
            <a:off x="5867400" y="5410200"/>
            <a:ext cx="2057400" cy="304800"/>
          </a:xfrm>
          <a:prstGeom prst="roundRect">
            <a:avLst>
              <a:gd name="adj" fmla="val 50000"/>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Slide Number Placeholder 4"/>
          <p:cNvSpPr txBox="1">
            <a:spLocks/>
          </p:cNvSpPr>
          <p:nvPr/>
        </p:nvSpPr>
        <p:spPr>
          <a:xfrm>
            <a:off x="70104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B4BE8B-82E4-476B-B441-6BD86FD886FF}" type="slidenum">
              <a:rPr kumimoji="0" 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700" b="0" i="0" u="none" strike="noStrike" kern="1200" cap="none" spc="-300" normalizeH="0" baseline="0" noProof="0" dirty="0" err="1"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Magneto" pitchFamily="82" charset="0"/>
                <a:cs typeface="Arial" charset="0"/>
              </a:rPr>
              <a:t>Pex</a:t>
            </a:r>
            <a:r>
              <a:rPr kumimoji="0" lang="en-US" sz="4700" b="0" i="0" u="none" strike="noStrike" kern="1200" cap="none" spc="-300" normalizeH="0" baseline="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 – Test Input Generation tomorrow</a:t>
            </a:r>
            <a:endParaRPr kumimoji="0" lang="en-US" sz="4700" b="0" i="0" u="none" strike="noStrike" kern="1200" cap="none" spc="-300" normalizeH="0" baseline="0" noProof="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Test Input Generation by</a:t>
            </a:r>
            <a:b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b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Dynamic  Symbolic Execution</a:t>
            </a:r>
          </a:p>
        </p:txBody>
      </p:sp>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7"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Rounded Rectangle 20"/>
          <p:cNvSpPr/>
          <p:nvPr/>
        </p:nvSpPr>
        <p:spPr bwMode="auto">
          <a:xfrm>
            <a:off x="4953000" y="1524000"/>
            <a:ext cx="1219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0;</a:t>
            </a:r>
          </a:p>
          <a:p>
            <a:pPr defTabSz="1096963" fontAlgn="base">
              <a:spcBef>
                <a:spcPct val="0"/>
              </a:spcBef>
              <a:spcAft>
                <a:spcPct val="0"/>
              </a:spcAft>
            </a:pPr>
            <a:r>
              <a:rPr lang="en-US" sz="1400" dirty="0" smtClean="0">
                <a:solidFill>
                  <a:schemeClr val="bg1"/>
                </a:solidFill>
                <a:latin typeface="Lucida Console" pitchFamily="49" charset="0"/>
              </a:rPr>
              <a:t>a[1] = 0;</a:t>
            </a:r>
          </a:p>
          <a:p>
            <a:pPr defTabSz="1096963" fontAlgn="base">
              <a:spcBef>
                <a:spcPct val="0"/>
              </a:spcBef>
              <a:spcAft>
                <a:spcPct val="0"/>
              </a:spcAft>
            </a:pPr>
            <a:r>
              <a:rPr lang="en-US" sz="1400" dirty="0" smtClean="0">
                <a:solidFill>
                  <a:schemeClr val="bg1"/>
                </a:solidFill>
                <a:latin typeface="Lucida Console" pitchFamily="49" charset="0"/>
              </a:rPr>
              <a:t>a[2] = 0;</a:t>
            </a:r>
          </a:p>
          <a:p>
            <a:pPr defTabSz="1096963" fontAlgn="base">
              <a:spcBef>
                <a:spcPct val="0"/>
              </a:spcBef>
              <a:spcAft>
                <a:spcPct val="0"/>
              </a:spcAft>
            </a:pPr>
            <a:r>
              <a:rPr lang="en-US" sz="1400" dirty="0" smtClean="0">
                <a:solidFill>
                  <a:schemeClr val="bg1"/>
                </a:solidFill>
                <a:latin typeface="Lucida Console" pitchFamily="49" charset="0"/>
              </a:rPr>
              <a:t>a[3] = 0;</a:t>
            </a:r>
          </a:p>
          <a:p>
            <a:pPr defTabSz="1096963" fontAlgn="base">
              <a:spcBef>
                <a:spcPct val="0"/>
              </a:spcBef>
              <a:spcAft>
                <a:spcPct val="0"/>
              </a:spcAft>
            </a:pPr>
            <a:r>
              <a:rPr lang="en-US" sz="1400" dirty="0" smtClean="0">
                <a:solidFill>
                  <a:schemeClr val="bg1"/>
                </a:solidFill>
                <a:latin typeface="Lucida Console" pitchFamily="49" charset="0"/>
              </a:rPr>
              <a:t>…</a:t>
            </a: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5"/>
                                        </p:tgtEl>
                                        <p:attrNameLst>
                                          <p:attrName>fillcolor</p:attrName>
                                        </p:attrNameLst>
                                      </p:cBhvr>
                                      <p:to>
                                        <a:srgbClr val="FFDF79"/>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4343400" y="1676400"/>
            <a:ext cx="3733800" cy="1905000"/>
          </a:xfrm>
          <a:prstGeom prst="cloudCallout">
            <a:avLst>
              <a:gd name="adj1" fmla="val 15167"/>
              <a:gd name="adj2" fmla="val 86601"/>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r>
              <a:rPr lang="en-US" sz="1200" dirty="0" smtClean="0">
                <a:solidFill>
                  <a:schemeClr val="bg1"/>
                </a:solidFill>
              </a:rPr>
              <a:t>Path Condition:</a:t>
            </a:r>
          </a:p>
          <a:p>
            <a:pP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pic>
        <p:nvPicPr>
          <p:cNvPr id="22" name="Picture 2"/>
          <p:cNvPicPr>
            <a:picLocks noChangeAspect="1" noChangeArrowheads="1"/>
          </p:cNvPicPr>
          <p:nvPr/>
        </p:nvPicPr>
        <p:blipFill>
          <a:blip r:embed="rId2"/>
          <a:srcRect/>
          <a:stretch>
            <a:fillRect/>
          </a:stretch>
        </p:blipFill>
        <p:spPr bwMode="auto">
          <a:xfrm>
            <a:off x="5029200" y="1981200"/>
            <a:ext cx="2686050" cy="666750"/>
          </a:xfrm>
          <a:prstGeom prst="rect">
            <a:avLst/>
          </a:prstGeom>
          <a:noFill/>
          <a:ln w="9525">
            <a:noFill/>
            <a:miter lim="800000"/>
            <a:headEnd/>
            <a:tailEnd/>
          </a:ln>
          <a:effectLst/>
        </p:spPr>
      </p:pic>
      <p:sp>
        <p:nvSpPr>
          <p:cNvPr id="23"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4"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8"/>
                                        </p:tgtEl>
                                        <p:attrNameLst>
                                          <p:attrName>fillcolor</p:attrName>
                                        </p:attrNameLst>
                                      </p:cBhvr>
                                      <p:to>
                                        <a:schemeClr val="accent1"/>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mph" presetSubtype="2" fill="hold" nodeType="withEffect">
                                  <p:stCondLst>
                                    <p:cond delay="0"/>
                                  </p:stCondLst>
                                  <p:childTnLst>
                                    <p:animClr clrSpc="rgb">
                                      <p:cBhvr>
                                        <p:cTn id="16" dur="2000" fill="hold"/>
                                        <p:tgtEl>
                                          <p:spTgt spid="9"/>
                                        </p:tgtEl>
                                        <p:attrNameLst>
                                          <p:attrName>fillcolor</p:attrName>
                                        </p:attrNameLst>
                                      </p:cBhvr>
                                      <p:to>
                                        <a:schemeClr val="accent1"/>
                                      </p:to>
                                    </p:animClr>
                                    <p:set>
                                      <p:cBhvr>
                                        <p:cTn id="17" dur="2000" fill="hold"/>
                                        <p:tgtEl>
                                          <p:spTgt spid="9"/>
                                        </p:tgtEl>
                                        <p:attrNameLst>
                                          <p:attrName>fill.type</p:attrName>
                                        </p:attrNameLst>
                                      </p:cBhvr>
                                      <p:to>
                                        <p:strVal val="solid"/>
                                      </p:to>
                                    </p:set>
                                    <p:set>
                                      <p:cBhvr>
                                        <p:cTn id="18" dur="20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1524000" y="2362200"/>
            <a:ext cx="4191000" cy="1600200"/>
          </a:xfrm>
          <a:prstGeom prst="cloudCallout">
            <a:avLst>
              <a:gd name="adj1" fmla="val -27683"/>
              <a:gd name="adj2" fmla="val 81105"/>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sz="1200" b="0" i="0" u="none" strike="noStrike" cap="none" normalizeH="0" baseline="0" dirty="0" smtClean="0">
                <a:solidFill>
                  <a:schemeClr val="bg1"/>
                </a:solidFill>
                <a:latin typeface="Lucida Console" pitchFamily="49" charset="0"/>
              </a:rPr>
              <a:t>… </a:t>
            </a:r>
            <a:r>
              <a:rPr kumimoji="0" lang="en-US" sz="1200" b="0" i="0" u="none" strike="noStrike" cap="none" normalizeH="0" baseline="0" dirty="0" smtClean="0">
                <a:solidFill>
                  <a:schemeClr val="bg1"/>
                </a:solidFill>
                <a:latin typeface="Arial Unicode MS"/>
                <a:ea typeface="Arial Unicode MS"/>
                <a:cs typeface="Arial Unicode MS"/>
              </a:rPr>
              <a:t>⋀ </a:t>
            </a:r>
            <a:r>
              <a:rPr kumimoji="0" lang="en-US" sz="1200" b="0" i="0" u="none" strike="noStrike" cap="none" normalizeH="0" baseline="0" dirty="0" err="1" smtClean="0">
                <a:solidFill>
                  <a:schemeClr val="bg1"/>
                </a:solidFill>
                <a:latin typeface="Lucida Console" pitchFamily="49" charset="0"/>
              </a:rPr>
              <a:t>magicNum</a:t>
            </a:r>
            <a:r>
              <a:rPr kumimoji="0" lang="en-US" sz="1200" b="0" i="0" u="none" strike="noStrike" cap="none" normalizeH="0" baseline="0" dirty="0" smtClean="0">
                <a:solidFill>
                  <a:schemeClr val="bg1"/>
                </a:solidFill>
                <a:latin typeface="Lucida Console" pitchFamily="49" charset="0"/>
              </a:rPr>
              <a:t> != 0x</a:t>
            </a:r>
            <a:r>
              <a:rPr lang="en-US" sz="1200" dirty="0" smtClean="0">
                <a:solidFill>
                  <a:schemeClr val="bg1"/>
                </a:solidFill>
                <a:latin typeface="Lucida Console" pitchFamily="49" charset="0"/>
              </a:rPr>
              <a:t>95673948</a:t>
            </a:r>
            <a:endParaRPr kumimoji="0" lang="en-US" sz="1200" b="0" i="0" u="none" strike="noStrike" cap="none" normalizeH="0" baseline="0" dirty="0" smtClean="0">
              <a:solidFill>
                <a:schemeClr val="bg1"/>
              </a:solidFill>
              <a:latin typeface="Lucida Console" pitchFamily="49" charset="0"/>
            </a:endParaRPr>
          </a:p>
          <a:p>
            <a:pPr algn="ct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latin typeface="Lucida Console" pitchFamily="49"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0"/>
                                        </p:tgtEl>
                                        <p:attrNameLst>
                                          <p:attrName>fillcolor</p:attrName>
                                        </p:attrNameLst>
                                      </p:cBhvr>
                                      <p:to>
                                        <a:schemeClr val="accent1"/>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par>
                                <p:cTn id="19" presetID="3" presetClass="emph" presetSubtype="2" fill="hold" nodeType="withEffect">
                                  <p:stCondLst>
                                    <p:cond delay="0"/>
                                  </p:stCondLst>
                                  <p:childTnLst>
                                    <p:animClr clrSpc="rgb">
                                      <p:cBhvr override="childStyle">
                                        <p:cTn id="20" dur="1000" fill="hold"/>
                                        <p:tgtEl>
                                          <p:spTgt spid="21">
                                            <p:txEl>
                                              <p:pRg st="0" end="0"/>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p:cBhvr override="childStyle">
                                        <p:cTn id="22" dur="1000" fill="hold"/>
                                        <p:tgtEl>
                                          <p:spTgt spid="21">
                                            <p:txEl>
                                              <p:pRg st="1" end="1"/>
                                            </p:txEl>
                                          </p:spTgt>
                                        </p:tgtEl>
                                        <p:attrNameLst>
                                          <p:attrName>style.color</p:attrName>
                                        </p:attrNameLst>
                                      </p:cBhvr>
                                      <p:to>
                                        <a:schemeClr val="bg1"/>
                                      </p:to>
                                    </p:animClr>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1" grpId="1"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Rounded Rectangle 17"/>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0" name="Rounded Rectangle 19"/>
          <p:cNvSpPr/>
          <p:nvPr/>
        </p:nvSpPr>
        <p:spPr bwMode="auto">
          <a:xfrm>
            <a:off x="355592" y="1630208"/>
            <a:ext cx="1600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206;</a:t>
            </a:r>
          </a:p>
          <a:p>
            <a:pPr defTabSz="1096963" fontAlgn="base">
              <a:spcBef>
                <a:spcPct val="0"/>
              </a:spcBef>
              <a:spcAft>
                <a:spcPct val="0"/>
              </a:spcAft>
            </a:pPr>
            <a:r>
              <a:rPr lang="en-US" sz="1400" dirty="0" smtClean="0">
                <a:solidFill>
                  <a:schemeClr val="bg1"/>
                </a:solidFill>
                <a:latin typeface="Lucida Console" pitchFamily="49" charset="0"/>
              </a:rPr>
              <a:t>a[1] = 202;</a:t>
            </a:r>
          </a:p>
          <a:p>
            <a:pPr defTabSz="1096963" fontAlgn="base">
              <a:spcBef>
                <a:spcPct val="0"/>
              </a:spcBef>
              <a:spcAft>
                <a:spcPct val="0"/>
              </a:spcAft>
            </a:pPr>
            <a:r>
              <a:rPr lang="en-US" sz="1400" dirty="0" smtClean="0">
                <a:solidFill>
                  <a:schemeClr val="bg1"/>
                </a:solidFill>
                <a:latin typeface="Lucida Console" pitchFamily="49" charset="0"/>
              </a:rPr>
              <a:t>a[2] = 239;</a:t>
            </a:r>
          </a:p>
          <a:p>
            <a:pPr defTabSz="1096963" fontAlgn="base">
              <a:spcBef>
                <a:spcPct val="0"/>
              </a:spcBef>
              <a:spcAft>
                <a:spcPct val="0"/>
              </a:spcAft>
            </a:pPr>
            <a:r>
              <a:rPr lang="en-US" sz="1400" dirty="0" smtClean="0">
                <a:solidFill>
                  <a:schemeClr val="bg1"/>
                </a:solidFill>
                <a:latin typeface="Lucida Console" pitchFamily="49" charset="0"/>
              </a:rPr>
              <a:t>a[3] = 190;</a:t>
            </a:r>
          </a:p>
          <a:p>
            <a:pPr defTabSz="1096963" fontAlgn="base">
              <a:spcBef>
                <a:spcPct val="0"/>
              </a:spcBef>
              <a:spcAft>
                <a:spcPct val="0"/>
              </a:spcAft>
            </a:pPr>
            <a:endParaRPr lang="en-US" sz="1400" dirty="0" smtClean="0">
              <a:solidFill>
                <a:schemeClr val="bg1"/>
              </a:solidFill>
              <a:latin typeface="Lucida Console" pitchFamily="49" charset="0"/>
            </a:endParaRPr>
          </a:p>
        </p:txBody>
      </p:sp>
      <p:sp>
        <p:nvSpPr>
          <p:cNvPr id="21"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7"/>
                                        </p:tgtEl>
                                        <p:attrNameLst>
                                          <p:attrName>fillcolor</p:attrName>
                                        </p:attrNameLst>
                                      </p:cBhvr>
                                      <p:to>
                                        <a:schemeClr val="accent1"/>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2"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2" name="Title 1"/>
          <p:cNvSpPr txBox="1">
            <a:spLocks/>
          </p:cNvSpPr>
          <p:nvPr/>
        </p:nvSpPr>
        <p:spPr>
          <a:xfrm>
            <a:off x="457200" y="203205"/>
            <a:ext cx="8229600" cy="1143000"/>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p>
            <a:pPr marL="0" marR="0" lvl="0" indent="0" algn="ctr" defTabSz="914027" rtl="0" eaLnBrk="1" fontAlgn="base" latinLnBrk="0" hangingPunct="1">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Automatic Test</a:t>
            </a:r>
            <a:r>
              <a:rPr kumimoji="0" lang="en-US" sz="5400" b="0" i="0" u="none" strike="noStrike" kern="1200" cap="none" spc="-300" normalizeH="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 Input Generation:</a:t>
            </a:r>
          </a:p>
          <a:p>
            <a:pPr marL="0" marR="0" lvl="0" indent="0" algn="ctr" defTabSz="914027" rtl="0" eaLnBrk="1" fontAlgn="base" latinLnBrk="0" hangingPunct="1">
              <a:lnSpc>
                <a:spcPct val="90000"/>
              </a:lnSpc>
              <a:spcBef>
                <a:spcPct val="0"/>
              </a:spcBef>
              <a:spcAft>
                <a:spcPct val="0"/>
              </a:spcAft>
              <a:buClrTx/>
              <a:buSzTx/>
              <a:buFontTx/>
              <a:buNone/>
              <a:tabLst/>
              <a:defRPr/>
            </a:pPr>
            <a:r>
              <a:rPr lang="en-US" sz="5400" spc="-300" baseline="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Whole-program,</a:t>
            </a:r>
            <a:r>
              <a:rPr lang="en-US" sz="5400" spc="-30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 white box code analysis</a:t>
            </a:r>
            <a:endParaRPr kumimoji="0" lang="en-US" sz="5400" b="1" i="0" u="none" strike="noStrike" kern="1200" cap="none" spc="-300" normalizeH="0" baseline="0" noProof="0" dirty="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Domains from programs</a:t>
            </a:r>
            <a:endParaRPr lang="en-US" dirty="0"/>
          </a:p>
        </p:txBody>
      </p:sp>
      <p:sp>
        <p:nvSpPr>
          <p:cNvPr id="3" name="Content Placeholder 2"/>
          <p:cNvSpPr>
            <a:spLocks noGrp="1"/>
          </p:cNvSpPr>
          <p:nvPr>
            <p:ph idx="1"/>
          </p:nvPr>
        </p:nvSpPr>
        <p:spPr/>
        <p:txBody>
          <a:bodyPr/>
          <a:lstStyle/>
          <a:p>
            <a:r>
              <a:rPr lang="en-US" sz="2400" dirty="0" smtClean="0"/>
              <a:t>Bits and bytes</a:t>
            </a:r>
          </a:p>
          <a:p>
            <a:endParaRPr lang="en-US" sz="2400" dirty="0" smtClean="0"/>
          </a:p>
          <a:p>
            <a:r>
              <a:rPr lang="en-US" sz="2400" dirty="0" smtClean="0"/>
              <a:t>Numbers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p:oleObj spid="_x0000_s2049" name="Equation" r:id="rId3" imgW="914400" imgH="183960" progId="Equation.DSMT4">
              <p:embed/>
            </p:oleObj>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p:oleObj spid="_x0000_s2050" name="Equation" r:id="rId4" imgW="2311200" imgH="293364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Constraint Solving: Preprocessing</a:t>
            </a:r>
            <a:endParaRPr lang="en-US" sz="4800" dirty="0"/>
          </a:p>
        </p:txBody>
      </p:sp>
      <p:sp>
        <p:nvSpPr>
          <p:cNvPr id="3" name="Content Placeholder 2"/>
          <p:cNvSpPr>
            <a:spLocks noGrp="1"/>
          </p:cNvSpPr>
          <p:nvPr>
            <p:ph idx="1"/>
          </p:nvPr>
        </p:nvSpPr>
        <p:spPr>
          <a:xfrm>
            <a:off x="381000" y="1411552"/>
            <a:ext cx="8382000" cy="4801314"/>
          </a:xfrm>
        </p:spPr>
        <p:txBody>
          <a:bodyPr/>
          <a:lstStyle/>
          <a:p>
            <a:endParaRPr lang="en-US" sz="2800" dirty="0" smtClean="0"/>
          </a:p>
          <a:p>
            <a:pPr>
              <a:buNone/>
            </a:pPr>
            <a:r>
              <a:rPr lang="en-US" sz="2800" dirty="0" smtClean="0"/>
              <a:t>Independent constraint optimization + Constraint caching (similar to EXE)</a:t>
            </a:r>
          </a:p>
          <a:p>
            <a:r>
              <a:rPr lang="en-US" sz="2800" dirty="0" smtClean="0"/>
              <a:t>Idea: </a:t>
            </a:r>
            <a:r>
              <a:rPr sz="2800" smtClean="0"/>
              <a:t>Related execution paths give rise to "similar" constraint systems</a:t>
            </a:r>
            <a:endParaRPr lang="en-US" sz="2800" dirty="0" smtClean="0"/>
          </a:p>
          <a:p>
            <a:r>
              <a:rPr lang="en-US" dirty="0" smtClean="0"/>
              <a:t>Example: Consider    </a:t>
            </a:r>
            <a:r>
              <a:rPr sz="2000" smtClean="0">
                <a:solidFill>
                  <a:srgbClr val="FF0000"/>
                </a:solidFill>
              </a:rPr>
              <a:t>x&gt;y</a:t>
            </a:r>
            <a:r>
              <a:rPr sz="2000" smtClean="0"/>
              <a:t> </a:t>
            </a:r>
            <a:r>
              <a:rPr lang="en-US" sz="2000" dirty="0" smtClean="0">
                <a:ea typeface="Arial Unicode MS"/>
                <a:cs typeface="Arial Unicode MS"/>
              </a:rPr>
              <a:t>⋀ </a:t>
            </a:r>
            <a:r>
              <a:rPr lang="en-US" sz="2000" dirty="0" smtClean="0">
                <a:solidFill>
                  <a:schemeClr val="accent4">
                    <a:lumMod val="75000"/>
                  </a:schemeClr>
                </a:solidFill>
                <a:ea typeface="Arial Unicode MS"/>
                <a:cs typeface="Arial Unicode MS"/>
              </a:rPr>
              <a:t>z&gt;0</a:t>
            </a:r>
            <a:r>
              <a:rPr lang="en-US" sz="2000" dirty="0" smtClean="0">
                <a:ea typeface="Arial Unicode MS"/>
                <a:cs typeface="Arial Unicode MS"/>
              </a:rPr>
              <a:t>      vs.       </a:t>
            </a:r>
            <a:r>
              <a:rPr lang="en-US" sz="2000" dirty="0" smtClean="0">
                <a:solidFill>
                  <a:srgbClr val="FF0000"/>
                </a:solidFill>
                <a:ea typeface="Arial Unicode MS"/>
                <a:cs typeface="Arial Unicode MS"/>
              </a:rPr>
              <a:t>x&gt;y</a:t>
            </a:r>
            <a:r>
              <a:rPr lang="en-US" sz="2000" dirty="0" smtClean="0">
                <a:ea typeface="Arial Unicode MS"/>
                <a:cs typeface="Arial Unicode MS"/>
              </a:rPr>
              <a:t> </a:t>
            </a:r>
            <a:r>
              <a:rPr sz="2000" smtClean="0">
                <a:ea typeface="Arial Unicode MS"/>
                <a:cs typeface="Arial Unicode MS"/>
              </a:rPr>
              <a:t>⋀ </a:t>
            </a:r>
            <a:r>
              <a:rPr sz="2000" smtClean="0">
                <a:solidFill>
                  <a:schemeClr val="accent4">
                    <a:lumMod val="75000"/>
                  </a:schemeClr>
                </a:solidFill>
                <a:ea typeface="Arial Unicode MS"/>
                <a:cs typeface="Arial Unicode MS"/>
              </a:rPr>
              <a:t>z&lt;=0</a:t>
            </a:r>
          </a:p>
          <a:p>
            <a:r>
              <a:rPr sz="2800" smtClean="0">
                <a:ea typeface="Arial Unicode MS"/>
                <a:cs typeface="Arial Unicode MS"/>
              </a:rPr>
              <a:t>If we already have a cached solution for a "similar" constraint system, we can reuse it</a:t>
            </a:r>
          </a:p>
          <a:p>
            <a:pPr lvl="1"/>
            <a:r>
              <a:rPr sz="2000" smtClean="0">
                <a:ea typeface="Arial Unicode MS"/>
                <a:cs typeface="Arial Unicode MS"/>
              </a:rPr>
              <a:t>x=1, y=0, z=1 is solution for </a:t>
            </a:r>
            <a:r>
              <a:rPr sz="2000" smtClean="0">
                <a:solidFill>
                  <a:srgbClr val="FF0000"/>
                </a:solidFill>
                <a:ea typeface="Arial Unicode MS"/>
                <a:cs typeface="Arial Unicode MS"/>
              </a:rPr>
              <a:t>x&gt;y</a:t>
            </a:r>
            <a:r>
              <a:rPr sz="2000" smtClean="0">
                <a:ea typeface="Arial Unicode MS"/>
                <a:cs typeface="Arial Unicode MS"/>
              </a:rPr>
              <a:t> </a:t>
            </a:r>
            <a:r>
              <a:rPr sz="1600" smtClean="0">
                <a:ea typeface="Arial Unicode MS"/>
                <a:cs typeface="Arial Unicode MS"/>
              </a:rPr>
              <a:t>⋀</a:t>
            </a:r>
            <a:r>
              <a:rPr sz="2000" smtClean="0">
                <a:ea typeface="Arial Unicode MS"/>
                <a:cs typeface="Arial Unicode MS"/>
              </a:rPr>
              <a:t> </a:t>
            </a:r>
            <a:r>
              <a:rPr sz="2000" smtClean="0">
                <a:solidFill>
                  <a:schemeClr val="accent4">
                    <a:lumMod val="75000"/>
                  </a:schemeClr>
                </a:solidFill>
                <a:ea typeface="Arial Unicode MS"/>
                <a:cs typeface="Arial Unicode MS"/>
              </a:rPr>
              <a:t>z&gt;0</a:t>
            </a:r>
          </a:p>
          <a:p>
            <a:pPr lvl="1"/>
            <a:r>
              <a:rPr lang="en-US" sz="2000" dirty="0" smtClean="0">
                <a:ea typeface="Arial Unicode MS"/>
                <a:cs typeface="Arial Unicode MS"/>
              </a:rPr>
              <a:t>we can obtain a solution for </a:t>
            </a:r>
            <a:r>
              <a:rPr sz="2000">
                <a:solidFill>
                  <a:srgbClr val="FF0000"/>
                </a:solidFill>
                <a:ea typeface="Arial Unicode MS"/>
                <a:cs typeface="Arial Unicode MS"/>
              </a:rPr>
              <a:t>x&gt;y</a:t>
            </a:r>
            <a:r>
              <a:rPr sz="2000">
                <a:ea typeface="Arial Unicode MS"/>
                <a:cs typeface="Arial Unicode MS"/>
              </a:rPr>
              <a:t> </a:t>
            </a:r>
            <a:r>
              <a:rPr sz="1600">
                <a:ea typeface="Arial Unicode MS"/>
                <a:cs typeface="Arial Unicode MS"/>
              </a:rPr>
              <a:t>⋀</a:t>
            </a:r>
            <a:r>
              <a:rPr sz="2000">
                <a:ea typeface="Arial Unicode MS"/>
                <a:cs typeface="Arial Unicode MS"/>
              </a:rPr>
              <a:t> </a:t>
            </a:r>
            <a:r>
              <a:rPr sz="2000">
                <a:solidFill>
                  <a:schemeClr val="accent4">
                    <a:lumMod val="75000"/>
                  </a:schemeClr>
                </a:solidFill>
                <a:ea typeface="Arial Unicode MS"/>
                <a:cs typeface="Arial Unicode MS"/>
              </a:rPr>
              <a:t>z&lt;=0</a:t>
            </a:r>
            <a:r>
              <a:rPr sz="2000">
                <a:ea typeface="Arial Unicode MS"/>
                <a:cs typeface="Arial Unicode MS"/>
              </a:rPr>
              <a:t> </a:t>
            </a:r>
            <a:r>
              <a:rPr sz="2000" smtClean="0">
                <a:ea typeface="Arial Unicode MS"/>
                <a:cs typeface="Arial Unicode MS"/>
              </a:rPr>
              <a:t>by</a:t>
            </a:r>
          </a:p>
          <a:p>
            <a:pPr lvl="2"/>
            <a:r>
              <a:rPr lang="en-US" sz="2000" dirty="0" smtClean="0">
                <a:ea typeface="Arial Unicode MS"/>
                <a:cs typeface="Arial Unicode MS"/>
              </a:rPr>
              <a:t>r</a:t>
            </a:r>
            <a:r>
              <a:rPr sz="2000" smtClean="0">
                <a:ea typeface="Arial Unicode MS"/>
                <a:cs typeface="Arial Unicode MS"/>
              </a:rPr>
              <a:t>eusing old solution of </a:t>
            </a:r>
            <a:r>
              <a:rPr lang="en-US" sz="2000" dirty="0" smtClean="0">
                <a:solidFill>
                  <a:srgbClr val="FF0000"/>
                </a:solidFill>
                <a:ea typeface="Arial Unicode MS"/>
                <a:cs typeface="Arial Unicode MS"/>
              </a:rPr>
              <a:t>x&gt;y</a:t>
            </a:r>
            <a:r>
              <a:rPr sz="2000" smtClean="0">
                <a:ea typeface="Arial Unicode MS"/>
                <a:cs typeface="Arial Unicode MS"/>
              </a:rPr>
              <a:t>: x=1, y=0</a:t>
            </a:r>
          </a:p>
          <a:p>
            <a:pPr lvl="2"/>
            <a:r>
              <a:rPr lang="en-US" sz="2000" dirty="0" smtClean="0">
                <a:ea typeface="Arial Unicode MS"/>
                <a:cs typeface="Arial Unicode MS"/>
              </a:rPr>
              <a:t>c</a:t>
            </a:r>
            <a:r>
              <a:rPr sz="2000" smtClean="0">
                <a:ea typeface="Arial Unicode MS"/>
                <a:cs typeface="Arial Unicode MS"/>
              </a:rPr>
              <a:t>ombining with solution of </a:t>
            </a:r>
            <a:r>
              <a:rPr sz="2000" smtClean="0">
                <a:solidFill>
                  <a:schemeClr val="accent4">
                    <a:lumMod val="75000"/>
                  </a:schemeClr>
                </a:solidFill>
                <a:ea typeface="Arial Unicode MS"/>
                <a:cs typeface="Arial Unicode MS"/>
              </a:rPr>
              <a:t>z&lt;=0</a:t>
            </a:r>
            <a:r>
              <a:rPr sz="2000" smtClean="0">
                <a:ea typeface="Arial Unicode MS"/>
                <a:cs typeface="Arial Unicode MS"/>
              </a:rPr>
              <a:t>: z=0</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Constraint Solving: Z3</a:t>
            </a:r>
            <a:endParaRPr lang="en-US" dirty="0"/>
          </a:p>
        </p:txBody>
      </p:sp>
      <p:sp>
        <p:nvSpPr>
          <p:cNvPr id="3" name="Content Placeholder 2"/>
          <p:cNvSpPr>
            <a:spLocks noGrp="1"/>
          </p:cNvSpPr>
          <p:nvPr>
            <p:ph idx="1"/>
          </p:nvPr>
        </p:nvSpPr>
        <p:spPr>
          <a:xfrm>
            <a:off x="381000" y="1411552"/>
            <a:ext cx="8382000" cy="5170646"/>
          </a:xfrm>
        </p:spPr>
        <p:txBody>
          <a:bodyPr/>
          <a:lstStyle/>
          <a:p>
            <a:r>
              <a:rPr lang="en-US" sz="2000" b="1" dirty="0" smtClean="0"/>
              <a:t>Rich Combination: </a:t>
            </a:r>
            <a:r>
              <a:rPr lang="en-US" sz="2000" dirty="0" smtClean="0"/>
              <a:t>Solvers for </a:t>
            </a:r>
            <a:r>
              <a:rPr lang="en-US" sz="2000" dirty="0" err="1" smtClean="0"/>
              <a:t>uninterpreted</a:t>
            </a:r>
            <a:r>
              <a:rPr lang="en-US" sz="2000" dirty="0" smtClean="0"/>
              <a:t> functions with equalities, linear integer arithmetic, </a:t>
            </a:r>
            <a:r>
              <a:rPr lang="en-US" sz="2000" dirty="0" err="1" smtClean="0"/>
              <a:t>bitvector</a:t>
            </a:r>
            <a:r>
              <a:rPr lang="en-US" sz="2000" dirty="0" smtClean="0"/>
              <a:t> arithmetic, arrays, </a:t>
            </a:r>
            <a:r>
              <a:rPr lang="en-US" sz="2000" dirty="0" err="1" smtClean="0"/>
              <a:t>tuples</a:t>
            </a:r>
            <a:endParaRPr lang="en-US" sz="2000" dirty="0" smtClean="0"/>
          </a:p>
          <a:p>
            <a:pPr lvl="0">
              <a:defRPr/>
            </a:pPr>
            <a:r>
              <a:rPr lang="en-US" sz="2000" dirty="0" smtClean="0"/>
              <a:t>Formulas may be a big conjunction</a:t>
            </a:r>
          </a:p>
          <a:p>
            <a:pPr lvl="1">
              <a:defRPr/>
            </a:pPr>
            <a:r>
              <a:rPr lang="en-US" sz="2000" dirty="0" smtClean="0"/>
              <a:t>Pre-processing step</a:t>
            </a:r>
          </a:p>
          <a:p>
            <a:pPr lvl="1">
              <a:defRPr/>
            </a:pPr>
            <a:r>
              <a:rPr lang="en-US" sz="2000" dirty="0" smtClean="0"/>
              <a:t>Eliminate variables and simplify input format</a:t>
            </a:r>
          </a:p>
          <a:p>
            <a:r>
              <a:rPr lang="en-US" sz="2000" b="1" dirty="0" smtClean="0"/>
              <a:t>Universal</a:t>
            </a:r>
            <a:r>
              <a:rPr lang="en-US" sz="2000" dirty="0" smtClean="0"/>
              <a:t> </a:t>
            </a:r>
            <a:r>
              <a:rPr lang="en-US" sz="2000" b="1" dirty="0" smtClean="0"/>
              <a:t>quantifiers</a:t>
            </a:r>
          </a:p>
          <a:p>
            <a:pPr lvl="1"/>
            <a:r>
              <a:rPr sz="2000" smtClean="0"/>
              <a:t>Used to model custom theories, e.g. .NET type system</a:t>
            </a:r>
            <a:endParaRPr lang="en-US" sz="2000" dirty="0" smtClean="0"/>
          </a:p>
          <a:p>
            <a:r>
              <a:rPr lang="en-US" sz="2000" b="1" dirty="0" smtClean="0"/>
              <a:t>Model generation</a:t>
            </a:r>
          </a:p>
          <a:p>
            <a:pPr lvl="1"/>
            <a:r>
              <a:rPr sz="2000" smtClean="0"/>
              <a:t>Models used as test inputs</a:t>
            </a:r>
          </a:p>
          <a:p>
            <a:r>
              <a:rPr lang="en-US" sz="2000" b="1" dirty="0" smtClean="0"/>
              <a:t>Incremental</a:t>
            </a:r>
            <a:r>
              <a:rPr lang="en-US" sz="2000" dirty="0" smtClean="0"/>
              <a:t> solving</a:t>
            </a:r>
          </a:p>
          <a:p>
            <a:pPr lvl="1"/>
            <a:r>
              <a:rPr lang="en-US" sz="2000" dirty="0" smtClean="0"/>
              <a:t>Given a formula </a:t>
            </a:r>
            <a:r>
              <a:rPr lang="en-US" sz="2000" i="1" dirty="0" smtClean="0"/>
              <a:t>F</a:t>
            </a:r>
            <a:r>
              <a:rPr lang="en-US" sz="2000" dirty="0" smtClean="0"/>
              <a:t>, find a model </a:t>
            </a:r>
            <a:r>
              <a:rPr lang="en-US" sz="2000" i="1" dirty="0" smtClean="0"/>
              <a:t>M</a:t>
            </a:r>
            <a:r>
              <a:rPr lang="en-US" sz="2000" dirty="0" smtClean="0"/>
              <a:t>, that minimizes the value of the variables </a:t>
            </a:r>
            <a:r>
              <a:rPr lang="en-US" sz="2000" i="1" dirty="0" smtClean="0"/>
              <a:t>x</a:t>
            </a:r>
            <a:r>
              <a:rPr lang="en-US" sz="2000" i="1" baseline="-25000" dirty="0" smtClean="0"/>
              <a:t>0 </a:t>
            </a:r>
            <a:r>
              <a:rPr lang="en-US" sz="2000" i="1" dirty="0" smtClean="0"/>
              <a:t>… </a:t>
            </a:r>
            <a:r>
              <a:rPr lang="en-US" sz="2000" i="1" dirty="0" err="1" smtClean="0"/>
              <a:t>x</a:t>
            </a:r>
            <a:r>
              <a:rPr lang="en-US" sz="2000" i="1" baseline="-25000" dirty="0" err="1" smtClean="0"/>
              <a:t>n</a:t>
            </a:r>
            <a:endParaRPr lang="en-US" sz="2400" dirty="0" smtClean="0"/>
          </a:p>
          <a:p>
            <a:pPr lvl="1"/>
            <a:r>
              <a:rPr sz="2000" b="1" smtClean="0"/>
              <a:t>Push</a:t>
            </a:r>
            <a:r>
              <a:rPr sz="2000" smtClean="0"/>
              <a:t> / </a:t>
            </a:r>
            <a:r>
              <a:rPr sz="2000" b="1" smtClean="0"/>
              <a:t>Pop</a:t>
            </a:r>
            <a:r>
              <a:rPr sz="2000" smtClean="0"/>
              <a:t> of contexts for model mini</a:t>
            </a:r>
            <a:r>
              <a:rPr lang="en-US" sz="2000" dirty="0" smtClean="0"/>
              <a:t>mi</a:t>
            </a:r>
            <a:r>
              <a:rPr sz="2000" smtClean="0"/>
              <a:t>zation</a:t>
            </a:r>
            <a:endParaRPr lang="en-US" sz="2000" dirty="0" smtClean="0"/>
          </a:p>
          <a:p>
            <a:r>
              <a:rPr lang="en-US" sz="2000" b="1" dirty="0" smtClean="0"/>
              <a:t>Programmatic</a:t>
            </a:r>
            <a:r>
              <a:rPr lang="en-US" sz="2000" dirty="0" smtClean="0"/>
              <a:t> API</a:t>
            </a:r>
          </a:p>
          <a:p>
            <a:pPr lvl="1"/>
            <a:r>
              <a:rPr sz="2000" smtClean="0"/>
              <a:t>For small constraint systems, text through pipes would add huge overhead</a:t>
            </a:r>
            <a:endParaRPr lang="en-US" sz="2500" dirty="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B3B2106F-877A-4110-9088-7E02C3BA47CD}" type="slidenum">
              <a:rPr lang="en-US" smtClean="0"/>
              <a:pPr/>
              <a:t>42</a:t>
            </a:fld>
            <a:endParaRPr lang="en-US"/>
          </a:p>
        </p:txBody>
      </p:sp>
      <p:sp>
        <p:nvSpPr>
          <p:cNvPr id="47106" name="Rectangle 2"/>
          <p:cNvSpPr>
            <a:spLocks noGrp="1" noChangeArrowheads="1"/>
          </p:cNvSpPr>
          <p:nvPr>
            <p:ph type="title"/>
          </p:nvPr>
        </p:nvSpPr>
        <p:spPr>
          <a:xfrm>
            <a:off x="304800" y="274638"/>
            <a:ext cx="8839200" cy="1143000"/>
          </a:xfrm>
        </p:spPr>
        <p:txBody>
          <a:bodyPr>
            <a:noAutofit/>
          </a:bodyPr>
          <a:lstStyle/>
          <a:p>
            <a:r>
              <a:rPr lang="en-US" sz="4900" spc="-300" dirty="0" smtClean="0"/>
              <a:t>Monitoring by Code Instrumentation</a:t>
            </a:r>
            <a:endParaRPr lang="en-US" sz="4900" spc="-300" dirty="0"/>
          </a:p>
        </p:txBody>
      </p:sp>
      <p:sp>
        <p:nvSpPr>
          <p:cNvPr id="47107" name="Rectangle 3"/>
          <p:cNvSpPr>
            <a:spLocks noGrp="1" noChangeArrowheads="1"/>
          </p:cNvSpPr>
          <p:nvPr>
            <p:ph type="body" idx="1"/>
          </p:nvPr>
        </p:nvSpPr>
        <p:spPr>
          <a:xfrm>
            <a:off x="457200" y="2514600"/>
            <a:ext cx="3962400" cy="3429000"/>
          </a:xfrm>
        </p:spPr>
        <p:txBody>
          <a:bodyPr>
            <a:noAutofit/>
          </a:bodyPr>
          <a:lstStyle/>
          <a:p>
            <a:pPr>
              <a:lnSpc>
                <a:spcPct val="80000"/>
              </a:lnSpc>
              <a:buFontTx/>
              <a:buNone/>
            </a:pPr>
            <a:r>
              <a:rPr lang="en-US" sz="1300" dirty="0"/>
              <a:t>	</a:t>
            </a:r>
            <a:r>
              <a:rPr lang="en-US" sz="1300" dirty="0" err="1"/>
              <a:t>ldtoken</a:t>
            </a:r>
            <a:r>
              <a:rPr lang="en-US" sz="1300" dirty="0"/>
              <a:t>	Point::</a:t>
            </a:r>
            <a:r>
              <a:rPr lang="en-US" sz="1300" dirty="0" err="1"/>
              <a:t>GetX</a:t>
            </a:r>
            <a:endParaRPr lang="en-US" sz="1300" dirty="0"/>
          </a:p>
          <a:p>
            <a:pPr>
              <a:lnSpc>
                <a:spcPct val="80000"/>
              </a:lnSpc>
              <a:buFontTx/>
              <a:buNone/>
            </a:pPr>
            <a:r>
              <a:rPr lang="en-US" sz="1300" dirty="0"/>
              <a:t>	call	__Monitor::</a:t>
            </a:r>
            <a:r>
              <a:rPr lang="en-US" sz="1300" dirty="0" err="1"/>
              <a:t>EnterMethod</a:t>
            </a:r>
            <a:endParaRPr lang="en-US" sz="1300" dirty="0"/>
          </a:p>
          <a:p>
            <a:pPr>
              <a:lnSpc>
                <a:spcPct val="80000"/>
              </a:lnSpc>
              <a:buFontTx/>
              <a:buNone/>
            </a:pPr>
            <a:r>
              <a:rPr lang="en-US" sz="1300" dirty="0"/>
              <a:t>	</a:t>
            </a:r>
            <a:r>
              <a:rPr lang="en-US" sz="1300" dirty="0" err="1"/>
              <a:t>brfalse</a:t>
            </a:r>
            <a:r>
              <a:rPr lang="en-US" sz="1300" dirty="0"/>
              <a:t>	L0</a:t>
            </a:r>
          </a:p>
          <a:p>
            <a:pPr>
              <a:lnSpc>
                <a:spcPct val="80000"/>
              </a:lnSpc>
              <a:buFontTx/>
              <a:buNone/>
            </a:pPr>
            <a:r>
              <a:rPr lang="en-US" sz="1300" dirty="0"/>
              <a:t>	ldarg.0	</a:t>
            </a:r>
          </a:p>
          <a:p>
            <a:pPr>
              <a:lnSpc>
                <a:spcPct val="80000"/>
              </a:lnSpc>
              <a:buFontTx/>
              <a:buNone/>
            </a:pPr>
            <a:r>
              <a:rPr lang="en-US" sz="1300" dirty="0"/>
              <a:t>	call	__Monitor::</a:t>
            </a:r>
            <a:r>
              <a:rPr lang="en-US" sz="1300" dirty="0" err="1"/>
              <a:t>NextArgument</a:t>
            </a:r>
            <a:r>
              <a:rPr lang="en-US" sz="1300" dirty="0"/>
              <a:t>&lt;Point&gt;</a:t>
            </a:r>
          </a:p>
          <a:p>
            <a:pPr>
              <a:lnSpc>
                <a:spcPct val="80000"/>
              </a:lnSpc>
              <a:buFontTx/>
              <a:buNone/>
            </a:pPr>
            <a:r>
              <a:rPr lang="en-US" sz="1300" dirty="0"/>
              <a:t>L0:	.try { </a:t>
            </a:r>
          </a:p>
          <a:p>
            <a:pPr>
              <a:lnSpc>
                <a:spcPct val="80000"/>
              </a:lnSpc>
              <a:buFontTx/>
              <a:buNone/>
            </a:pPr>
            <a:r>
              <a:rPr lang="en-US" sz="1300" dirty="0"/>
              <a:t>	  .try { </a:t>
            </a:r>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call	__Monitor::LDNULL</a:t>
            </a:r>
          </a:p>
          <a:p>
            <a:pPr>
              <a:lnSpc>
                <a:spcPct val="80000"/>
              </a:lnSpc>
              <a:buFontTx/>
              <a:buNone/>
            </a:pPr>
            <a:r>
              <a:rPr lang="en-US" sz="1300" dirty="0"/>
              <a:t>	    </a:t>
            </a:r>
            <a:r>
              <a:rPr lang="en-US" sz="1300" dirty="0" err="1"/>
              <a:t>ldnull</a:t>
            </a:r>
            <a:r>
              <a:rPr lang="en-US" sz="1300" dirty="0"/>
              <a:t>	</a:t>
            </a:r>
          </a:p>
          <a:p>
            <a:pPr>
              <a:lnSpc>
                <a:spcPct val="80000"/>
              </a:lnSpc>
              <a:buFontTx/>
              <a:buNone/>
            </a:pPr>
            <a:r>
              <a:rPr lang="en-US" sz="1300" dirty="0"/>
              <a:t>	    call	__Monitor::CEQ</a:t>
            </a:r>
          </a:p>
          <a:p>
            <a:pPr>
              <a:lnSpc>
                <a:spcPct val="80000"/>
              </a:lnSpc>
              <a:buFontTx/>
              <a:buNone/>
            </a:pPr>
            <a:r>
              <a:rPr lang="en-US" sz="1300" dirty="0"/>
              <a:t>	    </a:t>
            </a:r>
            <a:r>
              <a:rPr lang="en-US" sz="1300" dirty="0" err="1"/>
              <a:t>ceq</a:t>
            </a:r>
            <a:r>
              <a:rPr lang="en-US" sz="1300" dirty="0"/>
              <a:t>	</a:t>
            </a:r>
          </a:p>
          <a:p>
            <a:pPr>
              <a:lnSpc>
                <a:spcPct val="80000"/>
              </a:lnSpc>
              <a:buFontTx/>
              <a:buNone/>
            </a:pPr>
            <a:r>
              <a:rPr lang="en-US" sz="1300" dirty="0"/>
              <a:t>	    call	__Monitor::BRTRUE</a:t>
            </a:r>
          </a:p>
          <a:p>
            <a:pPr>
              <a:lnSpc>
                <a:spcPct val="80000"/>
              </a:lnSpc>
              <a:buFontTx/>
              <a:buNone/>
            </a:pPr>
            <a:r>
              <a:rPr lang="en-US" sz="1300" dirty="0"/>
              <a:t>	    </a:t>
            </a:r>
            <a:r>
              <a:rPr lang="en-US" sz="1300" dirty="0" err="1"/>
              <a:t>brtrue</a:t>
            </a:r>
            <a:r>
              <a:rPr lang="en-US" sz="1300" dirty="0"/>
              <a:t>	L1</a:t>
            </a:r>
          </a:p>
          <a:p>
            <a:pPr>
              <a:lnSpc>
                <a:spcPct val="80000"/>
              </a:lnSpc>
              <a:buFontTx/>
              <a:buNone/>
            </a:pPr>
            <a:r>
              <a:rPr lang="en-US" sz="1300" dirty="0"/>
              <a:t>	    call	__Monitor::</a:t>
            </a:r>
            <a:r>
              <a:rPr lang="en-US" sz="1300" dirty="0" err="1"/>
              <a:t>BranchFallthrough</a:t>
            </a:r>
            <a:endParaRPr lang="en-US" sz="1300" dirty="0"/>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a:t>
            </a:r>
          </a:p>
        </p:txBody>
      </p:sp>
      <p:sp>
        <p:nvSpPr>
          <p:cNvPr id="47108" name="Rectangle 4"/>
          <p:cNvSpPr>
            <a:spLocks noChangeArrowheads="1"/>
          </p:cNvSpPr>
          <p:nvPr/>
        </p:nvSpPr>
        <p:spPr bwMode="auto">
          <a:xfrm>
            <a:off x="4572000" y="1265238"/>
            <a:ext cx="3962400"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ldtoken</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__Monitor::LDFLD_REFERENCE</a:t>
            </a: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ldfld</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AtDereferenceFallthrough</a:t>
            </a:r>
            <a:endParaRPr lang="en-US" sz="1300" dirty="0">
              <a:solidFill>
                <a:schemeClr val="bg1"/>
              </a:solidFill>
              <a:latin typeface="Calibri" pitchFamily="34" charset="0"/>
            </a:endParaRP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br</a:t>
            </a:r>
            <a:r>
              <a:rPr lang="en-US" sz="1300" dirty="0">
                <a:solidFill>
                  <a:schemeClr val="bg1"/>
                </a:solidFill>
                <a:latin typeface="Calibri" pitchFamily="34" charset="0"/>
              </a:rPr>
              <a:t>	L2</a:t>
            </a:r>
          </a:p>
          <a:p>
            <a:pPr marL="342900" indent="-342900">
              <a:lnSpc>
                <a:spcPct val="80000"/>
              </a:lnSpc>
              <a:spcBef>
                <a:spcPct val="20000"/>
              </a:spcBef>
            </a:pPr>
            <a:r>
              <a:rPr lang="en-US" sz="1300" dirty="0">
                <a:solidFill>
                  <a:schemeClr val="bg1"/>
                </a:solidFill>
                <a:latin typeface="Calibri" pitchFamily="34" charset="0"/>
              </a:rPr>
              <a:t>L1: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AtBranchTarget</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__Monitor::LDC_I4_M1</a:t>
            </a:r>
          </a:p>
          <a:p>
            <a:pPr marL="342900" indent="-342900">
              <a:lnSpc>
                <a:spcPct val="80000"/>
              </a:lnSpc>
              <a:spcBef>
                <a:spcPct val="20000"/>
              </a:spcBef>
            </a:pPr>
            <a:r>
              <a:rPr lang="en-US" sz="1300" dirty="0">
                <a:solidFill>
                  <a:schemeClr val="bg1"/>
                </a:solidFill>
                <a:latin typeface="Calibri" pitchFamily="34" charset="0"/>
              </a:rPr>
              <a:t>	    ldc.i4.m1	</a:t>
            </a:r>
          </a:p>
          <a:p>
            <a:pPr marL="342900" indent="-342900">
              <a:lnSpc>
                <a:spcPct val="80000"/>
              </a:lnSpc>
              <a:spcBef>
                <a:spcPct val="20000"/>
              </a:spcBef>
            </a:pPr>
            <a:r>
              <a:rPr lang="en-US" sz="1300" dirty="0">
                <a:solidFill>
                  <a:schemeClr val="bg1"/>
                </a:solidFill>
                <a:latin typeface="Calibri" pitchFamily="34" charset="0"/>
              </a:rPr>
              <a:t>L2:	    </a:t>
            </a:r>
          </a:p>
          <a:p>
            <a:pPr marL="342900" indent="-342900">
              <a:lnSpc>
                <a:spcPct val="80000"/>
              </a:lnSpc>
              <a:spcBef>
                <a:spcPct val="20000"/>
              </a:spcBef>
            </a:pPr>
            <a:r>
              <a:rPr lang="en-US" sz="1300" dirty="0">
                <a:solidFill>
                  <a:schemeClr val="bg1"/>
                </a:solidFill>
                <a:latin typeface="Calibri" pitchFamily="34" charset="0"/>
              </a:rPr>
              <a:t>	    call	__Monitor::RET</a:t>
            </a:r>
          </a:p>
          <a:p>
            <a:pPr marL="342900" indent="-342900">
              <a:lnSpc>
                <a:spcPct val="80000"/>
              </a:lnSpc>
              <a:spcBef>
                <a:spcPct val="20000"/>
              </a:spcBef>
            </a:pPr>
            <a:r>
              <a:rPr lang="en-US" sz="1300" dirty="0">
                <a:solidFill>
                  <a:schemeClr val="bg1"/>
                </a:solidFill>
                <a:latin typeface="Calibri" pitchFamily="34" charset="0"/>
              </a:rPr>
              <a:t>	    stloc.0</a:t>
            </a:r>
          </a:p>
          <a:p>
            <a:pPr marL="342900" indent="-342900">
              <a:lnSpc>
                <a:spcPct val="80000"/>
              </a:lnSpc>
              <a:spcBef>
                <a:spcPct val="20000"/>
              </a:spcBef>
            </a:pPr>
            <a:r>
              <a:rPr lang="en-US" sz="1300" dirty="0">
                <a:solidFill>
                  <a:schemeClr val="bg1"/>
                </a:solidFill>
                <a:latin typeface="Calibri" pitchFamily="34" charset="0"/>
              </a:rPr>
              <a:t>	    leave	L4</a:t>
            </a:r>
          </a:p>
          <a:p>
            <a:pPr marL="342900" indent="-342900">
              <a:lnSpc>
                <a:spcPct val="80000"/>
              </a:lnSpc>
              <a:spcBef>
                <a:spcPct val="20000"/>
              </a:spcBef>
            </a:pPr>
            <a:r>
              <a:rPr lang="en-US" sz="1300" dirty="0">
                <a:solidFill>
                  <a:schemeClr val="bg1"/>
                </a:solidFill>
                <a:latin typeface="Calibri" pitchFamily="34" charset="0"/>
              </a:rPr>
              <a:t>	  } catch </a:t>
            </a:r>
            <a:r>
              <a:rPr lang="en-US" sz="1300" dirty="0" err="1">
                <a:solidFill>
                  <a:schemeClr val="bg1"/>
                </a:solidFill>
                <a:latin typeface="Calibri" pitchFamily="34" charset="0"/>
              </a:rPr>
              <a:t>NullReferenceException</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AtNullReferenceException</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rethrow</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L4:	  leave	L5</a:t>
            </a:r>
          </a:p>
          <a:p>
            <a:pPr marL="342900" indent="-342900">
              <a:lnSpc>
                <a:spcPct val="80000"/>
              </a:lnSpc>
              <a:spcBef>
                <a:spcPct val="20000"/>
              </a:spcBef>
            </a:pPr>
            <a:r>
              <a:rPr lang="en-US" sz="1300" dirty="0">
                <a:solidFill>
                  <a:schemeClr val="bg1"/>
                </a:solidFill>
                <a:latin typeface="Calibri" pitchFamily="34" charset="0"/>
              </a:rPr>
              <a:t>	} finally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LeaveMethod</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endfinally</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L5:	ldloc.0</a:t>
            </a:r>
          </a:p>
          <a:p>
            <a:pPr marL="342900" indent="-342900">
              <a:lnSpc>
                <a:spcPct val="80000"/>
              </a:lnSpc>
              <a:spcBef>
                <a:spcPct val="20000"/>
              </a:spcBef>
            </a:pPr>
            <a:r>
              <a:rPr lang="en-US" sz="1300" dirty="0">
                <a:solidFill>
                  <a:schemeClr val="bg1"/>
                </a:solidFill>
                <a:latin typeface="Calibri" pitchFamily="34" charset="0"/>
              </a:rPr>
              <a:t>	ret	</a:t>
            </a:r>
          </a:p>
        </p:txBody>
      </p:sp>
      <p:sp>
        <p:nvSpPr>
          <p:cNvPr id="47109" name="Rectangle 5"/>
          <p:cNvSpPr>
            <a:spLocks noChangeArrowheads="1"/>
          </p:cNvSpPr>
          <p:nvPr/>
        </p:nvSpPr>
        <p:spPr bwMode="auto">
          <a:xfrm>
            <a:off x="762000" y="1447800"/>
            <a:ext cx="2667000" cy="990600"/>
          </a:xfrm>
          <a:prstGeom prst="rect">
            <a:avLst/>
          </a:prstGeom>
          <a:noFill/>
          <a:ln w="9525">
            <a:solidFill>
              <a:schemeClr val="bg1"/>
            </a:solid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noProof="1">
                <a:solidFill>
                  <a:schemeClr val="bg1"/>
                </a:solidFill>
              </a:rPr>
              <a:t>class </a:t>
            </a:r>
            <a:r>
              <a:rPr lang="en-US" sz="1300" dirty="0">
                <a:solidFill>
                  <a:schemeClr val="bg1"/>
                </a:solidFill>
              </a:rPr>
              <a:t> </a:t>
            </a:r>
            <a:r>
              <a:rPr lang="en-US" sz="1300" noProof="1">
                <a:solidFill>
                  <a:schemeClr val="bg1"/>
                </a:solidFill>
              </a:rPr>
              <a:t>Point</a:t>
            </a:r>
            <a:r>
              <a:rPr lang="en-US" sz="1300" dirty="0">
                <a:solidFill>
                  <a:schemeClr val="bg1"/>
                </a:solidFill>
              </a:rPr>
              <a:t> { </a:t>
            </a:r>
            <a:r>
              <a:rPr lang="en-US" sz="1300" dirty="0" err="1">
                <a:solidFill>
                  <a:schemeClr val="bg1"/>
                </a:solidFill>
              </a:rPr>
              <a:t>int</a:t>
            </a:r>
            <a:r>
              <a:rPr lang="en-US" sz="1300" dirty="0">
                <a:solidFill>
                  <a:schemeClr val="bg1"/>
                </a:solidFill>
              </a:rPr>
              <a:t> x; </a:t>
            </a:r>
            <a:r>
              <a:rPr lang="en-US" sz="1300" dirty="0" err="1">
                <a:solidFill>
                  <a:schemeClr val="bg1"/>
                </a:solidFill>
              </a:rPr>
              <a:t>int</a:t>
            </a:r>
            <a:r>
              <a:rPr lang="en-US" sz="1300" dirty="0">
                <a:solidFill>
                  <a:schemeClr val="bg1"/>
                </a:solidFill>
              </a:rPr>
              <a:t> y;</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public static int GetX(Point p)</a:t>
            </a:r>
            <a:r>
              <a:rPr lang="en-US" sz="1300" dirty="0">
                <a:solidFill>
                  <a:schemeClr val="bg1"/>
                </a:solidFill>
              </a:rPr>
              <a:t> {</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if (p != null) return p.X;</a:t>
            </a:r>
          </a:p>
          <a:p>
            <a:pPr marL="342900" indent="-342900">
              <a:spcBef>
                <a:spcPct val="20000"/>
              </a:spcBef>
            </a:pPr>
            <a:r>
              <a:rPr lang="en-US" sz="1300" noProof="1">
                <a:solidFill>
                  <a:schemeClr val="bg1"/>
                </a:solidFill>
              </a:rPr>
              <a:t>    else return -1;</a:t>
            </a:r>
            <a:r>
              <a:rPr lang="en-US" sz="1300" dirty="0">
                <a:solidFill>
                  <a:schemeClr val="bg1"/>
                </a:solidFill>
              </a:rPr>
              <a:t> } }</a:t>
            </a:r>
            <a:endParaRPr lang="en-US" sz="1300" noProof="1">
              <a:solidFill>
                <a:schemeClr val="bg1"/>
              </a:solidFill>
            </a:endParaRPr>
          </a:p>
        </p:txBody>
      </p:sp>
      <p:sp>
        <p:nvSpPr>
          <p:cNvPr id="47110" name="Line 6"/>
          <p:cNvSpPr>
            <a:spLocks noChangeShapeType="1"/>
          </p:cNvSpPr>
          <p:nvPr/>
        </p:nvSpPr>
        <p:spPr bwMode="auto">
          <a:xfrm>
            <a:off x="304800" y="2590800"/>
            <a:ext cx="0" cy="35814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1" name="Line 7"/>
          <p:cNvSpPr>
            <a:spLocks noChangeShapeType="1"/>
          </p:cNvSpPr>
          <p:nvPr/>
        </p:nvSpPr>
        <p:spPr bwMode="auto">
          <a:xfrm>
            <a:off x="4419600" y="1371600"/>
            <a:ext cx="0" cy="4724400"/>
          </a:xfrm>
          <a:prstGeom prst="line">
            <a:avLst/>
          </a:prstGeom>
          <a:noFill/>
          <a:ln w="9525">
            <a:solidFill>
              <a:schemeClr val="bg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2" name="Rectangle 8"/>
          <p:cNvSpPr>
            <a:spLocks noChangeArrowheads="1"/>
          </p:cNvSpPr>
          <p:nvPr/>
        </p:nvSpPr>
        <p:spPr bwMode="auto">
          <a:xfrm>
            <a:off x="3733800" y="25146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Prologue</a:t>
            </a:r>
          </a:p>
        </p:txBody>
      </p:sp>
      <p:sp>
        <p:nvSpPr>
          <p:cNvPr id="47113" name="Line 9"/>
          <p:cNvSpPr>
            <a:spLocks noChangeShapeType="1"/>
          </p:cNvSpPr>
          <p:nvPr/>
        </p:nvSpPr>
        <p:spPr bwMode="auto">
          <a:xfrm flipH="1">
            <a:off x="3429000" y="27432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4" name="Rectangle 10"/>
          <p:cNvSpPr>
            <a:spLocks noChangeArrowheads="1"/>
          </p:cNvSpPr>
          <p:nvPr/>
        </p:nvSpPr>
        <p:spPr bwMode="auto">
          <a:xfrm>
            <a:off x="3352800" y="46482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Epilogue</a:t>
            </a:r>
          </a:p>
        </p:txBody>
      </p:sp>
      <p:sp>
        <p:nvSpPr>
          <p:cNvPr id="47115" name="Line 11"/>
          <p:cNvSpPr>
            <a:spLocks noChangeShapeType="1"/>
          </p:cNvSpPr>
          <p:nvPr/>
        </p:nvSpPr>
        <p:spPr bwMode="auto">
          <a:xfrm>
            <a:off x="4572000" y="4876800"/>
            <a:ext cx="457200" cy="457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6" name="Rectangle 12"/>
          <p:cNvSpPr>
            <a:spLocks noChangeArrowheads="1"/>
          </p:cNvSpPr>
          <p:nvPr/>
        </p:nvSpPr>
        <p:spPr bwMode="auto">
          <a:xfrm>
            <a:off x="3352800" y="3733800"/>
            <a:ext cx="2514600" cy="609600"/>
          </a:xfrm>
          <a:prstGeom prst="rect">
            <a:avLst/>
          </a:prstGeom>
          <a:solidFill>
            <a:schemeClr val="accent1">
              <a:lumMod val="40000"/>
              <a:lumOff val="6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will perform</a:t>
            </a:r>
            <a:br>
              <a:rPr lang="en-US" dirty="0">
                <a:solidFill>
                  <a:schemeClr val="bg1"/>
                </a:solidFill>
              </a:rPr>
            </a:br>
            <a:r>
              <a:rPr lang="en-US" dirty="0">
                <a:solidFill>
                  <a:schemeClr val="bg1"/>
                </a:solidFill>
              </a:rPr>
              <a:t>symbolic computation</a:t>
            </a:r>
          </a:p>
        </p:txBody>
      </p:sp>
      <p:sp>
        <p:nvSpPr>
          <p:cNvPr id="47117" name="Line 13"/>
          <p:cNvSpPr>
            <a:spLocks noChangeShapeType="1"/>
          </p:cNvSpPr>
          <p:nvPr/>
        </p:nvSpPr>
        <p:spPr bwMode="auto">
          <a:xfrm flipH="1">
            <a:off x="3048000" y="3962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8" name="Rectangle 14"/>
          <p:cNvSpPr>
            <a:spLocks noChangeArrowheads="1"/>
          </p:cNvSpPr>
          <p:nvPr/>
        </p:nvSpPr>
        <p:spPr bwMode="auto">
          <a:xfrm>
            <a:off x="3962400" y="5257800"/>
            <a:ext cx="1752600" cy="6096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to build </a:t>
            </a:r>
            <a:br>
              <a:rPr lang="en-US" dirty="0">
                <a:solidFill>
                  <a:schemeClr val="bg1"/>
                </a:solidFill>
              </a:rPr>
            </a:br>
            <a:r>
              <a:rPr lang="en-US" dirty="0">
                <a:solidFill>
                  <a:schemeClr val="bg1"/>
                </a:solidFill>
              </a:rPr>
              <a:t>path condition</a:t>
            </a:r>
          </a:p>
        </p:txBody>
      </p:sp>
      <p:sp>
        <p:nvSpPr>
          <p:cNvPr id="47119" name="Line 15"/>
          <p:cNvSpPr>
            <a:spLocks noChangeShapeType="1"/>
          </p:cNvSpPr>
          <p:nvPr/>
        </p:nvSpPr>
        <p:spPr bwMode="auto">
          <a:xfrm flipH="1">
            <a:off x="3657600" y="5486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0" name="Line 16"/>
          <p:cNvSpPr>
            <a:spLocks noChangeShapeType="1"/>
          </p:cNvSpPr>
          <p:nvPr/>
        </p:nvSpPr>
        <p:spPr bwMode="auto">
          <a:xfrm flipV="1">
            <a:off x="4800600" y="2895600"/>
            <a:ext cx="1905000" cy="2362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1" name="Rectangle 17"/>
          <p:cNvSpPr>
            <a:spLocks noChangeArrowheads="1"/>
          </p:cNvSpPr>
          <p:nvPr/>
        </p:nvSpPr>
        <p:spPr bwMode="auto">
          <a:xfrm>
            <a:off x="3124200" y="3276600"/>
            <a:ext cx="1752600" cy="609600"/>
          </a:xfrm>
          <a:prstGeom prst="rect">
            <a:avLst/>
          </a:prstGeom>
          <a:solidFill>
            <a:schemeClr val="accent1">
              <a:lumMod val="60000"/>
              <a:lumOff val="40000"/>
            </a:schemeClr>
          </a:solidFill>
          <a:ln w="9525">
            <a:solidFill>
              <a:schemeClr val="accent1">
                <a:lumMod val="40000"/>
                <a:lumOff val="60000"/>
              </a:schemeClr>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a:solidFill>
                  <a:schemeClr val="bg1"/>
                </a:solidFill>
              </a:rPr>
              <a:t>Calls to build </a:t>
            </a:r>
            <a:br>
              <a:rPr lang="en-US">
                <a:solidFill>
                  <a:schemeClr val="bg1"/>
                </a:solidFill>
              </a:rPr>
            </a:br>
            <a:r>
              <a:rPr lang="en-US">
                <a:solidFill>
                  <a:schemeClr val="bg1"/>
                </a:solidFill>
              </a:rPr>
              <a:t>path condition</a:t>
            </a:r>
          </a:p>
        </p:txBody>
      </p:sp>
      <p:sp>
        <p:nvSpPr>
          <p:cNvPr id="47122" name="Line 18"/>
          <p:cNvSpPr>
            <a:spLocks noChangeShapeType="1"/>
          </p:cNvSpPr>
          <p:nvPr/>
        </p:nvSpPr>
        <p:spPr bwMode="auto">
          <a:xfrm>
            <a:off x="3962400" y="3886200"/>
            <a:ext cx="1676400" cy="3810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3" name="Line 19"/>
          <p:cNvSpPr>
            <a:spLocks noChangeShapeType="1"/>
          </p:cNvSpPr>
          <p:nvPr/>
        </p:nvSpPr>
        <p:spPr bwMode="auto">
          <a:xfrm flipV="1">
            <a:off x="3962400" y="2286000"/>
            <a:ext cx="2590800" cy="9906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4" name="Rectangle 20"/>
          <p:cNvSpPr>
            <a:spLocks noChangeArrowheads="1"/>
          </p:cNvSpPr>
          <p:nvPr/>
        </p:nvSpPr>
        <p:spPr bwMode="auto">
          <a:xfrm>
            <a:off x="3886200" y="2743200"/>
            <a:ext cx="2743200" cy="1143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Record concrete values </a:t>
            </a:r>
            <a:br>
              <a:rPr lang="en-US" dirty="0">
                <a:solidFill>
                  <a:schemeClr val="bg1"/>
                </a:solidFill>
              </a:rPr>
            </a:br>
            <a:r>
              <a:rPr lang="en-US" dirty="0">
                <a:solidFill>
                  <a:schemeClr val="bg1"/>
                </a:solidFill>
              </a:rPr>
              <a:t>to have all information </a:t>
            </a:r>
            <a:br>
              <a:rPr lang="en-US" dirty="0">
                <a:solidFill>
                  <a:schemeClr val="bg1"/>
                </a:solidFill>
              </a:rPr>
            </a:br>
            <a:r>
              <a:rPr lang="en-US" dirty="0">
                <a:solidFill>
                  <a:schemeClr val="bg1"/>
                </a:solidFill>
              </a:rPr>
              <a:t>when this method is called</a:t>
            </a:r>
            <a:br>
              <a:rPr lang="en-US" dirty="0">
                <a:solidFill>
                  <a:schemeClr val="bg1"/>
                </a:solidFill>
              </a:rPr>
            </a:br>
            <a:r>
              <a:rPr lang="en-US" dirty="0">
                <a:solidFill>
                  <a:schemeClr val="bg1"/>
                </a:solidFill>
              </a:rPr>
              <a:t>with no proper context</a:t>
            </a:r>
          </a:p>
        </p:txBody>
      </p:sp>
      <p:sp>
        <p:nvSpPr>
          <p:cNvPr id="47125" name="Line 21"/>
          <p:cNvSpPr>
            <a:spLocks noChangeShapeType="1"/>
          </p:cNvSpPr>
          <p:nvPr/>
        </p:nvSpPr>
        <p:spPr bwMode="auto">
          <a:xfrm flipH="1">
            <a:off x="3581400" y="3200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6" name="Oval 22"/>
          <p:cNvSpPr>
            <a:spLocks noChangeArrowheads="1"/>
          </p:cNvSpPr>
          <p:nvPr/>
        </p:nvSpPr>
        <p:spPr bwMode="auto">
          <a:xfrm>
            <a:off x="2895600" y="3124200"/>
            <a:ext cx="2514600" cy="1600200"/>
          </a:xfrm>
          <a:prstGeom prst="ellipse">
            <a:avLst/>
          </a:prstGeom>
          <a:solidFill>
            <a:schemeClr val="accent1">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(The real C# compiler </a:t>
            </a:r>
            <a:br>
              <a:rPr lang="en-US" dirty="0">
                <a:solidFill>
                  <a:schemeClr val="bg1"/>
                </a:solidFill>
              </a:rPr>
            </a:br>
            <a:r>
              <a:rPr lang="en-US" dirty="0">
                <a:solidFill>
                  <a:schemeClr val="bg1"/>
                </a:solidFill>
              </a:rPr>
              <a:t>output is actually more </a:t>
            </a:r>
            <a:br>
              <a:rPr lang="en-US" dirty="0">
                <a:solidFill>
                  <a:schemeClr val="bg1"/>
                </a:solidFill>
              </a:rPr>
            </a:br>
            <a:r>
              <a:rPr lang="en-US" dirty="0">
                <a:solidFill>
                  <a:schemeClr val="bg1"/>
                </a:solidFill>
              </a:rPr>
              <a:t>complicated.)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107">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4710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7">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10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108">
                                            <p:txEl>
                                              <p:pRg st="23" end="2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126"/>
                                        </p:tgtEl>
                                        <p:attrNameLst>
                                          <p:attrName>style.visibility</p:attrName>
                                        </p:attrNameLst>
                                      </p:cBhvr>
                                      <p:to>
                                        <p:strVal val="visible"/>
                                      </p:to>
                                    </p:set>
                                  </p:childTnLst>
                                  <p:subTnLst>
                                    <p:set>
                                      <p:cBhvr override="childStyle">
                                        <p:cTn dur="1" fill="hold" display="0" masterRel="nextClick" afterEffect="1"/>
                                        <p:tgtEl>
                                          <p:spTgt spid="4712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10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10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13"/>
                                        </p:tgtEl>
                                        <p:attrNameLst>
                                          <p:attrName>style.visibility</p:attrName>
                                        </p:attrNameLst>
                                      </p:cBhvr>
                                      <p:to>
                                        <p:strVal val="visible"/>
                                      </p:to>
                                    </p:set>
                                  </p:childTnLst>
                                  <p:subTnLst>
                                    <p:set>
                                      <p:cBhvr override="childStyle">
                                        <p:cTn dur="1" fill="hold" display="0" masterRel="nextClick" afterEffect="1"/>
                                        <p:tgtEl>
                                          <p:spTgt spid="47113"/>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47112"/>
                                        </p:tgtEl>
                                        <p:attrNameLst>
                                          <p:attrName>style.visibility</p:attrName>
                                        </p:attrNameLst>
                                      </p:cBhvr>
                                      <p:to>
                                        <p:strVal val="visible"/>
                                      </p:to>
                                    </p:set>
                                  </p:childTnLst>
                                  <p:subTnLst>
                                    <p:set>
                                      <p:cBhvr override="childStyle">
                                        <p:cTn dur="1" fill="hold" display="0" masterRel="nextClick" afterEffect="1"/>
                                        <p:tgtEl>
                                          <p:spTgt spid="4711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107">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108">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108">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108">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108">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108">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108">
                                            <p:txEl>
                                              <p:pRg st="21" end="2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108">
                                            <p:txEl>
                                              <p:pRg st="22" end="2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114"/>
                                        </p:tgtEl>
                                        <p:attrNameLst>
                                          <p:attrName>style.visibility</p:attrName>
                                        </p:attrNameLst>
                                      </p:cBhvr>
                                      <p:to>
                                        <p:strVal val="visible"/>
                                      </p:to>
                                    </p:set>
                                  </p:childTnLst>
                                  <p:subTnLst>
                                    <p:set>
                                      <p:cBhvr override="childStyle">
                                        <p:cTn dur="1" fill="hold" display="0" masterRel="nextClick" afterEffect="1"/>
                                        <p:tgtEl>
                                          <p:spTgt spid="47114"/>
                                        </p:tgtEl>
                                        <p:attrNameLst>
                                          <p:attrName>style.visibility</p:attrName>
                                        </p:attrNameLst>
                                      </p:cBhvr>
                                      <p:to>
                                        <p:strVal val="hidden"/>
                                      </p:to>
                                    </p:set>
                                  </p:subTnLst>
                                </p:cTn>
                              </p:par>
                              <p:par>
                                <p:cTn id="83" presetID="1" presetClass="entr" presetSubtype="0" fill="hold" grpId="0" nodeType="withEffect">
                                  <p:stCondLst>
                                    <p:cond delay="0"/>
                                  </p:stCondLst>
                                  <p:childTnLst>
                                    <p:set>
                                      <p:cBhvr>
                                        <p:cTn id="84" dur="1" fill="hold">
                                          <p:stCondLst>
                                            <p:cond delay="0"/>
                                          </p:stCondLst>
                                        </p:cTn>
                                        <p:tgtEl>
                                          <p:spTgt spid="47115"/>
                                        </p:tgtEl>
                                        <p:attrNameLst>
                                          <p:attrName>style.visibility</p:attrName>
                                        </p:attrNameLst>
                                      </p:cBhvr>
                                      <p:to>
                                        <p:strVal val="visible"/>
                                      </p:to>
                                    </p:set>
                                  </p:childTnLst>
                                  <p:subTnLst>
                                    <p:set>
                                      <p:cBhvr override="childStyle">
                                        <p:cTn dur="1" fill="hold" display="0" masterRel="nextClick" afterEffect="1"/>
                                        <p:tgtEl>
                                          <p:spTgt spid="47115"/>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7107">
                                            <p:txEl>
                                              <p:pRg st="7" end="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107">
                                            <p:txEl>
                                              <p:pRg st="9" end="9"/>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107">
                                            <p:txEl>
                                              <p:pRg st="11" end="11"/>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107">
                                            <p:txEl>
                                              <p:pRg st="13" end="1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107">
                                            <p:txEl>
                                              <p:pRg st="16" end="16"/>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108">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108">
                                            <p:txEl>
                                              <p:pRg st="1" end="1"/>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108">
                                            <p:txEl>
                                              <p:pRg st="7" end="7"/>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108">
                                            <p:txEl>
                                              <p:pRg st="10" end="10"/>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117"/>
                                        </p:tgtEl>
                                        <p:attrNameLst>
                                          <p:attrName>style.visibility</p:attrName>
                                        </p:attrNameLst>
                                      </p:cBhvr>
                                      <p:to>
                                        <p:strVal val="visible"/>
                                      </p:to>
                                    </p:set>
                                  </p:childTnLst>
                                  <p:subTnLst>
                                    <p:set>
                                      <p:cBhvr override="childStyle">
                                        <p:cTn dur="1" fill="hold" display="0" masterRel="nextClick" afterEffect="1"/>
                                        <p:tgtEl>
                                          <p:spTgt spid="47117"/>
                                        </p:tgtEl>
                                        <p:attrNameLst>
                                          <p:attrName>style.visibility</p:attrName>
                                        </p:attrNameLst>
                                      </p:cBhvr>
                                      <p:to>
                                        <p:strVal val="hidden"/>
                                      </p:to>
                                    </p:set>
                                  </p:subTnLst>
                                </p:cTn>
                              </p:par>
                              <p:par>
                                <p:cTn id="107" presetID="1" presetClass="entr" presetSubtype="0" fill="hold" grpId="0" nodeType="withEffect">
                                  <p:stCondLst>
                                    <p:cond delay="0"/>
                                  </p:stCondLst>
                                  <p:childTnLst>
                                    <p:set>
                                      <p:cBhvr>
                                        <p:cTn id="108" dur="1" fill="hold">
                                          <p:stCondLst>
                                            <p:cond delay="0"/>
                                          </p:stCondLst>
                                        </p:cTn>
                                        <p:tgtEl>
                                          <p:spTgt spid="47116"/>
                                        </p:tgtEl>
                                        <p:attrNameLst>
                                          <p:attrName>style.visibility</p:attrName>
                                        </p:attrNameLst>
                                      </p:cBhvr>
                                      <p:to>
                                        <p:strVal val="visible"/>
                                      </p:to>
                                    </p:set>
                                  </p:childTnLst>
                                  <p:subTnLst>
                                    <p:set>
                                      <p:cBhvr override="childStyle">
                                        <p:cTn dur="1" fill="hold" display="0" masterRel="nextClick" afterEffect="1"/>
                                        <p:tgtEl>
                                          <p:spTgt spid="47116"/>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7107">
                                            <p:txEl>
                                              <p:pRg st="15" end="15"/>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108">
                                            <p:txEl>
                                              <p:pRg st="6" end="6"/>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119"/>
                                        </p:tgtEl>
                                        <p:attrNameLst>
                                          <p:attrName>style.visibility</p:attrName>
                                        </p:attrNameLst>
                                      </p:cBhvr>
                                      <p:to>
                                        <p:strVal val="visible"/>
                                      </p:to>
                                    </p:set>
                                  </p:childTnLst>
                                  <p:subTnLst>
                                    <p:set>
                                      <p:cBhvr override="childStyle">
                                        <p:cTn dur="1" fill="hold" display="0" masterRel="nextClick" afterEffect="1"/>
                                        <p:tgtEl>
                                          <p:spTgt spid="47119"/>
                                        </p:tgtEl>
                                        <p:attrNameLst>
                                          <p:attrName>style.visibility</p:attrName>
                                        </p:attrNameLst>
                                      </p:cBhvr>
                                      <p:to>
                                        <p:strVal val="hidden"/>
                                      </p:to>
                                    </p:set>
                                  </p:subTnLst>
                                </p:cTn>
                              </p:par>
                              <p:par>
                                <p:cTn id="117" presetID="1" presetClass="entr" presetSubtype="0" fill="hold" grpId="0" nodeType="withEffect">
                                  <p:stCondLst>
                                    <p:cond delay="0"/>
                                  </p:stCondLst>
                                  <p:childTnLst>
                                    <p:set>
                                      <p:cBhvr>
                                        <p:cTn id="118" dur="1" fill="hold">
                                          <p:stCondLst>
                                            <p:cond delay="0"/>
                                          </p:stCondLst>
                                        </p:cTn>
                                        <p:tgtEl>
                                          <p:spTgt spid="47118"/>
                                        </p:tgtEl>
                                        <p:attrNameLst>
                                          <p:attrName>style.visibility</p:attrName>
                                        </p:attrNameLst>
                                      </p:cBhvr>
                                      <p:to>
                                        <p:strVal val="visible"/>
                                      </p:to>
                                    </p:set>
                                  </p:childTnLst>
                                  <p:subTnLst>
                                    <p:set>
                                      <p:cBhvr override="childStyle">
                                        <p:cTn dur="1" fill="hold" display="0" masterRel="nextClick" afterEffect="1"/>
                                        <p:tgtEl>
                                          <p:spTgt spid="47118"/>
                                        </p:tgtEl>
                                        <p:attrNameLst>
                                          <p:attrName>style.visibility</p:attrName>
                                        </p:attrNameLst>
                                      </p:cBhvr>
                                      <p:to>
                                        <p:strVal val="hidden"/>
                                      </p:to>
                                    </p:set>
                                  </p:subTnLst>
                                </p:cTn>
                              </p:par>
                              <p:par>
                                <p:cTn id="119" presetID="1" presetClass="entr" presetSubtype="0" fill="hold" grpId="0" nodeType="withEffect">
                                  <p:stCondLst>
                                    <p:cond delay="0"/>
                                  </p:stCondLst>
                                  <p:childTnLst>
                                    <p:set>
                                      <p:cBhvr>
                                        <p:cTn id="120" dur="1" fill="hold">
                                          <p:stCondLst>
                                            <p:cond delay="0"/>
                                          </p:stCondLst>
                                        </p:cTn>
                                        <p:tgtEl>
                                          <p:spTgt spid="47120"/>
                                        </p:tgtEl>
                                        <p:attrNameLst>
                                          <p:attrName>style.visibility</p:attrName>
                                        </p:attrNameLst>
                                      </p:cBhvr>
                                      <p:to>
                                        <p:strVal val="visible"/>
                                      </p:to>
                                    </p:set>
                                  </p:childTnLst>
                                  <p:subTnLst>
                                    <p:set>
                                      <p:cBhvr override="childStyle">
                                        <p:cTn dur="1" fill="hold" display="0" masterRel="nextClick" afterEffect="1"/>
                                        <p:tgtEl>
                                          <p:spTgt spid="47120"/>
                                        </p:tgtEl>
                                        <p:attrNameLst>
                                          <p:attrName>style.visibility</p:attrName>
                                        </p:attrNameLst>
                                      </p:cBhvr>
                                      <p:to>
                                        <p:strVal val="hidden"/>
                                      </p:to>
                                    </p:set>
                                  </p:subTnLst>
                                </p:cTn>
                              </p:par>
                              <p:par>
                                <p:cTn id="121" presetID="1" presetClass="entr" presetSubtype="0" fill="hold" nodeType="withEffect">
                                  <p:stCondLst>
                                    <p:cond delay="0"/>
                                  </p:stCondLst>
                                  <p:iterate type="lt">
                                    <p:tmAbs val="0"/>
                                  </p:iterate>
                                  <p:childTnLst>
                                    <p:set>
                                      <p:cBhvr>
                                        <p:cTn id="122" dur="1" fill="hold">
                                          <p:stCondLst>
                                            <p:cond delay="0"/>
                                          </p:stCondLst>
                                        </p:cTn>
                                        <p:tgtEl>
                                          <p:spTgt spid="47107">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7108">
                                            <p:txEl>
                                              <p:pRg st="3" end="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107">
                                            <p:txEl>
                                              <p:pRg st="6" end="6"/>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7108">
                                            <p:txEl>
                                              <p:pRg st="12" end="12"/>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108">
                                            <p:txEl>
                                              <p:pRg st="13" end="1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7108">
                                            <p:txEl>
                                              <p:pRg st="14" end="14"/>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7108">
                                            <p:txEl>
                                              <p:pRg st="15" end="15"/>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108">
                                            <p:txEl>
                                              <p:pRg st="16" end="16"/>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122"/>
                                        </p:tgtEl>
                                        <p:attrNameLst>
                                          <p:attrName>style.visibility</p:attrName>
                                        </p:attrNameLst>
                                      </p:cBhvr>
                                      <p:to>
                                        <p:strVal val="visible"/>
                                      </p:to>
                                    </p:set>
                                  </p:childTnLst>
                                  <p:subTnLst>
                                    <p:set>
                                      <p:cBhvr override="childStyle">
                                        <p:cTn dur="1" fill="hold" display="0" masterRel="nextClick" afterEffect="1"/>
                                        <p:tgtEl>
                                          <p:spTgt spid="47122"/>
                                        </p:tgtEl>
                                        <p:attrNameLst>
                                          <p:attrName>style.visibility</p:attrName>
                                        </p:attrNameLst>
                                      </p:cBhvr>
                                      <p:to>
                                        <p:strVal val="hidden"/>
                                      </p:to>
                                    </p:set>
                                  </p:subTnLst>
                                </p:cTn>
                              </p:par>
                              <p:par>
                                <p:cTn id="141" presetID="1" presetClass="entr" presetSubtype="0" fill="hold" grpId="0" nodeType="withEffect">
                                  <p:stCondLst>
                                    <p:cond delay="0"/>
                                  </p:stCondLst>
                                  <p:childTnLst>
                                    <p:set>
                                      <p:cBhvr>
                                        <p:cTn id="142" dur="1" fill="hold">
                                          <p:stCondLst>
                                            <p:cond delay="0"/>
                                          </p:stCondLst>
                                        </p:cTn>
                                        <p:tgtEl>
                                          <p:spTgt spid="47121"/>
                                        </p:tgtEl>
                                        <p:attrNameLst>
                                          <p:attrName>style.visibility</p:attrName>
                                        </p:attrNameLst>
                                      </p:cBhvr>
                                      <p:to>
                                        <p:strVal val="visible"/>
                                      </p:to>
                                    </p:set>
                                  </p:childTnLst>
                                  <p:subTnLst>
                                    <p:set>
                                      <p:cBhvr override="childStyle">
                                        <p:cTn dur="1" fill="hold" display="0" masterRel="nextClick" afterEffect="1"/>
                                        <p:tgtEl>
                                          <p:spTgt spid="47121"/>
                                        </p:tgtEl>
                                        <p:attrNameLst>
                                          <p:attrName>style.visibility</p:attrName>
                                        </p:attrNameLst>
                                      </p:cBhvr>
                                      <p:to>
                                        <p:strVal val="hidden"/>
                                      </p:to>
                                    </p:set>
                                  </p:subTnLst>
                                </p:cTn>
                              </p:par>
                              <p:par>
                                <p:cTn id="143" presetID="1" presetClass="entr" presetSubtype="0" fill="hold" grpId="0" nodeType="withEffect">
                                  <p:stCondLst>
                                    <p:cond delay="0"/>
                                  </p:stCondLst>
                                  <p:childTnLst>
                                    <p:set>
                                      <p:cBhvr>
                                        <p:cTn id="144" dur="1" fill="hold">
                                          <p:stCondLst>
                                            <p:cond delay="0"/>
                                          </p:stCondLst>
                                        </p:cTn>
                                        <p:tgtEl>
                                          <p:spTgt spid="47123"/>
                                        </p:tgtEl>
                                        <p:attrNameLst>
                                          <p:attrName>style.visibility</p:attrName>
                                        </p:attrNameLst>
                                      </p:cBhvr>
                                      <p:to>
                                        <p:strVal val="visible"/>
                                      </p:to>
                                    </p:set>
                                  </p:childTnLst>
                                  <p:subTnLst>
                                    <p:set>
                                      <p:cBhvr override="childStyle">
                                        <p:cTn dur="1" fill="hold" display="0" masterRel="nextClick" afterEffect="1"/>
                                        <p:tgtEl>
                                          <p:spTgt spid="47123"/>
                                        </p:tgtEl>
                                        <p:attrNameLst>
                                          <p:attrName>style.visibility</p:attrName>
                                        </p:attrNameLst>
                                      </p:cBhvr>
                                      <p:to>
                                        <p:strVal val="hidden"/>
                                      </p:to>
                                    </p:set>
                                  </p:subTnLst>
                                </p:cTn>
                              </p:par>
                              <p:par>
                                <p:cTn id="145" presetID="1" presetClass="entr" presetSubtype="0" fill="hold" nodeType="withEffect">
                                  <p:stCondLst>
                                    <p:cond delay="0"/>
                                  </p:stCondLst>
                                  <p:childTnLst>
                                    <p:set>
                                      <p:cBhvr>
                                        <p:cTn id="146"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7107">
                                            <p:txEl>
                                              <p:pRg st="2" end="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7107">
                                            <p:txEl>
                                              <p:pRg st="3" end="3"/>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7107">
                                            <p:txEl>
                                              <p:pRg st="4" end="4"/>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7125"/>
                                        </p:tgtEl>
                                        <p:attrNameLst>
                                          <p:attrName>style.visibility</p:attrName>
                                        </p:attrNameLst>
                                      </p:cBhvr>
                                      <p:to>
                                        <p:strVal val="visible"/>
                                      </p:to>
                                    </p:set>
                                  </p:childTnLst>
                                  <p:subTnLst>
                                    <p:set>
                                      <p:cBhvr override="childStyle">
                                        <p:cTn dur="1" fill="hold" display="0" masterRel="nextClick" afterEffect="1"/>
                                        <p:tgtEl>
                                          <p:spTgt spid="47125"/>
                                        </p:tgtEl>
                                        <p:attrNameLst>
                                          <p:attrName>style.visibility</p:attrName>
                                        </p:attrNameLst>
                                      </p:cBhvr>
                                      <p:to>
                                        <p:strVal val="hidden"/>
                                      </p:to>
                                    </p:set>
                                  </p:subTnLst>
                                </p:cTn>
                              </p:par>
                              <p:par>
                                <p:cTn id="157" presetID="1" presetClass="entr" presetSubtype="0" fill="hold" grpId="0" nodeType="withEffect">
                                  <p:stCondLst>
                                    <p:cond delay="0"/>
                                  </p:stCondLst>
                                  <p:childTnLst>
                                    <p:set>
                                      <p:cBhvr>
                                        <p:cTn id="158" dur="1" fill="hold">
                                          <p:stCondLst>
                                            <p:cond delay="0"/>
                                          </p:stCondLst>
                                        </p:cTn>
                                        <p:tgtEl>
                                          <p:spTgt spid="47124"/>
                                        </p:tgtEl>
                                        <p:attrNameLst>
                                          <p:attrName>style.visibility</p:attrName>
                                        </p:attrNameLst>
                                      </p:cBhvr>
                                      <p:to>
                                        <p:strVal val="visible"/>
                                      </p:to>
                                    </p:set>
                                  </p:childTnLst>
                                  <p:subTnLst>
                                    <p:set>
                                      <p:cBhvr override="childStyle">
                                        <p:cTn dur="1" fill="hold" display="0" masterRel="nextClick" afterEffect="1"/>
                                        <p:tgtEl>
                                          <p:spTgt spid="471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P spid="47112" grpId="0" animBg="1"/>
      <p:bldP spid="47113" grpId="0" animBg="1"/>
      <p:bldP spid="47114" grpId="0" animBg="1"/>
      <p:bldP spid="47115" grpId="0" animBg="1"/>
      <p:bldP spid="47116" grpId="0" animBg="1"/>
      <p:bldP spid="47117" grpId="0" animBg="1"/>
      <p:bldP spid="47118" grpId="0" animBg="1"/>
      <p:bldP spid="47119" grpId="0" animBg="1"/>
      <p:bldP spid="47120" grpId="0" animBg="1"/>
      <p:bldP spid="47121" grpId="0" animBg="1"/>
      <p:bldP spid="47122" grpId="0" animBg="1"/>
      <p:bldP spid="47123" grpId="0" animBg="1"/>
      <p:bldP spid="47124" grpId="0" animBg="1"/>
      <p:bldP spid="47125" grpId="0" animBg="1"/>
      <p:bldP spid="471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Spec# and Boogie</a:t>
            </a:r>
            <a:endParaRPr lang="en-US" sz="4400" b="1" dirty="0"/>
          </a:p>
        </p:txBody>
      </p:sp>
      <p:pic>
        <p:nvPicPr>
          <p:cNvPr id="4" name="Picture 3" descr="leino.jpg"/>
          <p:cNvPicPr>
            <a:picLocks noChangeAspect="1"/>
          </p:cNvPicPr>
          <p:nvPr/>
        </p:nvPicPr>
        <p:blipFill>
          <a:blip r:embed="rId2"/>
          <a:stretch>
            <a:fillRect/>
          </a:stretch>
        </p:blipFill>
        <p:spPr>
          <a:xfrm>
            <a:off x="6803831" y="3402217"/>
            <a:ext cx="566447" cy="622390"/>
          </a:xfrm>
          <a:prstGeom prst="rect">
            <a:avLst/>
          </a:prstGeom>
        </p:spPr>
      </p:pic>
      <p:pic>
        <p:nvPicPr>
          <p:cNvPr id="5" name="Picture 4" descr="mbarnett.jpg"/>
          <p:cNvPicPr>
            <a:picLocks noChangeAspect="1"/>
          </p:cNvPicPr>
          <p:nvPr/>
        </p:nvPicPr>
        <p:blipFill>
          <a:blip r:embed="rId3"/>
          <a:stretch>
            <a:fillRect/>
          </a:stretch>
        </p:blipFill>
        <p:spPr>
          <a:xfrm>
            <a:off x="7447484" y="3363643"/>
            <a:ext cx="665158" cy="655021"/>
          </a:xfrm>
          <a:prstGeom prst="rect">
            <a:avLst/>
          </a:prstGeom>
        </p:spPr>
      </p:pic>
      <p:sp>
        <p:nvSpPr>
          <p:cNvPr id="6" name="TextBox 5"/>
          <p:cNvSpPr txBox="1"/>
          <p:nvPr/>
        </p:nvSpPr>
        <p:spPr>
          <a:xfrm>
            <a:off x="5871410" y="4247148"/>
            <a:ext cx="3055195" cy="369332"/>
          </a:xfrm>
          <a:prstGeom prst="rect">
            <a:avLst/>
          </a:prstGeom>
          <a:noFill/>
        </p:spPr>
        <p:txBody>
          <a:bodyPr wrap="none" rtlCol="0">
            <a:spAutoFit/>
          </a:bodyPr>
          <a:lstStyle/>
          <a:p>
            <a:r>
              <a:rPr lang="en-US" dirty="0" smtClean="0">
                <a:solidFill>
                  <a:schemeClr val="bg1"/>
                </a:solidFill>
              </a:rPr>
              <a:t>Rustan Leino &amp; Mike Barnett</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Verifying Compilers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Subtitle 2"/>
          <p:cNvSpPr txBox="1">
            <a:spLocks/>
          </p:cNvSpPr>
          <p:nvPr/>
        </p:nvSpPr>
        <p:spPr>
          <a:xfrm>
            <a:off x="669656" y="2558555"/>
            <a:ext cx="7690116" cy="2769989"/>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A verifying compiler uses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automated reasoning</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to check the</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of a program that is compiles.</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is specified by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types, assertions, . . . and other</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redundant annotations</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that accompany the program.</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Tony Hoare 2004</a:t>
            </a:r>
            <a:endParaRPr kumimoji="0" lang="en-US" sz="2400" b="0" i="0" u="none" strike="noStrike" kern="1200" cap="none" spc="0" normalizeH="0" baseline="0" noProof="0" dirty="0">
              <a:ln>
                <a:noFill/>
              </a:ln>
              <a:solidFill>
                <a:schemeClr val="accent2">
                  <a:lumMod val="75000"/>
                </a:schemeClr>
              </a:solidFill>
              <a:effectLst/>
              <a:uLnTx/>
              <a:uFillTx/>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val="FF0000"/>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val="FF0000"/>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val="FF0000"/>
                </a:solidFill>
                <a:latin typeface="Calibri" pitchFamily="34" charset="0"/>
              </a:rPr>
              <a:t>Program</a:t>
            </a:r>
            <a:r>
              <a:rPr lang="en-US" sz="2400" i="1" dirty="0" smtClean="0">
                <a:latin typeface="Calibri" pitchFamily="34" charset="0"/>
              </a:rPr>
              <a:t> </a:t>
            </a:r>
            <a:r>
              <a:rPr lang="en-US" sz="2400" i="1" dirty="0" smtClean="0">
                <a:solidFill>
                  <a:srgbClr val="FF0000"/>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val="FF0000"/>
                </a:solidFill>
                <a:latin typeface="Calibri" pitchFamily="34" charset="0"/>
              </a:rPr>
              <a:t>Automatic</a:t>
            </a:r>
            <a:r>
              <a:rPr lang="en-US" sz="2400" i="1" dirty="0" smtClean="0">
                <a:latin typeface="Calibri" pitchFamily="34" charset="0"/>
              </a:rPr>
              <a:t> </a:t>
            </a:r>
            <a:r>
              <a:rPr lang="en-US" sz="2400" i="1" dirty="0" smtClean="0">
                <a:solidFill>
                  <a:srgbClr val="FF0000"/>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Z3</a:t>
            </a:r>
            <a:endParaRPr lang="en-US" sz="2400" dirty="0">
              <a:latin typeface="Calibri" pitchFamily="34" charset="0"/>
            </a:endParaRPr>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4790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smtClean="0"/>
              <a:t>Z3</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rot="16200000" flipH="1">
            <a:off x="6855995" y="4520030"/>
            <a:ext cx="989013" cy="1345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Text Box 7"/>
          <p:cNvSpPr txBox="1">
            <a:spLocks noChangeArrowheads="1"/>
          </p:cNvSpPr>
          <p:nvPr/>
        </p:nvSpPr>
        <p:spPr bwMode="auto">
          <a:xfrm>
            <a:off x="4195102" y="5392215"/>
            <a:ext cx="4415069" cy="1077212"/>
          </a:xfrm>
          <a:prstGeom prst="rect">
            <a:avLst/>
          </a:prstGeom>
          <a:noFill/>
          <a:ln w="9525">
            <a:noFill/>
            <a:miter lim="800000"/>
            <a:headEnd/>
            <a:tailEnd/>
          </a:ln>
          <a:effectLst/>
        </p:spPr>
        <p:txBody>
          <a:bodyPr wrap="square" lIns="91432" tIns="45717" rIns="91432" bIns="45717">
            <a:spAutoFit/>
          </a:bodyPr>
          <a:lstStyle/>
          <a:p>
            <a:pPr algn="ctr">
              <a:spcBef>
                <a:spcPct val="50000"/>
              </a:spcBef>
            </a:pPr>
            <a:r>
              <a:rPr lang="en-US" sz="3200" dirty="0" smtClean="0">
                <a:solidFill>
                  <a:schemeClr val="bg1"/>
                </a:solidFill>
                <a:effectLst>
                  <a:outerShdw blurRad="38100" dist="38100" dir="2700000" algn="tl">
                    <a:srgbClr val="000000">
                      <a:alpha val="43137"/>
                    </a:srgbClr>
                  </a:outerShdw>
                </a:effectLst>
                <a:latin typeface="+mn-lt"/>
              </a:rPr>
              <a:t>Verification condition (logical formula)</a:t>
            </a:r>
          </a:p>
        </p:txBody>
      </p:sp>
      <p:sp>
        <p:nvSpPr>
          <p:cNvPr id="43014" name="Text Box 6"/>
          <p:cNvSpPr txBox="1">
            <a:spLocks noChangeArrowheads="1"/>
          </p:cNvSpPr>
          <p:nvPr/>
        </p:nvSpPr>
        <p:spPr bwMode="auto">
          <a:xfrm>
            <a:off x="702231" y="1047738"/>
            <a:ext cx="3573087"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Source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2700000">
            <a:off x="1418926" y="2014621"/>
            <a:ext cx="2036238"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3" name="Text Box 6"/>
          <p:cNvSpPr txBox="1">
            <a:spLocks noChangeArrowheads="1"/>
          </p:cNvSpPr>
          <p:nvPr/>
        </p:nvSpPr>
        <p:spPr bwMode="auto">
          <a:xfrm>
            <a:off x="1727465" y="3135840"/>
            <a:ext cx="6439118"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Intermediate verification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14" name="AutoShape 8"/>
          <p:cNvSpPr>
            <a:spLocks noChangeArrowheads="1"/>
          </p:cNvSpPr>
          <p:nvPr/>
        </p:nvSpPr>
        <p:spPr bwMode="auto">
          <a:xfrm rot="2700000">
            <a:off x="3395266" y="4112965"/>
            <a:ext cx="2065189"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5" name="Title 14"/>
          <p:cNvSpPr>
            <a:spLocks noGrp="1"/>
          </p:cNvSpPr>
          <p:nvPr>
            <p:ph type="title"/>
          </p:nvPr>
        </p:nvSpPr>
        <p:spPr/>
        <p:txBody>
          <a:bodyPr/>
          <a:lstStyle/>
          <a:p>
            <a:r>
              <a:rPr smtClean="0"/>
              <a:t>Basic verifier architecture</a:t>
            </a:r>
            <a:endParaRPr lang="en-US"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val="000000">
              <a:alpha val="12157"/>
            </a:srgbClr>
          </a:solidFill>
          <a:ln cap="rnd">
            <a:solidFill>
              <a:srgbClr val="FFFFFF">
                <a:alpha val="25000"/>
              </a:srgbClr>
            </a:solidFill>
            <a:headEnd type="none" w="sm" len="sm"/>
            <a:tailEnd type="none" w="sm" len="sm"/>
          </a:ln>
          <a:effectLst>
            <a:outerShdw blurRad="44450" dir="5400000" algn="ctr">
              <a:srgbClr val="000000">
                <a:alpha val="0"/>
              </a:srgbClr>
            </a:outerShdw>
            <a:softEdge rad="317500"/>
          </a:effectLst>
          <a:scene3d>
            <a:camera prst="orthographicFront">
              <a:rot lat="0" lon="0" rev="0"/>
            </a:camera>
            <a:lightRig rig="threePt" dir="t"/>
          </a:scene3d>
          <a:sp3d>
            <a:bevelT w="635000" h="254000"/>
            <a:bevelB w="635000" h="0"/>
            <a:contourClr>
              <a:srgbClr val="777777"/>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2" name="AutoShape 14"/>
          <p:cNvSpPr>
            <a:spLocks noChangeArrowheads="1"/>
          </p:cNvSpPr>
          <p:nvPr/>
        </p:nvSpPr>
        <p:spPr bwMode="auto">
          <a:xfrm rot="4981690">
            <a:off x="4576523" y="1707983"/>
            <a:ext cx="1128712" cy="3886200"/>
          </a:xfrm>
          <a:custGeom>
            <a:avLst/>
            <a:gdLst>
              <a:gd name="G0" fmla="+- 439187 0 0"/>
              <a:gd name="G1" fmla="+- 5126691 0 0"/>
              <a:gd name="G2" fmla="+- 439187 0 5126691"/>
              <a:gd name="G3" fmla="+- 10800 0 0"/>
              <a:gd name="G4" fmla="+- 0 0 439187"/>
              <a:gd name="T0" fmla="*/ 360 256 1"/>
              <a:gd name="T1" fmla="*/ 0 256 1"/>
              <a:gd name="G5" fmla="+- G2 T0 T1"/>
              <a:gd name="G6" fmla="?: G2 G2 G5"/>
              <a:gd name="G7" fmla="+- 0 0 G6"/>
              <a:gd name="G8" fmla="+- 5604 0 0"/>
              <a:gd name="G9" fmla="+- 0 0 5126691"/>
              <a:gd name="G10" fmla="+- 5604 0 2700"/>
              <a:gd name="G11" fmla="cos G10 439187"/>
              <a:gd name="G12" fmla="sin G10 439187"/>
              <a:gd name="G13" fmla="cos 13500 439187"/>
              <a:gd name="G14" fmla="sin 13500 439187"/>
              <a:gd name="G15" fmla="+- G11 10800 0"/>
              <a:gd name="G16" fmla="+- G12 10800 0"/>
              <a:gd name="G17" fmla="+- G13 10800 0"/>
              <a:gd name="G18" fmla="+- G14 10800 0"/>
              <a:gd name="G19" fmla="*/ 5604 1 2"/>
              <a:gd name="G20" fmla="+- G19 5400 0"/>
              <a:gd name="G21" fmla="cos G20 439187"/>
              <a:gd name="G22" fmla="sin G20 439187"/>
              <a:gd name="G23" fmla="+- G21 10800 0"/>
              <a:gd name="G24" fmla="+- G12 G23 G22"/>
              <a:gd name="G25" fmla="+- G22 G23 G11"/>
              <a:gd name="G26" fmla="cos 10800 439187"/>
              <a:gd name="G27" fmla="sin 10800 439187"/>
              <a:gd name="G28" fmla="cos 5604 439187"/>
              <a:gd name="G29" fmla="sin 5604 439187"/>
              <a:gd name="G30" fmla="+- G26 10800 0"/>
              <a:gd name="G31" fmla="+- G27 10800 0"/>
              <a:gd name="G32" fmla="+- G28 10800 0"/>
              <a:gd name="G33" fmla="+- G29 10800 0"/>
              <a:gd name="G34" fmla="+- G19 5400 0"/>
              <a:gd name="G35" fmla="cos G34 5126691"/>
              <a:gd name="G36" fmla="sin G34 5126691"/>
              <a:gd name="G37" fmla="+/ 5126691 439187 2"/>
              <a:gd name="T2" fmla="*/ 180 256 1"/>
              <a:gd name="T3" fmla="*/ 0 256 1"/>
              <a:gd name="G38" fmla="+- G37 T2 T3"/>
              <a:gd name="G39" fmla="?: G2 G37 G38"/>
              <a:gd name="G40" fmla="cos 10800 G39"/>
              <a:gd name="G41" fmla="sin 10800 G39"/>
              <a:gd name="G42" fmla="cos 5604 G39"/>
              <a:gd name="G43" fmla="sin 5604 G39"/>
              <a:gd name="G44" fmla="+- G40 10800 0"/>
              <a:gd name="G45" fmla="+- G41 10800 0"/>
              <a:gd name="G46" fmla="+- G42 10800 0"/>
              <a:gd name="G47" fmla="+- G43 10800 0"/>
              <a:gd name="G48" fmla="+- G35 10800 0"/>
              <a:gd name="G49" fmla="+- G36 10800 0"/>
              <a:gd name="T4" fmla="*/ 2832 w 21600"/>
              <a:gd name="T5" fmla="*/ 3508 h 21600"/>
              <a:gd name="T6" fmla="*/ 12473 w 21600"/>
              <a:gd name="T7" fmla="*/ 18829 h 21600"/>
              <a:gd name="T8" fmla="*/ 6665 w 21600"/>
              <a:gd name="T9" fmla="*/ 7016 h 21600"/>
              <a:gd name="T10" fmla="*/ 24207 w 21600"/>
              <a:gd name="T11" fmla="*/ 12375 h 21600"/>
              <a:gd name="T12" fmla="*/ 18326 w 21600"/>
              <a:gd name="T13" fmla="*/ 17018 h 21600"/>
              <a:gd name="T14" fmla="*/ 13684 w 21600"/>
              <a:gd name="T15" fmla="*/ 1113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65" y="11453"/>
                </a:moveTo>
                <a:cubicBezTo>
                  <a:pt x="16391" y="11236"/>
                  <a:pt x="16404" y="11018"/>
                  <a:pt x="16404" y="10800"/>
                </a:cubicBezTo>
                <a:cubicBezTo>
                  <a:pt x="16404" y="7704"/>
                  <a:pt x="13895" y="5196"/>
                  <a:pt x="10800" y="5196"/>
                </a:cubicBezTo>
                <a:cubicBezTo>
                  <a:pt x="7704" y="5196"/>
                  <a:pt x="5196" y="7704"/>
                  <a:pt x="5196" y="10800"/>
                </a:cubicBezTo>
                <a:cubicBezTo>
                  <a:pt x="5196" y="13895"/>
                  <a:pt x="7704" y="16404"/>
                  <a:pt x="10800" y="16404"/>
                </a:cubicBezTo>
                <a:cubicBezTo>
                  <a:pt x="11184" y="16404"/>
                  <a:pt x="11567" y="16364"/>
                  <a:pt x="11943" y="16286"/>
                </a:cubicBezTo>
                <a:lnTo>
                  <a:pt x="13003" y="21372"/>
                </a:lnTo>
                <a:cubicBezTo>
                  <a:pt x="12278" y="21523"/>
                  <a:pt x="11540" y="21599"/>
                  <a:pt x="10800" y="21600"/>
                </a:cubicBezTo>
                <a:cubicBezTo>
                  <a:pt x="4835" y="21600"/>
                  <a:pt x="0" y="16764"/>
                  <a:pt x="0" y="10800"/>
                </a:cubicBezTo>
                <a:cubicBezTo>
                  <a:pt x="0" y="4835"/>
                  <a:pt x="4835" y="0"/>
                  <a:pt x="10800" y="0"/>
                </a:cubicBezTo>
                <a:cubicBezTo>
                  <a:pt x="16764" y="0"/>
                  <a:pt x="21600" y="4835"/>
                  <a:pt x="21600" y="10800"/>
                </a:cubicBezTo>
                <a:cubicBezTo>
                  <a:pt x="21600" y="11221"/>
                  <a:pt x="21575" y="11642"/>
                  <a:pt x="21526" y="12060"/>
                </a:cubicBezTo>
                <a:lnTo>
                  <a:pt x="24207" y="12375"/>
                </a:lnTo>
                <a:lnTo>
                  <a:pt x="18326" y="17018"/>
                </a:lnTo>
                <a:lnTo>
                  <a:pt x="13684" y="11138"/>
                </a:lnTo>
                <a:lnTo>
                  <a:pt x="16365" y="1145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val="000000">
                      <a:alpha val="43137"/>
                    </a:srgbClr>
                  </a:outerShdw>
                </a:effectLst>
                <a:latin typeface="Segoe" pitchFamily="34" charset="0"/>
              </a:rPr>
              <a:t>MSIL</a:t>
            </a:r>
          </a:p>
        </p:txBody>
      </p:sp>
      <p:sp>
        <p:nvSpPr>
          <p:cNvPr id="18" name="Rounded Rectangle 17"/>
          <p:cNvSpPr/>
          <p:nvPr/>
        </p:nvSpPr>
        <p:spPr bwMode="auto">
          <a:xfrm>
            <a:off x="3999594" y="5529460"/>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20" name="Rounded Rectangle 19"/>
          <p:cNvSpPr/>
          <p:nvPr/>
        </p:nvSpPr>
        <p:spPr bwMode="auto">
          <a:xfrm>
            <a:off x="5439110" y="3504279"/>
            <a:ext cx="2614448"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Inference engine</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rPr>
              <a:t>V</a:t>
            </a:r>
            <a:r>
              <a:rPr lang="en-US" sz="2400" dirty="0" smtClean="0">
                <a:solidFill>
                  <a:schemeClr val="bg1"/>
                </a:solidFill>
                <a:effectLst>
                  <a:outerShdw blurRad="38100" dist="38100" dir="2700000" algn="tl">
                    <a:srgbClr val="000000">
                      <a:alpha val="43137"/>
                    </a:srgbClr>
                  </a:outerShdw>
                </a:effectLst>
                <a:latin typeface="+mn-lt"/>
              </a:rPr>
              <a:t>erification </a:t>
            </a:r>
            <a:r>
              <a:rPr lang="en-US" sz="2400" dirty="0">
                <a:solidFill>
                  <a:schemeClr val="bg1"/>
                </a:solidFill>
                <a:effectLst>
                  <a:outerShdw blurRad="38100" dist="38100" dir="2700000" algn="tl">
                    <a:srgbClr val="000000">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latin typeface="+mn-lt"/>
              </a:rPr>
              <a:t>Spec#</a:t>
            </a:r>
          </a:p>
        </p:txBody>
      </p:sp>
      <p:sp>
        <p:nvSpPr>
          <p:cNvPr id="23" name="Heart 22"/>
          <p:cNvSpPr/>
          <p:nvPr/>
        </p:nvSpPr>
        <p:spPr bwMode="auto">
          <a:xfrm>
            <a:off x="2233446" y="3443033"/>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7" name="Rounded Rectangle 26"/>
          <p:cNvSpPr/>
          <p:nvPr/>
        </p:nvSpPr>
        <p:spPr bwMode="auto">
          <a:xfrm>
            <a:off x="3710221" y="171047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vcc</a:t>
            </a:r>
            <a:endParaRPr lang="en-US" sz="2400" dirty="0" smtClean="0">
              <a:solidFill>
                <a:schemeClr val="tx1"/>
              </a:solidFill>
              <a:latin typeface="Segoe" pitchFamily="34" charset="0"/>
            </a:endParaRP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8962203">
            <a:off x="3944592" y="2304227"/>
            <a:ext cx="422449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8" name="Rounded Rectangle 27"/>
          <p:cNvSpPr/>
          <p:nvPr/>
        </p:nvSpPr>
        <p:spPr bwMode="auto">
          <a:xfrm>
            <a:off x="548210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
        <p:nvSpPr>
          <p:cNvPr id="33" name="Rounded Rectangle 32"/>
          <p:cNvSpPr/>
          <p:nvPr/>
        </p:nvSpPr>
        <p:spPr bwMode="auto">
          <a:xfrm>
            <a:off x="7308459" y="1542198"/>
            <a:ext cx="1699061" cy="846160"/>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400"/>
              </a:spcBef>
              <a:spcAft>
                <a:spcPct val="0"/>
              </a:spcAft>
            </a:pPr>
            <a:r>
              <a:rPr lang="en-US" sz="2400" dirty="0" smtClean="0">
                <a:solidFill>
                  <a:schemeClr val="tx1"/>
                </a:solidFill>
                <a:latin typeface="Segoe" pitchFamily="34" charset="0"/>
              </a:rPr>
              <a:t/>
            </a:r>
            <a:br>
              <a:rPr lang="en-US" sz="2400" dirty="0" smtClean="0">
                <a:solidFill>
                  <a:schemeClr val="tx1"/>
                </a:solidFill>
                <a:latin typeface="Segoe" pitchFamily="34" charset="0"/>
              </a:rPr>
            </a:br>
            <a:r>
              <a:rPr lang="en-US" sz="2400" dirty="0" err="1" smtClean="0">
                <a:solidFill>
                  <a:schemeClr val="tx1"/>
                </a:solidFill>
                <a:latin typeface="Segoe" pitchFamily="34" charset="0"/>
              </a:rPr>
              <a:t>Dafny</a:t>
            </a:r>
            <a:r>
              <a:rPr lang="en-US" sz="2400" dirty="0" smtClean="0">
                <a:solidFill>
                  <a:schemeClr val="tx1"/>
                </a:solidFill>
                <a:latin typeface="Segoe" pitchFamily="34" charset="0"/>
              </a:rPr>
              <a:t> verifier</a:t>
            </a:r>
          </a:p>
          <a:p>
            <a:pPr algn="ctr" defTabSz="914099" fontAlgn="base">
              <a:spcBef>
                <a:spcPct val="0"/>
              </a:spcBef>
              <a:spcAft>
                <a:spcPct val="0"/>
              </a:spcAft>
            </a:pPr>
            <a:endParaRPr lang="en-US" sz="2400" dirty="0" smtClean="0">
              <a:solidFill>
                <a:schemeClr val="tx1"/>
              </a:solidFill>
              <a:latin typeface="Segoe" pitchFamily="34" charset="0"/>
            </a:endParaRPr>
          </a:p>
        </p:txBody>
      </p:sp>
      <p:sp>
        <p:nvSpPr>
          <p:cNvPr id="34" name="Text Box 6"/>
          <p:cNvSpPr txBox="1">
            <a:spLocks noChangeArrowheads="1"/>
          </p:cNvSpPr>
          <p:nvPr/>
        </p:nvSpPr>
        <p:spPr bwMode="auto">
          <a:xfrm>
            <a:off x="7465783" y="919356"/>
            <a:ext cx="1350672"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err="1" smtClean="0">
                <a:solidFill>
                  <a:schemeClr val="bg1"/>
                </a:solidFill>
                <a:effectLst>
                  <a:outerShdw blurRad="38100" dist="38100" dir="2700000" algn="tl">
                    <a:srgbClr val="000000">
                      <a:alpha val="43137"/>
                    </a:srgbClr>
                  </a:outerShdw>
                </a:effectLst>
              </a:rPr>
              <a:t>Dafny</a:t>
            </a:r>
            <a:endParaRPr lang="en-US" sz="2400" dirty="0">
              <a:solidFill>
                <a:schemeClr val="bg1"/>
              </a:solidFill>
              <a:effectLst>
                <a:outerShdw blurRad="38100" dist="38100" dir="2700000" algn="tl">
                  <a:srgbClr val="000000">
                    <a:alpha val="43137"/>
                  </a:srgbClr>
                </a:outerShdw>
              </a:effectLst>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0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0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0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9" grpId="0"/>
      <p:bldP spid="30" grpId="0" animBg="1"/>
      <p:bldP spid="28" grpId="0" animBg="1"/>
      <p:bldP spid="33" grpId="0" animBg="1"/>
      <p:bldP spid="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Modeling execution traces</a:t>
            </a:r>
            <a:endParaRPr lang="en-US" dirty="0"/>
          </a:p>
        </p:txBody>
      </p:sp>
      <p:sp>
        <p:nvSpPr>
          <p:cNvPr id="3" name="Oval 2"/>
          <p:cNvSpPr/>
          <p:nvPr/>
        </p:nvSpPr>
        <p:spPr bwMode="auto">
          <a:xfrm>
            <a:off x="764275" y="204717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Oval 3"/>
          <p:cNvSpPr/>
          <p:nvPr/>
        </p:nvSpPr>
        <p:spPr bwMode="auto">
          <a:xfrm>
            <a:off x="1719619" y="193799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2784144" y="1665035"/>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698544" y="199258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531058" y="170597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5745709" y="180151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2784144" y="307075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766782" y="302981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4599295" y="2674968"/>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5773003" y="257943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6673755" y="2988866"/>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7219666" y="263402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7847463" y="333006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777923" y="46675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1678675" y="474942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Oval 17"/>
          <p:cNvSpPr/>
          <p:nvPr/>
        </p:nvSpPr>
        <p:spPr bwMode="auto">
          <a:xfrm>
            <a:off x="2797792" y="461294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Oval 18"/>
          <p:cNvSpPr/>
          <p:nvPr/>
        </p:nvSpPr>
        <p:spPr bwMode="auto">
          <a:xfrm>
            <a:off x="3848670" y="504967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Lightning Bolt 19"/>
          <p:cNvSpPr/>
          <p:nvPr/>
        </p:nvSpPr>
        <p:spPr bwMode="auto">
          <a:xfrm>
            <a:off x="4804013" y="4612943"/>
            <a:ext cx="668740" cy="600502"/>
          </a:xfrm>
          <a:prstGeom prst="lightningBol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2" name="Straight Arrow Connector 21"/>
          <p:cNvCxnSpPr>
            <a:stCxn id="3" idx="7"/>
            <a:endCxn id="4" idx="1"/>
          </p:cNvCxnSpPr>
          <p:nvPr/>
        </p:nvCxnSpPr>
        <p:spPr>
          <a:xfrm rot="5400000" flipH="1" flipV="1">
            <a:off x="1282890" y="1610443"/>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5" name="Straight Arrow Connector 24"/>
          <p:cNvCxnSpPr>
            <a:stCxn id="4" idx="7"/>
            <a:endCxn id="5" idx="2"/>
          </p:cNvCxnSpPr>
          <p:nvPr/>
        </p:nvCxnSpPr>
        <p:spPr>
          <a:xfrm rot="5400000" flipH="1" flipV="1">
            <a:off x="2230724" y="1412551"/>
            <a:ext cx="205402" cy="9014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5" idx="6"/>
            <a:endCxn id="6" idx="2"/>
          </p:cNvCxnSpPr>
          <p:nvPr/>
        </p:nvCxnSpPr>
        <p:spPr>
          <a:xfrm>
            <a:off x="2975212" y="1760569"/>
            <a:ext cx="723332" cy="32754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6" idx="6"/>
            <a:endCxn id="7" idx="2"/>
          </p:cNvCxnSpPr>
          <p:nvPr/>
        </p:nvCxnSpPr>
        <p:spPr>
          <a:xfrm flipV="1">
            <a:off x="3889612" y="1801513"/>
            <a:ext cx="641446" cy="2866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7" idx="6"/>
            <a:endCxn id="8" idx="2"/>
          </p:cNvCxnSpPr>
          <p:nvPr/>
        </p:nvCxnSpPr>
        <p:spPr>
          <a:xfrm>
            <a:off x="4722126" y="1801513"/>
            <a:ext cx="1023583" cy="955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3" idx="5"/>
            <a:endCxn id="4" idx="3"/>
          </p:cNvCxnSpPr>
          <p:nvPr/>
        </p:nvCxnSpPr>
        <p:spPr>
          <a:xfrm rot="5400000" flipH="1" flipV="1">
            <a:off x="1282890" y="1745549"/>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a:stCxn id="4" idx="5"/>
            <a:endCxn id="9" idx="1"/>
          </p:cNvCxnSpPr>
          <p:nvPr/>
        </p:nvCxnSpPr>
        <p:spPr>
          <a:xfrm rot="16200000" flipH="1">
            <a:off x="1848586" y="2135196"/>
            <a:ext cx="997658" cy="92941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a:stCxn id="9" idx="6"/>
            <a:endCxn id="10" idx="2"/>
          </p:cNvCxnSpPr>
          <p:nvPr/>
        </p:nvCxnSpPr>
        <p:spPr>
          <a:xfrm flipV="1">
            <a:off x="2975212" y="3125344"/>
            <a:ext cx="791570" cy="4094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2" name="Straight Arrow Connector 41"/>
          <p:cNvCxnSpPr>
            <a:stCxn id="10" idx="6"/>
            <a:endCxn id="11" idx="2"/>
          </p:cNvCxnSpPr>
          <p:nvPr/>
        </p:nvCxnSpPr>
        <p:spPr>
          <a:xfrm flipV="1">
            <a:off x="3957850" y="2770502"/>
            <a:ext cx="641445" cy="35484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4" name="Straight Arrow Connector 43"/>
          <p:cNvCxnSpPr>
            <a:stCxn id="11" idx="7"/>
            <a:endCxn id="12" idx="2"/>
          </p:cNvCxnSpPr>
          <p:nvPr/>
        </p:nvCxnSpPr>
        <p:spPr>
          <a:xfrm rot="5400000" flipH="1" flipV="1">
            <a:off x="5253701" y="2183648"/>
            <a:ext cx="27982" cy="10106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6" name="Straight Arrow Connector 45"/>
          <p:cNvCxnSpPr>
            <a:stCxn id="12" idx="5"/>
            <a:endCxn id="13" idx="1"/>
          </p:cNvCxnSpPr>
          <p:nvPr/>
        </p:nvCxnSpPr>
        <p:spPr>
          <a:xfrm rot="16200000" flipH="1">
            <a:off x="6181750" y="2496860"/>
            <a:ext cx="274327" cy="76564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9" name="Straight Arrow Connector 48"/>
          <p:cNvCxnSpPr>
            <a:stCxn id="13" idx="7"/>
            <a:endCxn id="14" idx="2"/>
          </p:cNvCxnSpPr>
          <p:nvPr/>
        </p:nvCxnSpPr>
        <p:spPr>
          <a:xfrm rot="5400000" flipH="1" flipV="1">
            <a:off x="6884610" y="2681791"/>
            <a:ext cx="287289" cy="3828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a:stCxn id="14" idx="5"/>
            <a:endCxn id="15" idx="1"/>
          </p:cNvCxnSpPr>
          <p:nvPr/>
        </p:nvCxnSpPr>
        <p:spPr>
          <a:xfrm rot="16200000" flipH="1">
            <a:off x="7348633" y="2831230"/>
            <a:ext cx="560930" cy="4926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3" name="Straight Arrow Connector 52"/>
          <p:cNvCxnSpPr>
            <a:stCxn id="15" idx="5"/>
          </p:cNvCxnSpPr>
          <p:nvPr/>
        </p:nvCxnSpPr>
        <p:spPr>
          <a:xfrm rot="16200000" flipH="1">
            <a:off x="8222972" y="3280724"/>
            <a:ext cx="125184" cy="5500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6" name="Straight Arrow Connector 55"/>
          <p:cNvCxnSpPr>
            <a:stCxn id="16" idx="6"/>
            <a:endCxn id="17" idx="2"/>
          </p:cNvCxnSpPr>
          <p:nvPr/>
        </p:nvCxnSpPr>
        <p:spPr>
          <a:xfrm>
            <a:off x="968991" y="4763075"/>
            <a:ext cx="709684" cy="818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8" name="Straight Arrow Connector 57"/>
          <p:cNvCxnSpPr>
            <a:stCxn id="17" idx="6"/>
            <a:endCxn id="18" idx="2"/>
          </p:cNvCxnSpPr>
          <p:nvPr/>
        </p:nvCxnSpPr>
        <p:spPr>
          <a:xfrm flipV="1">
            <a:off x="1869743" y="4708483"/>
            <a:ext cx="928049" cy="13647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0" name="Straight Arrow Connector 59"/>
          <p:cNvCxnSpPr>
            <a:stCxn id="18" idx="6"/>
            <a:endCxn id="19" idx="2"/>
          </p:cNvCxnSpPr>
          <p:nvPr/>
        </p:nvCxnSpPr>
        <p:spPr>
          <a:xfrm>
            <a:off x="2988860" y="4708483"/>
            <a:ext cx="859810" cy="43672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2" name="Straight Arrow Connector 61"/>
          <p:cNvCxnSpPr>
            <a:stCxn id="19" idx="6"/>
            <a:endCxn id="20" idx="2"/>
          </p:cNvCxnSpPr>
          <p:nvPr/>
        </p:nvCxnSpPr>
        <p:spPr>
          <a:xfrm flipV="1">
            <a:off x="4039738" y="4882752"/>
            <a:ext cx="919757" cy="26245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8488908" y="3302755"/>
            <a:ext cx="668740" cy="584775"/>
          </a:xfrm>
          <a:prstGeom prst="rect">
            <a:avLst/>
          </a:prstGeom>
          <a:noFill/>
        </p:spPr>
        <p:txBody>
          <a:bodyPr wrap="square" rtlCol="0">
            <a:spAutoFit/>
          </a:bodyPr>
          <a:lstStyle/>
          <a:p>
            <a:r>
              <a:rPr lang="en-US" sz="3200" dirty="0" smtClean="0"/>
              <a:t>…</a:t>
            </a:r>
            <a:endParaRPr lang="en-US" sz="3200" dirty="0"/>
          </a:p>
        </p:txBody>
      </p:sp>
      <p:sp>
        <p:nvSpPr>
          <p:cNvPr id="64" name="TextBox 63"/>
          <p:cNvSpPr txBox="1"/>
          <p:nvPr/>
        </p:nvSpPr>
        <p:spPr>
          <a:xfrm>
            <a:off x="6098264" y="1616177"/>
            <a:ext cx="2402006"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latin typeface="Calibri" pitchFamily="34" charset="0"/>
              </a:rPr>
              <a:t>terminates</a:t>
            </a:r>
            <a:endParaRPr lang="en-US" sz="2800" dirty="0">
              <a:solidFill>
                <a:schemeClr val="bg1"/>
              </a:solidFill>
              <a:latin typeface="Calibri" pitchFamily="34" charset="0"/>
            </a:endParaRPr>
          </a:p>
        </p:txBody>
      </p:sp>
      <p:sp>
        <p:nvSpPr>
          <p:cNvPr id="65" name="TextBox 64"/>
          <p:cNvSpPr txBox="1"/>
          <p:nvPr/>
        </p:nvSpPr>
        <p:spPr>
          <a:xfrm>
            <a:off x="7397091" y="3698544"/>
            <a:ext cx="1692334"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rPr>
              <a:t>diverges</a:t>
            </a:r>
            <a:endParaRPr lang="en-US" sz="2800" dirty="0">
              <a:solidFill>
                <a:schemeClr val="bg1"/>
              </a:solidFill>
              <a:effectLst>
                <a:outerShdw blurRad="38100" dist="38100" dir="2700000" algn="tl">
                  <a:srgbClr val="000000">
                    <a:alpha val="43137"/>
                  </a:srgbClr>
                </a:outerShdw>
              </a:effectLst>
            </a:endParaRPr>
          </a:p>
        </p:txBody>
      </p:sp>
      <p:sp>
        <p:nvSpPr>
          <p:cNvPr id="66" name="TextBox 65"/>
          <p:cNvSpPr txBox="1"/>
          <p:nvPr/>
        </p:nvSpPr>
        <p:spPr>
          <a:xfrm>
            <a:off x="5615993" y="4695722"/>
            <a:ext cx="2579423"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rPr>
              <a:t>goes wrong</a:t>
            </a:r>
            <a:endParaRPr lang="en-US" sz="28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30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3000"/>
                            </p:stCondLst>
                            <p:childTnLst>
                              <p:par>
                                <p:cTn id="84" presetID="1" presetClass="entr" presetSubtype="0"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3500"/>
                            </p:stCondLst>
                            <p:childTnLst>
                              <p:par>
                                <p:cTn id="91" presetID="1"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par>
                          <p:cTn id="97" fill="hold">
                            <p:stCondLst>
                              <p:cond delay="4000"/>
                            </p:stCondLst>
                            <p:childTnLst>
                              <p:par>
                                <p:cTn id="98" presetID="1"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par>
                          <p:cTn id="100" fill="hold">
                            <p:stCondLst>
                              <p:cond delay="4000"/>
                            </p:stCondLst>
                            <p:childTnLst>
                              <p:par>
                                <p:cTn id="101" presetID="22" presetClass="entr" presetSubtype="8"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left)">
                                      <p:cBhvr>
                                        <p:cTn id="103" dur="500"/>
                                        <p:tgtEl>
                                          <p:spTgt spid="53"/>
                                        </p:tgtEl>
                                      </p:cBhvr>
                                    </p:animEffect>
                                  </p:childTnLst>
                                </p:cTn>
                              </p:par>
                            </p:childTnLst>
                          </p:cTn>
                        </p:par>
                        <p:par>
                          <p:cTn id="104" fill="hold">
                            <p:stCondLst>
                              <p:cond delay="45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30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8" fill="hold"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wipe(left)">
                                      <p:cBhvr>
                                        <p:cTn id="126" dur="500"/>
                                        <p:tgtEl>
                                          <p:spTgt spid="58"/>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par>
                          <p:cTn id="134" fill="hold">
                            <p:stCondLst>
                              <p:cond delay="1500"/>
                            </p:stCondLst>
                            <p:childTnLst>
                              <p:par>
                                <p:cTn id="135" presetID="1"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3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3" grpId="0"/>
      <p:bldP spid="64" grpId="0"/>
      <p:bldP spid="65"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States and execution traces</a:t>
            </a:r>
            <a:endParaRPr lang="en-US" dirty="0">
              <a:latin typeface="Calibri" pitchFamily="34" charset="0"/>
            </a:endParaRPr>
          </a:p>
        </p:txBody>
      </p:sp>
      <p:sp>
        <p:nvSpPr>
          <p:cNvPr id="3" name="Content Placeholder 2"/>
          <p:cNvSpPr>
            <a:spLocks noGrp="1"/>
          </p:cNvSpPr>
          <p:nvPr>
            <p:ph idx="1"/>
          </p:nvPr>
        </p:nvSpPr>
        <p:spPr>
          <a:xfrm>
            <a:off x="381000" y="1412875"/>
            <a:ext cx="8382000" cy="3462486"/>
          </a:xfrm>
        </p:spPr>
        <p:txBody>
          <a:bodyPr/>
          <a:lstStyle/>
          <a:p>
            <a:r>
              <a:rPr lang="en-US" dirty="0" smtClean="0">
                <a:latin typeface="Calibri" pitchFamily="34" charset="0"/>
              </a:rPr>
              <a:t>State</a:t>
            </a:r>
          </a:p>
          <a:p>
            <a:pPr lvl="1"/>
            <a:r>
              <a:rPr smtClean="0">
                <a:latin typeface="Calibri" pitchFamily="34" charset="0"/>
              </a:rPr>
              <a:t>Cartesian product of variables</a:t>
            </a:r>
            <a:endParaRPr lang="en-US" dirty="0" smtClean="0">
              <a:latin typeface="Calibri" pitchFamily="34" charset="0"/>
            </a:endParaRPr>
          </a:p>
          <a:p>
            <a:r>
              <a:rPr lang="en-US" dirty="0" smtClean="0">
                <a:latin typeface="Calibri" pitchFamily="34" charset="0"/>
              </a:rPr>
              <a:t>Execution trace</a:t>
            </a:r>
          </a:p>
          <a:p>
            <a:pPr lvl="1"/>
            <a:r>
              <a:rPr smtClean="0">
                <a:latin typeface="Calibri" pitchFamily="34" charset="0"/>
              </a:rPr>
              <a:t>Nonempty finite sequence of states</a:t>
            </a:r>
          </a:p>
          <a:p>
            <a:pPr lvl="1"/>
            <a:r>
              <a:rPr smtClean="0">
                <a:latin typeface="Calibri" pitchFamily="34" charset="0"/>
              </a:rPr>
              <a:t>Infinite sequence of states</a:t>
            </a:r>
          </a:p>
          <a:p>
            <a:pPr lvl="1"/>
            <a:r>
              <a:rPr smtClean="0">
                <a:latin typeface="Calibri" pitchFamily="34" charset="0"/>
              </a:rPr>
              <a:t>Nonempty finite sequence of states</a:t>
            </a:r>
            <a:r>
              <a:rPr lang="en-US" dirty="0" smtClean="0">
                <a:latin typeface="Calibri" pitchFamily="34" charset="0"/>
              </a:rPr>
              <a:t> </a:t>
            </a:r>
            <a:r>
              <a:rPr smtClean="0">
                <a:latin typeface="Calibri" pitchFamily="34" charset="0"/>
              </a:rPr>
              <a:t> </a:t>
            </a:r>
            <a:r>
              <a:rPr lang="en-US" dirty="0" smtClean="0">
                <a:latin typeface="Calibri" pitchFamily="34" charset="0"/>
              </a:rPr>
              <a:t/>
            </a:r>
            <a:br>
              <a:rPr lang="en-US" dirty="0" smtClean="0">
                <a:latin typeface="Calibri" pitchFamily="34" charset="0"/>
              </a:rPr>
            </a:br>
            <a:r>
              <a:rPr smtClean="0">
                <a:latin typeface="Calibri" pitchFamily="34" charset="0"/>
              </a:rPr>
              <a:t>followed by special error state</a:t>
            </a:r>
            <a:endParaRPr lang="en-US" dirty="0">
              <a:latin typeface="Calibri" pitchFamily="34" charset="0"/>
            </a:endParaRPr>
          </a:p>
        </p:txBody>
      </p:sp>
      <p:sp>
        <p:nvSpPr>
          <p:cNvPr id="4" name="Oval 3"/>
          <p:cNvSpPr/>
          <p:nvPr/>
        </p:nvSpPr>
        <p:spPr bwMode="auto">
          <a:xfrm>
            <a:off x="7069541" y="167868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410735" y="31526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8243249" y="309805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7369792" y="365760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7356144" y="416257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Lightning Bolt 8"/>
          <p:cNvSpPr/>
          <p:nvPr/>
        </p:nvSpPr>
        <p:spPr bwMode="auto">
          <a:xfrm>
            <a:off x="8162787" y="4024740"/>
            <a:ext cx="668740" cy="600502"/>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5" idx="6"/>
            <a:endCxn id="6" idx="2"/>
          </p:cNvCxnSpPr>
          <p:nvPr/>
        </p:nvCxnSpPr>
        <p:spPr>
          <a:xfrm flipV="1">
            <a:off x="7601803" y="3193584"/>
            <a:ext cx="641446" cy="545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 name="Straight Arrow Connector 14"/>
          <p:cNvCxnSpPr>
            <a:stCxn id="7" idx="6"/>
          </p:cNvCxnSpPr>
          <p:nvPr/>
        </p:nvCxnSpPr>
        <p:spPr>
          <a:xfrm flipV="1">
            <a:off x="7560860" y="3722914"/>
            <a:ext cx="718982" cy="3022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7" name="Straight Arrow Connector 16"/>
          <p:cNvCxnSpPr>
            <a:stCxn id="8" idx="6"/>
            <a:endCxn id="9" idx="2"/>
          </p:cNvCxnSpPr>
          <p:nvPr/>
        </p:nvCxnSpPr>
        <p:spPr>
          <a:xfrm>
            <a:off x="7547212" y="4258108"/>
            <a:ext cx="771057" cy="3644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9" name="TextBox 18"/>
          <p:cNvSpPr txBox="1"/>
          <p:nvPr/>
        </p:nvSpPr>
        <p:spPr>
          <a:xfrm>
            <a:off x="8234626" y="3326016"/>
            <a:ext cx="653143" cy="584775"/>
          </a:xfrm>
          <a:prstGeom prst="rect">
            <a:avLst/>
          </a:prstGeom>
          <a:noFill/>
        </p:spPr>
        <p:txBody>
          <a:bodyPr wrap="square" rtlCol="0">
            <a:spAutoFit/>
          </a:bodyPr>
          <a:lstStyle/>
          <a:p>
            <a:r>
              <a:rPr lang="en-US" sz="3200" dirty="0" smtClean="0">
                <a:solidFill>
                  <a:schemeClr val="bg1"/>
                </a:solidFill>
              </a:rPr>
              <a:t>…</a:t>
            </a:r>
            <a:endParaRPr lang="en-US" sz="3200" dirty="0">
              <a:solidFill>
                <a:schemeClr val="bg1"/>
              </a:solidFill>
            </a:endParaRPr>
          </a:p>
        </p:txBody>
      </p:sp>
      <p:sp>
        <p:nvSpPr>
          <p:cNvPr id="20" name="TextBox 19"/>
          <p:cNvSpPr txBox="1"/>
          <p:nvPr/>
        </p:nvSpPr>
        <p:spPr>
          <a:xfrm>
            <a:off x="6905773" y="2006223"/>
            <a:ext cx="2320119" cy="369332"/>
          </a:xfrm>
          <a:prstGeom prst="rect">
            <a:avLst/>
          </a:prstGeom>
          <a:noFill/>
        </p:spPr>
        <p:txBody>
          <a:bodyPr wrap="square" rtlCol="0">
            <a:spAutoFit/>
          </a:bodyPr>
          <a:lstStyle/>
          <a:p>
            <a:r>
              <a:rPr lang="en-US" dirty="0" smtClean="0">
                <a:solidFill>
                  <a:schemeClr val="bg1"/>
                </a:solidFill>
              </a:rPr>
              <a:t>(x: </a:t>
            </a:r>
            <a:r>
              <a:rPr lang="en-US" dirty="0" err="1" smtClean="0">
                <a:solidFill>
                  <a:schemeClr val="bg1"/>
                </a:solidFill>
              </a:rPr>
              <a:t>int</a:t>
            </a:r>
            <a:r>
              <a:rPr lang="en-US" dirty="0" smtClean="0">
                <a:solidFill>
                  <a:schemeClr val="bg1"/>
                </a:solidFill>
              </a:rPr>
              <a:t>, y: </a:t>
            </a:r>
            <a:r>
              <a:rPr lang="en-US" dirty="0" err="1" smtClean="0">
                <a:solidFill>
                  <a:schemeClr val="bg1"/>
                </a:solidFill>
              </a:rPr>
              <a:t>int</a:t>
            </a:r>
            <a:r>
              <a:rPr lang="en-US" dirty="0" smtClean="0">
                <a:solidFill>
                  <a:schemeClr val="bg1"/>
                </a:solidFill>
              </a:rPr>
              <a:t>, z: </a:t>
            </a:r>
            <a:r>
              <a:rPr lang="en-US" dirty="0" err="1" smtClean="0">
                <a:solidFill>
                  <a:schemeClr val="bg1"/>
                </a:solidFill>
              </a:rPr>
              <a:t>bool</a:t>
            </a:r>
            <a:r>
              <a:rPr lang="en-US" dirty="0" smtClean="0">
                <a:solidFill>
                  <a:schemeClr val="bg1"/>
                </a:solidFill>
              </a:rPr>
              <a:t>)</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935" y="219555"/>
            <a:ext cx="8382000" cy="665162"/>
          </a:xfrm>
        </p:spPr>
        <p:txBody>
          <a:bodyPr/>
          <a:lstStyle/>
          <a:p>
            <a:r>
              <a:rPr sz="4800" smtClean="0"/>
              <a:t>Satisfiability Modulo Theories (SMT)</a:t>
            </a:r>
            <a:endParaRPr sz="4800" spc="-167">
              <a:solidFill>
                <a:schemeClr val="accent1"/>
              </a:solidFill>
              <a:effectLst>
                <a:outerShdw blurRad="50800" dist="38100" dir="2700000" algn="tl" rotWithShape="0">
                  <a:prstClr val="black">
                    <a:alpha val="61000"/>
                  </a:prstClr>
                </a:outerShdw>
              </a:effectLst>
            </a:endParaRPr>
          </a:p>
        </p:txBody>
      </p:sp>
      <p:graphicFrame>
        <p:nvGraphicFramePr>
          <p:cNvPr id="6" name="Object 5"/>
          <p:cNvGraphicFramePr>
            <a:graphicFrameLocks noChangeAspect="1"/>
          </p:cNvGraphicFramePr>
          <p:nvPr/>
        </p:nvGraphicFramePr>
        <p:xfrm>
          <a:off x="270163" y="2227118"/>
          <a:ext cx="8517665" cy="524164"/>
        </p:xfrm>
        <a:graphic>
          <a:graphicData uri="http://schemas.openxmlformats.org/presentationml/2006/ole">
            <p:oleObj spid="_x0000_s615426" name="Equation" r:id="rId4" imgW="3301920" imgH="203040" progId="Equation.3">
              <p:embed/>
            </p:oleObj>
          </a:graphicData>
        </a:graphic>
      </p:graphicFrame>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345680" y="2275840"/>
            <a:ext cx="1259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55520"/>
            <a:ext cx="77216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00320"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648928" y="3244309"/>
            <a:ext cx="2332824"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62128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6616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3304452" y="3244309"/>
            <a:ext cx="2160545" cy="92456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918960" y="227584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235200" y="226568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5761193" y="3244309"/>
            <a:ext cx="2770145" cy="9245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Free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pPr>
              <a:buNone/>
            </a:pPr>
            <a:endParaRPr lang="en-US" sz="3200" dirty="0"/>
          </a:p>
        </p:txBody>
      </p:sp>
      <p:sp>
        <p:nvSpPr>
          <p:cNvPr id="4" name="Content Placeholder 3"/>
          <p:cNvSpPr>
            <a:spLocks noGrp="1"/>
          </p:cNvSpPr>
          <p:nvPr>
            <p:ph sz="half" idx="4294967295"/>
          </p:nvPr>
        </p:nvSpPr>
        <p:spPr>
          <a:xfrm>
            <a:off x="4752474" y="1411288"/>
            <a:ext cx="4114800" cy="3694112"/>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a:p>
            <a:pPr>
              <a:buNone/>
            </a:pPr>
            <a:endParaRPr lang="en-US" sz="3200" dirty="0" smtClean="0"/>
          </a:p>
          <a:p>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fade">
                                      <p:cBhvr>
                                        <p:cTn id="58" dur="500"/>
                                        <p:tgtEl>
                                          <p:spTgt spid="4">
                                            <p:txEl>
                                              <p:pRg st="0" end="0"/>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animEffect transition="in" filter="fade">
                                      <p:cBhvr>
                                        <p:cTn id="103" dur="500"/>
                                        <p:tgtEl>
                                          <p:spTgt spid="4">
                                            <p:txEl>
                                              <p:pRg st="2" end="2"/>
                                            </p:txEl>
                                          </p:spTgt>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49" grpId="0" animBg="1"/>
      <p:bldP spid="50" grpId="0" animBg="1"/>
      <p:bldP spid="51" grpId="0" animBg="1"/>
      <p:bldP spid="52" grpId="0" animBg="1"/>
      <p:bldP spid="53" grpId="0" animBg="1"/>
      <p:bldP spid="56" grpId="0" animBg="1"/>
      <p:bldP spid="58" grpId="0" animBg="1"/>
      <p:bldP spid="59" grpId="0" animBg="1"/>
      <p:bldP spid="60" grpId="0"/>
      <p:bldP spid="61" grpId="0"/>
      <p:bldP spid="62" grpId="0" animBg="1"/>
      <p:bldP spid="63" grpId="0" animBg="1"/>
      <p:bldP spid="64" grpId="0" animBg="1"/>
      <p:bldP spid="65" grpId="0" animBg="1"/>
      <p:bldP spid="67" grpId="0" animBg="1"/>
      <p:bldP spid="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2556083" y="622864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1" name="Rounded Rectangle 140"/>
          <p:cNvSpPr/>
          <p:nvPr/>
        </p:nvSpPr>
        <p:spPr bwMode="auto">
          <a:xfrm>
            <a:off x="2556083" y="521871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3" name="Rounded Rectangle 142"/>
          <p:cNvSpPr/>
          <p:nvPr/>
        </p:nvSpPr>
        <p:spPr bwMode="auto">
          <a:xfrm>
            <a:off x="2556083" y="546437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5" name="Rounded Rectangle 144"/>
          <p:cNvSpPr/>
          <p:nvPr/>
        </p:nvSpPr>
        <p:spPr bwMode="auto">
          <a:xfrm>
            <a:off x="2556083" y="573732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7" name="Rounded Rectangle 146"/>
          <p:cNvSpPr/>
          <p:nvPr/>
        </p:nvSpPr>
        <p:spPr bwMode="auto">
          <a:xfrm>
            <a:off x="2556083" y="598298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50" name="Rounded Rectangle 149"/>
          <p:cNvSpPr/>
          <p:nvPr/>
        </p:nvSpPr>
        <p:spPr bwMode="auto">
          <a:xfrm>
            <a:off x="2556083" y="6460661"/>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38" name="Rounded Rectangle 137"/>
          <p:cNvSpPr/>
          <p:nvPr/>
        </p:nvSpPr>
        <p:spPr bwMode="auto">
          <a:xfrm>
            <a:off x="2556083" y="4904815"/>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0" name="TextBox 139"/>
          <p:cNvSpPr txBox="1"/>
          <p:nvPr/>
        </p:nvSpPr>
        <p:spPr>
          <a:xfrm>
            <a:off x="2551488" y="5859008"/>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4692316" y="1423320"/>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4" name="Oval 103"/>
          <p:cNvSpPr/>
          <p:nvPr/>
        </p:nvSpPr>
        <p:spPr bwMode="auto">
          <a:xfrm>
            <a:off x="1937279" y="567626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8" name="Oval 107"/>
          <p:cNvSpPr/>
          <p:nvPr/>
        </p:nvSpPr>
        <p:spPr bwMode="auto">
          <a:xfrm>
            <a:off x="26425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9" name="Oval 108"/>
          <p:cNvSpPr/>
          <p:nvPr/>
        </p:nvSpPr>
        <p:spPr bwMode="auto">
          <a:xfrm>
            <a:off x="26425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0" name="Oval 109"/>
          <p:cNvSpPr/>
          <p:nvPr/>
        </p:nvSpPr>
        <p:spPr bwMode="auto">
          <a:xfrm>
            <a:off x="26425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1" name="Oval 110"/>
          <p:cNvSpPr/>
          <p:nvPr/>
        </p:nvSpPr>
        <p:spPr bwMode="auto">
          <a:xfrm>
            <a:off x="2642595" y="58133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3" name="Oval 112"/>
          <p:cNvSpPr/>
          <p:nvPr/>
        </p:nvSpPr>
        <p:spPr bwMode="auto">
          <a:xfrm>
            <a:off x="35569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4" name="Oval 113"/>
          <p:cNvSpPr/>
          <p:nvPr/>
        </p:nvSpPr>
        <p:spPr bwMode="auto">
          <a:xfrm>
            <a:off x="35569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5" name="Oval 114"/>
          <p:cNvSpPr/>
          <p:nvPr/>
        </p:nvSpPr>
        <p:spPr bwMode="auto">
          <a:xfrm>
            <a:off x="35569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6" name="Oval 115"/>
          <p:cNvSpPr/>
          <p:nvPr/>
        </p:nvSpPr>
        <p:spPr bwMode="auto">
          <a:xfrm>
            <a:off x="3556995" y="64884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0" name="Oval 119"/>
          <p:cNvSpPr/>
          <p:nvPr/>
        </p:nvSpPr>
        <p:spPr bwMode="auto">
          <a:xfrm>
            <a:off x="4194941" y="603658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22" name="Straight Arrow Connector 121"/>
          <p:cNvCxnSpPr>
            <a:stCxn id="106" idx="6"/>
            <a:endCxn id="110" idx="2"/>
          </p:cNvCxnSpPr>
          <p:nvPr/>
        </p:nvCxnSpPr>
        <p:spPr>
          <a:xfrm flipV="1">
            <a:off x="2073282" y="5029492"/>
            <a:ext cx="569313" cy="1772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4" name="Straight Arrow Connector 123"/>
          <p:cNvCxnSpPr>
            <a:stCxn id="105" idx="7"/>
            <a:endCxn id="109" idx="2"/>
          </p:cNvCxnSpPr>
          <p:nvPr/>
        </p:nvCxnSpPr>
        <p:spPr>
          <a:xfrm rot="5400000" flipH="1" flipV="1">
            <a:off x="2305169" y="5089980"/>
            <a:ext cx="85623"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6" name="Straight Arrow Connector 125"/>
          <p:cNvCxnSpPr>
            <a:stCxn id="105" idx="5"/>
            <a:endCxn id="108" idx="2"/>
          </p:cNvCxnSpPr>
          <p:nvPr/>
        </p:nvCxnSpPr>
        <p:spPr>
          <a:xfrm rot="16200000" flipH="1">
            <a:off x="2309313" y="5267627"/>
            <a:ext cx="77334"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0" name="Straight Arrow Connector 129"/>
          <p:cNvCxnSpPr>
            <a:stCxn id="104" idx="6"/>
            <a:endCxn id="111" idx="2"/>
          </p:cNvCxnSpPr>
          <p:nvPr/>
        </p:nvCxnSpPr>
        <p:spPr>
          <a:xfrm>
            <a:off x="2073282" y="5744267"/>
            <a:ext cx="569313" cy="13703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35" name="Lightning Bolt 134"/>
          <p:cNvSpPr/>
          <p:nvPr/>
        </p:nvSpPr>
        <p:spPr bwMode="auto">
          <a:xfrm>
            <a:off x="2553269" y="6190397"/>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37" name="Straight Arrow Connector 136"/>
          <p:cNvCxnSpPr>
            <a:stCxn id="107" idx="6"/>
            <a:endCxn id="135" idx="2"/>
          </p:cNvCxnSpPr>
          <p:nvPr/>
        </p:nvCxnSpPr>
        <p:spPr>
          <a:xfrm>
            <a:off x="2073282" y="6281818"/>
            <a:ext cx="558888" cy="454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9" name="Straight Arrow Connector 138"/>
          <p:cNvCxnSpPr>
            <a:stCxn id="112" idx="6"/>
          </p:cNvCxnSpPr>
          <p:nvPr/>
        </p:nvCxnSpPr>
        <p:spPr>
          <a:xfrm>
            <a:off x="2073282" y="6013043"/>
            <a:ext cx="531378" cy="586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44" name="Straight Arrow Connector 143"/>
          <p:cNvCxnSpPr>
            <a:stCxn id="115" idx="7"/>
            <a:endCxn id="142" idx="2"/>
          </p:cNvCxnSpPr>
          <p:nvPr/>
        </p:nvCxnSpPr>
        <p:spPr>
          <a:xfrm rot="5400000" flipH="1" flipV="1">
            <a:off x="3915949" y="4702213"/>
            <a:ext cx="36326" cy="52206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6" name="Straight Arrow Connector 145"/>
          <p:cNvCxnSpPr>
            <a:stCxn id="116" idx="7"/>
            <a:endCxn id="120" idx="2"/>
          </p:cNvCxnSpPr>
          <p:nvPr/>
        </p:nvCxnSpPr>
        <p:spPr>
          <a:xfrm rot="5400000" flipH="1" flipV="1">
            <a:off x="3732136" y="6045530"/>
            <a:ext cx="403750" cy="5218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8" name="Straight Arrow Connector 147"/>
          <p:cNvCxnSpPr>
            <a:stCxn id="114" idx="6"/>
            <a:endCxn id="119" idx="2"/>
          </p:cNvCxnSpPr>
          <p:nvPr/>
        </p:nvCxnSpPr>
        <p:spPr>
          <a:xfrm flipV="1">
            <a:off x="3692998" y="5252775"/>
            <a:ext cx="501943" cy="8900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1" name="Straight Arrow Connector 150"/>
          <p:cNvCxnSpPr>
            <a:stCxn id="113" idx="6"/>
            <a:endCxn id="118" idx="2"/>
          </p:cNvCxnSpPr>
          <p:nvPr/>
        </p:nvCxnSpPr>
        <p:spPr>
          <a:xfrm flipV="1">
            <a:off x="3692998" y="5565066"/>
            <a:ext cx="501943" cy="358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4" name="Straight Arrow Connector 153"/>
          <p:cNvCxnSpPr>
            <a:stCxn id="106" idx="6"/>
            <a:endCxn id="109" idx="2"/>
          </p:cNvCxnSpPr>
          <p:nvPr/>
        </p:nvCxnSpPr>
        <p:spPr>
          <a:xfrm>
            <a:off x="2073282" y="5206715"/>
            <a:ext cx="569313" cy="13506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122"/>
                                        </p:tgtEl>
                                        <p:attrNameLst>
                                          <p:attrName>ppt_w</p:attrName>
                                        </p:attrNameLst>
                                      </p:cBhvr>
                                      <p:tavLst>
                                        <p:tav tm="0">
                                          <p:val>
                                            <p:strVal val="ppt_w"/>
                                          </p:val>
                                        </p:tav>
                                        <p:tav tm="100000">
                                          <p:val>
                                            <p:fltVal val="0"/>
                                          </p:val>
                                        </p:tav>
                                      </p:tavLst>
                                    </p:anim>
                                    <p:anim calcmode="lin" valueType="num">
                                      <p:cBhvr>
                                        <p:cTn id="13" dur="500"/>
                                        <p:tgtEl>
                                          <p:spTgt spid="122"/>
                                        </p:tgtEl>
                                        <p:attrNameLst>
                                          <p:attrName>ppt_h</p:attrName>
                                        </p:attrNameLst>
                                      </p:cBhvr>
                                      <p:tavLst>
                                        <p:tav tm="0">
                                          <p:val>
                                            <p:strVal val="ppt_h"/>
                                          </p:val>
                                        </p:tav>
                                        <p:tav tm="100000">
                                          <p:val>
                                            <p:strVal val="ppt_h"/>
                                          </p:val>
                                        </p:tav>
                                      </p:tavLst>
                                    </p:anim>
                                    <p:set>
                                      <p:cBhvr>
                                        <p:cTn id="14" dur="1" fill="hold">
                                          <p:stCondLst>
                                            <p:cond delay="499"/>
                                          </p:stCondLst>
                                        </p:cTn>
                                        <p:tgtEl>
                                          <p:spTgt spid="122"/>
                                        </p:tgtEl>
                                        <p:attrNameLst>
                                          <p:attrName>style.visibility</p:attrName>
                                        </p:attrNameLst>
                                      </p:cBhvr>
                                      <p:to>
                                        <p:strVal val="hidden"/>
                                      </p:to>
                                    </p:set>
                                  </p:childTnLst>
                                </p:cTn>
                              </p:par>
                              <p:par>
                                <p:cTn id="15" presetID="17" presetClass="exit" presetSubtype="10" fill="hold" grpId="0" nodeType="withEffect">
                                  <p:stCondLst>
                                    <p:cond delay="0"/>
                                  </p:stCondLst>
                                  <p:childTnLst>
                                    <p:anim calcmode="lin" valueType="num">
                                      <p:cBhvr>
                                        <p:cTn id="16" dur="500"/>
                                        <p:tgtEl>
                                          <p:spTgt spid="110"/>
                                        </p:tgtEl>
                                        <p:attrNameLst>
                                          <p:attrName>ppt_w</p:attrName>
                                        </p:attrNameLst>
                                      </p:cBhvr>
                                      <p:tavLst>
                                        <p:tav tm="0">
                                          <p:val>
                                            <p:strVal val="ppt_w"/>
                                          </p:val>
                                        </p:tav>
                                        <p:tav tm="100000">
                                          <p:val>
                                            <p:fltVal val="0"/>
                                          </p:val>
                                        </p:tav>
                                      </p:tavLst>
                                    </p:anim>
                                    <p:anim calcmode="lin" valueType="num">
                                      <p:cBhvr>
                                        <p:cTn id="17" dur="500"/>
                                        <p:tgtEl>
                                          <p:spTgt spid="110"/>
                                        </p:tgtEl>
                                        <p:attrNameLst>
                                          <p:attrName>ppt_h</p:attrName>
                                        </p:attrNameLst>
                                      </p:cBhvr>
                                      <p:tavLst>
                                        <p:tav tm="0">
                                          <p:val>
                                            <p:strVal val="ppt_h"/>
                                          </p:val>
                                        </p:tav>
                                        <p:tav tm="100000">
                                          <p:val>
                                            <p:strVal val="ppt_h"/>
                                          </p:val>
                                        </p:tav>
                                      </p:tavLst>
                                    </p:anim>
                                    <p:set>
                                      <p:cBhvr>
                                        <p:cTn id="18" dur="1" fill="hold">
                                          <p:stCondLst>
                                            <p:cond delay="499"/>
                                          </p:stCondLst>
                                        </p:cTn>
                                        <p:tgtEl>
                                          <p:spTgt spid="110"/>
                                        </p:tgtEl>
                                        <p:attrNameLst>
                                          <p:attrName>style.visibility</p:attrName>
                                        </p:attrNameLst>
                                      </p:cBhvr>
                                      <p:to>
                                        <p:strVal val="hidden"/>
                                      </p:to>
                                    </p:set>
                                  </p:childTnLst>
                                </p:cTn>
                              </p:par>
                              <p:par>
                                <p:cTn id="19" presetID="17" presetClass="exit" presetSubtype="10" fill="hold" grpId="1" nodeType="withEffect">
                                  <p:stCondLst>
                                    <p:cond delay="0"/>
                                  </p:stCondLst>
                                  <p:childTnLst>
                                    <p:anim calcmode="lin" valueType="num">
                                      <p:cBhvr>
                                        <p:cTn id="20" dur="500"/>
                                        <p:tgtEl>
                                          <p:spTgt spid="138"/>
                                        </p:tgtEl>
                                        <p:attrNameLst>
                                          <p:attrName>ppt_w</p:attrName>
                                        </p:attrNameLst>
                                      </p:cBhvr>
                                      <p:tavLst>
                                        <p:tav tm="0">
                                          <p:val>
                                            <p:strVal val="ppt_w"/>
                                          </p:val>
                                        </p:tav>
                                        <p:tav tm="100000">
                                          <p:val>
                                            <p:fltVal val="0"/>
                                          </p:val>
                                        </p:tav>
                                      </p:tavLst>
                                    </p:anim>
                                    <p:anim calcmode="lin" valueType="num">
                                      <p:cBhvr>
                                        <p:cTn id="21" dur="500"/>
                                        <p:tgtEl>
                                          <p:spTgt spid="138"/>
                                        </p:tgtEl>
                                        <p:attrNameLst>
                                          <p:attrName>ppt_h</p:attrName>
                                        </p:attrNameLst>
                                      </p:cBhvr>
                                      <p:tavLst>
                                        <p:tav tm="0">
                                          <p:val>
                                            <p:strVal val="ppt_h"/>
                                          </p:val>
                                        </p:tav>
                                        <p:tav tm="100000">
                                          <p:val>
                                            <p:strVal val="ppt_h"/>
                                          </p:val>
                                        </p:tav>
                                      </p:tavLst>
                                    </p:anim>
                                    <p:set>
                                      <p:cBhvr>
                                        <p:cTn id="22" dur="1" fill="hold">
                                          <p:stCondLst>
                                            <p:cond delay="499"/>
                                          </p:stCondLst>
                                        </p:cTn>
                                        <p:tgtEl>
                                          <p:spTgt spid="138"/>
                                        </p:tgtEl>
                                        <p:attrNameLst>
                                          <p:attrName>style.visibility</p:attrName>
                                        </p:attrNameLst>
                                      </p:cBhvr>
                                      <p:to>
                                        <p:strVal val="hidden"/>
                                      </p:to>
                                    </p:set>
                                  </p:childTnLst>
                                </p:cTn>
                              </p:par>
                              <p:par>
                                <p:cTn id="23" presetID="17" presetClass="exit" presetSubtype="10" fill="hold" grpId="0" nodeType="withEffect">
                                  <p:stCondLst>
                                    <p:cond delay="0"/>
                                  </p:stCondLst>
                                  <p:childTnLst>
                                    <p:anim calcmode="lin" valueType="num">
                                      <p:cBhvr>
                                        <p:cTn id="24" dur="500"/>
                                        <p:tgtEl>
                                          <p:spTgt spid="115"/>
                                        </p:tgtEl>
                                        <p:attrNameLst>
                                          <p:attrName>ppt_w</p:attrName>
                                        </p:attrNameLst>
                                      </p:cBhvr>
                                      <p:tavLst>
                                        <p:tav tm="0">
                                          <p:val>
                                            <p:strVal val="ppt_w"/>
                                          </p:val>
                                        </p:tav>
                                        <p:tav tm="100000">
                                          <p:val>
                                            <p:fltVal val="0"/>
                                          </p:val>
                                        </p:tav>
                                      </p:tavLst>
                                    </p:anim>
                                    <p:anim calcmode="lin" valueType="num">
                                      <p:cBhvr>
                                        <p:cTn id="25" dur="500"/>
                                        <p:tgtEl>
                                          <p:spTgt spid="115"/>
                                        </p:tgtEl>
                                        <p:attrNameLst>
                                          <p:attrName>ppt_h</p:attrName>
                                        </p:attrNameLst>
                                      </p:cBhvr>
                                      <p:tavLst>
                                        <p:tav tm="0">
                                          <p:val>
                                            <p:strVal val="ppt_h"/>
                                          </p:val>
                                        </p:tav>
                                        <p:tav tm="100000">
                                          <p:val>
                                            <p:strVal val="ppt_h"/>
                                          </p:val>
                                        </p:tav>
                                      </p:tavLst>
                                    </p:anim>
                                    <p:set>
                                      <p:cBhvr>
                                        <p:cTn id="26" dur="1" fill="hold">
                                          <p:stCondLst>
                                            <p:cond delay="499"/>
                                          </p:stCondLst>
                                        </p:cTn>
                                        <p:tgtEl>
                                          <p:spTgt spid="115"/>
                                        </p:tgtEl>
                                        <p:attrNameLst>
                                          <p:attrName>style.visibility</p:attrName>
                                        </p:attrNameLst>
                                      </p:cBhvr>
                                      <p:to>
                                        <p:strVal val="hidden"/>
                                      </p:to>
                                    </p:set>
                                  </p:childTnLst>
                                </p:cTn>
                              </p:par>
                              <p:par>
                                <p:cTn id="27" presetID="17" presetClass="exit" presetSubtype="10" fill="hold" nodeType="withEffect">
                                  <p:stCondLst>
                                    <p:cond delay="0"/>
                                  </p:stCondLst>
                                  <p:childTnLst>
                                    <p:anim calcmode="lin" valueType="num">
                                      <p:cBhvr>
                                        <p:cTn id="28" dur="500"/>
                                        <p:tgtEl>
                                          <p:spTgt spid="144"/>
                                        </p:tgtEl>
                                        <p:attrNameLst>
                                          <p:attrName>ppt_w</p:attrName>
                                        </p:attrNameLst>
                                      </p:cBhvr>
                                      <p:tavLst>
                                        <p:tav tm="0">
                                          <p:val>
                                            <p:strVal val="ppt_w"/>
                                          </p:val>
                                        </p:tav>
                                        <p:tav tm="100000">
                                          <p:val>
                                            <p:fltVal val="0"/>
                                          </p:val>
                                        </p:tav>
                                      </p:tavLst>
                                    </p:anim>
                                    <p:anim calcmode="lin" valueType="num">
                                      <p:cBhvr>
                                        <p:cTn id="29" dur="500"/>
                                        <p:tgtEl>
                                          <p:spTgt spid="144"/>
                                        </p:tgtEl>
                                        <p:attrNameLst>
                                          <p:attrName>ppt_h</p:attrName>
                                        </p:attrNameLst>
                                      </p:cBhvr>
                                      <p:tavLst>
                                        <p:tav tm="0">
                                          <p:val>
                                            <p:strVal val="ppt_h"/>
                                          </p:val>
                                        </p:tav>
                                        <p:tav tm="100000">
                                          <p:val>
                                            <p:strVal val="ppt_h"/>
                                          </p:val>
                                        </p:tav>
                                      </p:tavLst>
                                    </p:anim>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p:cTn id="38" dur="500" fill="hold"/>
                                        <p:tgtEl>
                                          <p:spTgt spid="141"/>
                                        </p:tgtEl>
                                        <p:attrNameLst>
                                          <p:attrName>ppt_w</p:attrName>
                                        </p:attrNameLst>
                                      </p:cBhvr>
                                      <p:tavLst>
                                        <p:tav tm="0">
                                          <p:val>
                                            <p:fltVal val="0"/>
                                          </p:val>
                                        </p:tav>
                                        <p:tav tm="100000">
                                          <p:val>
                                            <p:strVal val="#ppt_w"/>
                                          </p:val>
                                        </p:tav>
                                      </p:tavLst>
                                    </p:anim>
                                    <p:anim calcmode="lin" valueType="num">
                                      <p:cBhvr>
                                        <p:cTn id="39"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xit" presetSubtype="10" fill="hold" nodeType="clickEffect">
                                  <p:stCondLst>
                                    <p:cond delay="0"/>
                                  </p:stCondLst>
                                  <p:childTnLst>
                                    <p:anim calcmode="lin" valueType="num">
                                      <p:cBhvr>
                                        <p:cTn id="43" dur="500"/>
                                        <p:tgtEl>
                                          <p:spTgt spid="124"/>
                                        </p:tgtEl>
                                        <p:attrNameLst>
                                          <p:attrName>ppt_w</p:attrName>
                                        </p:attrNameLst>
                                      </p:cBhvr>
                                      <p:tavLst>
                                        <p:tav tm="0">
                                          <p:val>
                                            <p:strVal val="ppt_w"/>
                                          </p:val>
                                        </p:tav>
                                        <p:tav tm="100000">
                                          <p:val>
                                            <p:fltVal val="0"/>
                                          </p:val>
                                        </p:tav>
                                      </p:tavLst>
                                    </p:anim>
                                    <p:anim calcmode="lin" valueType="num">
                                      <p:cBhvr>
                                        <p:cTn id="44" dur="500"/>
                                        <p:tgtEl>
                                          <p:spTgt spid="124"/>
                                        </p:tgtEl>
                                        <p:attrNameLst>
                                          <p:attrName>ppt_h</p:attrName>
                                        </p:attrNameLst>
                                      </p:cBhvr>
                                      <p:tavLst>
                                        <p:tav tm="0">
                                          <p:val>
                                            <p:strVal val="ppt_h"/>
                                          </p:val>
                                        </p:tav>
                                        <p:tav tm="100000">
                                          <p:val>
                                            <p:strVal val="ppt_h"/>
                                          </p:val>
                                        </p:tav>
                                      </p:tavLst>
                                    </p:anim>
                                    <p:set>
                                      <p:cBhvr>
                                        <p:cTn id="45" dur="1" fill="hold">
                                          <p:stCondLst>
                                            <p:cond delay="499"/>
                                          </p:stCondLst>
                                        </p:cTn>
                                        <p:tgtEl>
                                          <p:spTgt spid="124"/>
                                        </p:tgtEl>
                                        <p:attrNameLst>
                                          <p:attrName>style.visibility</p:attrName>
                                        </p:attrNameLst>
                                      </p:cBhvr>
                                      <p:to>
                                        <p:strVal val="hidden"/>
                                      </p:to>
                                    </p:set>
                                  </p:childTnLst>
                                </p:cTn>
                              </p:par>
                              <p:par>
                                <p:cTn id="46" presetID="17" presetClass="exit" presetSubtype="10" fill="hold" nodeType="withEffect">
                                  <p:stCondLst>
                                    <p:cond delay="0"/>
                                  </p:stCondLst>
                                  <p:childTnLst>
                                    <p:anim calcmode="lin" valueType="num">
                                      <p:cBhvr>
                                        <p:cTn id="47" dur="500"/>
                                        <p:tgtEl>
                                          <p:spTgt spid="154"/>
                                        </p:tgtEl>
                                        <p:attrNameLst>
                                          <p:attrName>ppt_w</p:attrName>
                                        </p:attrNameLst>
                                      </p:cBhvr>
                                      <p:tavLst>
                                        <p:tav tm="0">
                                          <p:val>
                                            <p:strVal val="ppt_w"/>
                                          </p:val>
                                        </p:tav>
                                        <p:tav tm="100000">
                                          <p:val>
                                            <p:fltVal val="0"/>
                                          </p:val>
                                        </p:tav>
                                      </p:tavLst>
                                    </p:anim>
                                    <p:anim calcmode="lin" valueType="num">
                                      <p:cBhvr>
                                        <p:cTn id="48" dur="500"/>
                                        <p:tgtEl>
                                          <p:spTgt spid="154"/>
                                        </p:tgtEl>
                                        <p:attrNameLst>
                                          <p:attrName>ppt_h</p:attrName>
                                        </p:attrNameLst>
                                      </p:cBhvr>
                                      <p:tavLst>
                                        <p:tav tm="0">
                                          <p:val>
                                            <p:strVal val="ppt_h"/>
                                          </p:val>
                                        </p:tav>
                                        <p:tav tm="100000">
                                          <p:val>
                                            <p:strVal val="ppt_h"/>
                                          </p:val>
                                        </p:tav>
                                      </p:tavLst>
                                    </p:anim>
                                    <p:set>
                                      <p:cBhvr>
                                        <p:cTn id="49" dur="1" fill="hold">
                                          <p:stCondLst>
                                            <p:cond delay="499"/>
                                          </p:stCondLst>
                                        </p:cTn>
                                        <p:tgtEl>
                                          <p:spTgt spid="154"/>
                                        </p:tgtEl>
                                        <p:attrNameLst>
                                          <p:attrName>style.visibility</p:attrName>
                                        </p:attrNameLst>
                                      </p:cBhvr>
                                      <p:to>
                                        <p:strVal val="hidden"/>
                                      </p:to>
                                    </p:set>
                                  </p:childTnLst>
                                </p:cTn>
                              </p:par>
                              <p:par>
                                <p:cTn id="50" presetID="17" presetClass="exit" presetSubtype="10" fill="hold" grpId="0" nodeType="withEffect">
                                  <p:stCondLst>
                                    <p:cond delay="0"/>
                                  </p:stCondLst>
                                  <p:childTnLst>
                                    <p:anim calcmode="lin" valueType="num">
                                      <p:cBhvr>
                                        <p:cTn id="51" dur="500"/>
                                        <p:tgtEl>
                                          <p:spTgt spid="109"/>
                                        </p:tgtEl>
                                        <p:attrNameLst>
                                          <p:attrName>ppt_w</p:attrName>
                                        </p:attrNameLst>
                                      </p:cBhvr>
                                      <p:tavLst>
                                        <p:tav tm="0">
                                          <p:val>
                                            <p:strVal val="ppt_w"/>
                                          </p:val>
                                        </p:tav>
                                        <p:tav tm="100000">
                                          <p:val>
                                            <p:fltVal val="0"/>
                                          </p:val>
                                        </p:tav>
                                      </p:tavLst>
                                    </p:anim>
                                    <p:anim calcmode="lin" valueType="num">
                                      <p:cBhvr>
                                        <p:cTn id="52" dur="500"/>
                                        <p:tgtEl>
                                          <p:spTgt spid="109"/>
                                        </p:tgtEl>
                                        <p:attrNameLst>
                                          <p:attrName>ppt_h</p:attrName>
                                        </p:attrNameLst>
                                      </p:cBhvr>
                                      <p:tavLst>
                                        <p:tav tm="0">
                                          <p:val>
                                            <p:strVal val="ppt_h"/>
                                          </p:val>
                                        </p:tav>
                                        <p:tav tm="100000">
                                          <p:val>
                                            <p:strVal val="ppt_h"/>
                                          </p:val>
                                        </p:tav>
                                      </p:tavLst>
                                    </p:anim>
                                    <p:set>
                                      <p:cBhvr>
                                        <p:cTn id="53" dur="1" fill="hold">
                                          <p:stCondLst>
                                            <p:cond delay="499"/>
                                          </p:stCondLst>
                                        </p:cTn>
                                        <p:tgtEl>
                                          <p:spTgt spid="109"/>
                                        </p:tgtEl>
                                        <p:attrNameLst>
                                          <p:attrName>style.visibility</p:attrName>
                                        </p:attrNameLst>
                                      </p:cBhvr>
                                      <p:to>
                                        <p:strVal val="hidden"/>
                                      </p:to>
                                    </p:set>
                                  </p:childTnLst>
                                </p:cTn>
                              </p:par>
                              <p:par>
                                <p:cTn id="54" presetID="17" presetClass="exit" presetSubtype="10" fill="hold" grpId="1" nodeType="withEffect">
                                  <p:stCondLst>
                                    <p:cond delay="0"/>
                                  </p:stCondLst>
                                  <p:childTnLst>
                                    <p:anim calcmode="lin" valueType="num">
                                      <p:cBhvr>
                                        <p:cTn id="55" dur="500"/>
                                        <p:tgtEl>
                                          <p:spTgt spid="141"/>
                                        </p:tgtEl>
                                        <p:attrNameLst>
                                          <p:attrName>ppt_w</p:attrName>
                                        </p:attrNameLst>
                                      </p:cBhvr>
                                      <p:tavLst>
                                        <p:tav tm="0">
                                          <p:val>
                                            <p:strVal val="ppt_w"/>
                                          </p:val>
                                        </p:tav>
                                        <p:tav tm="100000">
                                          <p:val>
                                            <p:fltVal val="0"/>
                                          </p:val>
                                        </p:tav>
                                      </p:tavLst>
                                    </p:anim>
                                    <p:anim calcmode="lin" valueType="num">
                                      <p:cBhvr>
                                        <p:cTn id="56" dur="500"/>
                                        <p:tgtEl>
                                          <p:spTgt spid="141"/>
                                        </p:tgtEl>
                                        <p:attrNameLst>
                                          <p:attrName>ppt_h</p:attrName>
                                        </p:attrNameLst>
                                      </p:cBhvr>
                                      <p:tavLst>
                                        <p:tav tm="0">
                                          <p:val>
                                            <p:strVal val="ppt_h"/>
                                          </p:val>
                                        </p:tav>
                                        <p:tav tm="100000">
                                          <p:val>
                                            <p:strVal val="ppt_h"/>
                                          </p:val>
                                        </p:tav>
                                      </p:tavLst>
                                    </p:anim>
                                    <p:set>
                                      <p:cBhvr>
                                        <p:cTn id="57" dur="1" fill="hold">
                                          <p:stCondLst>
                                            <p:cond delay="499"/>
                                          </p:stCondLst>
                                        </p:cTn>
                                        <p:tgtEl>
                                          <p:spTgt spid="141"/>
                                        </p:tgtEl>
                                        <p:attrNameLst>
                                          <p:attrName>style.visibility</p:attrName>
                                        </p:attrNameLst>
                                      </p:cBhvr>
                                      <p:to>
                                        <p:strVal val="hidden"/>
                                      </p:to>
                                    </p:set>
                                  </p:childTnLst>
                                </p:cTn>
                              </p:par>
                              <p:par>
                                <p:cTn id="58" presetID="17" presetClass="exit" presetSubtype="10" fill="hold" grpId="0" nodeType="withEffect">
                                  <p:stCondLst>
                                    <p:cond delay="0"/>
                                  </p:stCondLst>
                                  <p:childTnLst>
                                    <p:anim calcmode="lin" valueType="num">
                                      <p:cBhvr>
                                        <p:cTn id="59" dur="500"/>
                                        <p:tgtEl>
                                          <p:spTgt spid="114"/>
                                        </p:tgtEl>
                                        <p:attrNameLst>
                                          <p:attrName>ppt_w</p:attrName>
                                        </p:attrNameLst>
                                      </p:cBhvr>
                                      <p:tavLst>
                                        <p:tav tm="0">
                                          <p:val>
                                            <p:strVal val="ppt_w"/>
                                          </p:val>
                                        </p:tav>
                                        <p:tav tm="100000">
                                          <p:val>
                                            <p:fltVal val="0"/>
                                          </p:val>
                                        </p:tav>
                                      </p:tavLst>
                                    </p:anim>
                                    <p:anim calcmode="lin" valueType="num">
                                      <p:cBhvr>
                                        <p:cTn id="60" dur="500"/>
                                        <p:tgtEl>
                                          <p:spTgt spid="114"/>
                                        </p:tgtEl>
                                        <p:attrNameLst>
                                          <p:attrName>ppt_h</p:attrName>
                                        </p:attrNameLst>
                                      </p:cBhvr>
                                      <p:tavLst>
                                        <p:tav tm="0">
                                          <p:val>
                                            <p:strVal val="ppt_h"/>
                                          </p:val>
                                        </p:tav>
                                        <p:tav tm="100000">
                                          <p:val>
                                            <p:strVal val="ppt_h"/>
                                          </p:val>
                                        </p:tav>
                                      </p:tavLst>
                                    </p:anim>
                                    <p:set>
                                      <p:cBhvr>
                                        <p:cTn id="61" dur="1" fill="hold">
                                          <p:stCondLst>
                                            <p:cond delay="499"/>
                                          </p:stCondLst>
                                        </p:cTn>
                                        <p:tgtEl>
                                          <p:spTgt spid="114"/>
                                        </p:tgtEl>
                                        <p:attrNameLst>
                                          <p:attrName>style.visibility</p:attrName>
                                        </p:attrNameLst>
                                      </p:cBhvr>
                                      <p:to>
                                        <p:strVal val="hidden"/>
                                      </p:to>
                                    </p:set>
                                  </p:childTnLst>
                                </p:cTn>
                              </p:par>
                              <p:par>
                                <p:cTn id="62" presetID="17" presetClass="exit" presetSubtype="10" fill="hold" nodeType="withEffect">
                                  <p:stCondLst>
                                    <p:cond delay="0"/>
                                  </p:stCondLst>
                                  <p:childTnLst>
                                    <p:anim calcmode="lin" valueType="num">
                                      <p:cBhvr>
                                        <p:cTn id="63" dur="500"/>
                                        <p:tgtEl>
                                          <p:spTgt spid="148"/>
                                        </p:tgtEl>
                                        <p:attrNameLst>
                                          <p:attrName>ppt_w</p:attrName>
                                        </p:attrNameLst>
                                      </p:cBhvr>
                                      <p:tavLst>
                                        <p:tav tm="0">
                                          <p:val>
                                            <p:strVal val="ppt_w"/>
                                          </p:val>
                                        </p:tav>
                                        <p:tav tm="100000">
                                          <p:val>
                                            <p:fltVal val="0"/>
                                          </p:val>
                                        </p:tav>
                                      </p:tavLst>
                                    </p:anim>
                                    <p:anim calcmode="lin" valueType="num">
                                      <p:cBhvr>
                                        <p:cTn id="64" dur="500"/>
                                        <p:tgtEl>
                                          <p:spTgt spid="148"/>
                                        </p:tgtEl>
                                        <p:attrNameLst>
                                          <p:attrName>ppt_h</p:attrName>
                                        </p:attrNameLst>
                                      </p:cBhvr>
                                      <p:tavLst>
                                        <p:tav tm="0">
                                          <p:val>
                                            <p:strVal val="ppt_h"/>
                                          </p:val>
                                        </p:tav>
                                        <p:tav tm="100000">
                                          <p:val>
                                            <p:strVal val="ppt_h"/>
                                          </p:val>
                                        </p:tav>
                                      </p:tavLst>
                                    </p:anim>
                                    <p:set>
                                      <p:cBhvr>
                                        <p:cTn id="65" dur="1" fill="hold">
                                          <p:stCondLst>
                                            <p:cond delay="499"/>
                                          </p:stCondLst>
                                        </p:cTn>
                                        <p:tgtEl>
                                          <p:spTgt spid="14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 calcmode="lin" valueType="num">
                                      <p:cBhvr>
                                        <p:cTn id="76" dur="500" fill="hold"/>
                                        <p:tgtEl>
                                          <p:spTgt spid="143"/>
                                        </p:tgtEl>
                                        <p:attrNameLst>
                                          <p:attrName>ppt_w</p:attrName>
                                        </p:attrNameLst>
                                      </p:cBhvr>
                                      <p:tavLst>
                                        <p:tav tm="0">
                                          <p:val>
                                            <p:fltVal val="0"/>
                                          </p:val>
                                        </p:tav>
                                        <p:tav tm="100000">
                                          <p:val>
                                            <p:strVal val="#ppt_w"/>
                                          </p:val>
                                        </p:tav>
                                      </p:tavLst>
                                    </p:anim>
                                    <p:anim calcmode="lin" valueType="num">
                                      <p:cBhvr>
                                        <p:cTn id="77" dur="5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xit" presetSubtype="10" fill="hold" nodeType="clickEffect">
                                  <p:stCondLst>
                                    <p:cond delay="0"/>
                                  </p:stCondLst>
                                  <p:childTnLst>
                                    <p:anim calcmode="lin" valueType="num">
                                      <p:cBhvr>
                                        <p:cTn id="81" dur="500"/>
                                        <p:tgtEl>
                                          <p:spTgt spid="126"/>
                                        </p:tgtEl>
                                        <p:attrNameLst>
                                          <p:attrName>ppt_w</p:attrName>
                                        </p:attrNameLst>
                                      </p:cBhvr>
                                      <p:tavLst>
                                        <p:tav tm="0">
                                          <p:val>
                                            <p:strVal val="ppt_w"/>
                                          </p:val>
                                        </p:tav>
                                        <p:tav tm="100000">
                                          <p:val>
                                            <p:fltVal val="0"/>
                                          </p:val>
                                        </p:tav>
                                      </p:tavLst>
                                    </p:anim>
                                    <p:anim calcmode="lin" valueType="num">
                                      <p:cBhvr>
                                        <p:cTn id="82" dur="500"/>
                                        <p:tgtEl>
                                          <p:spTgt spid="126"/>
                                        </p:tgtEl>
                                        <p:attrNameLst>
                                          <p:attrName>ppt_h</p:attrName>
                                        </p:attrNameLst>
                                      </p:cBhvr>
                                      <p:tavLst>
                                        <p:tav tm="0">
                                          <p:val>
                                            <p:strVal val="ppt_h"/>
                                          </p:val>
                                        </p:tav>
                                        <p:tav tm="100000">
                                          <p:val>
                                            <p:strVal val="ppt_h"/>
                                          </p:val>
                                        </p:tav>
                                      </p:tavLst>
                                    </p:anim>
                                    <p:set>
                                      <p:cBhvr>
                                        <p:cTn id="83" dur="1" fill="hold">
                                          <p:stCondLst>
                                            <p:cond delay="499"/>
                                          </p:stCondLst>
                                        </p:cTn>
                                        <p:tgtEl>
                                          <p:spTgt spid="126"/>
                                        </p:tgtEl>
                                        <p:attrNameLst>
                                          <p:attrName>style.visibility</p:attrName>
                                        </p:attrNameLst>
                                      </p:cBhvr>
                                      <p:to>
                                        <p:strVal val="hidden"/>
                                      </p:to>
                                    </p:set>
                                  </p:childTnLst>
                                </p:cTn>
                              </p:par>
                              <p:par>
                                <p:cTn id="84" presetID="17" presetClass="exit" presetSubtype="10" fill="hold" grpId="0" nodeType="withEffect">
                                  <p:stCondLst>
                                    <p:cond delay="0"/>
                                  </p:stCondLst>
                                  <p:childTnLst>
                                    <p:anim calcmode="lin" valueType="num">
                                      <p:cBhvr>
                                        <p:cTn id="85" dur="500"/>
                                        <p:tgtEl>
                                          <p:spTgt spid="108"/>
                                        </p:tgtEl>
                                        <p:attrNameLst>
                                          <p:attrName>ppt_w</p:attrName>
                                        </p:attrNameLst>
                                      </p:cBhvr>
                                      <p:tavLst>
                                        <p:tav tm="0">
                                          <p:val>
                                            <p:strVal val="ppt_w"/>
                                          </p:val>
                                        </p:tav>
                                        <p:tav tm="100000">
                                          <p:val>
                                            <p:fltVal val="0"/>
                                          </p:val>
                                        </p:tav>
                                      </p:tavLst>
                                    </p:anim>
                                    <p:anim calcmode="lin" valueType="num">
                                      <p:cBhvr>
                                        <p:cTn id="86" dur="500"/>
                                        <p:tgtEl>
                                          <p:spTgt spid="108"/>
                                        </p:tgtEl>
                                        <p:attrNameLst>
                                          <p:attrName>ppt_h</p:attrName>
                                        </p:attrNameLst>
                                      </p:cBhvr>
                                      <p:tavLst>
                                        <p:tav tm="0">
                                          <p:val>
                                            <p:strVal val="ppt_h"/>
                                          </p:val>
                                        </p:tav>
                                        <p:tav tm="100000">
                                          <p:val>
                                            <p:strVal val="ppt_h"/>
                                          </p:val>
                                        </p:tav>
                                      </p:tavLst>
                                    </p:anim>
                                    <p:set>
                                      <p:cBhvr>
                                        <p:cTn id="87" dur="1" fill="hold">
                                          <p:stCondLst>
                                            <p:cond delay="499"/>
                                          </p:stCondLst>
                                        </p:cTn>
                                        <p:tgtEl>
                                          <p:spTgt spid="108"/>
                                        </p:tgtEl>
                                        <p:attrNameLst>
                                          <p:attrName>style.visibility</p:attrName>
                                        </p:attrNameLst>
                                      </p:cBhvr>
                                      <p:to>
                                        <p:strVal val="hidden"/>
                                      </p:to>
                                    </p:set>
                                  </p:childTnLst>
                                </p:cTn>
                              </p:par>
                              <p:par>
                                <p:cTn id="88" presetID="17" presetClass="exit" presetSubtype="10" fill="hold" grpId="1" nodeType="withEffect">
                                  <p:stCondLst>
                                    <p:cond delay="0"/>
                                  </p:stCondLst>
                                  <p:childTnLst>
                                    <p:anim calcmode="lin" valueType="num">
                                      <p:cBhvr>
                                        <p:cTn id="89" dur="500"/>
                                        <p:tgtEl>
                                          <p:spTgt spid="143"/>
                                        </p:tgtEl>
                                        <p:attrNameLst>
                                          <p:attrName>ppt_w</p:attrName>
                                        </p:attrNameLst>
                                      </p:cBhvr>
                                      <p:tavLst>
                                        <p:tav tm="0">
                                          <p:val>
                                            <p:strVal val="ppt_w"/>
                                          </p:val>
                                        </p:tav>
                                        <p:tav tm="100000">
                                          <p:val>
                                            <p:fltVal val="0"/>
                                          </p:val>
                                        </p:tav>
                                      </p:tavLst>
                                    </p:anim>
                                    <p:anim calcmode="lin" valueType="num">
                                      <p:cBhvr>
                                        <p:cTn id="90" dur="500"/>
                                        <p:tgtEl>
                                          <p:spTgt spid="143"/>
                                        </p:tgtEl>
                                        <p:attrNameLst>
                                          <p:attrName>ppt_h</p:attrName>
                                        </p:attrNameLst>
                                      </p:cBhvr>
                                      <p:tavLst>
                                        <p:tav tm="0">
                                          <p:val>
                                            <p:strVal val="ppt_h"/>
                                          </p:val>
                                        </p:tav>
                                        <p:tav tm="100000">
                                          <p:val>
                                            <p:strVal val="ppt_h"/>
                                          </p:val>
                                        </p:tav>
                                      </p:tavLst>
                                    </p:anim>
                                    <p:set>
                                      <p:cBhvr>
                                        <p:cTn id="91" dur="1" fill="hold">
                                          <p:stCondLst>
                                            <p:cond delay="499"/>
                                          </p:stCondLst>
                                        </p:cTn>
                                        <p:tgtEl>
                                          <p:spTgt spid="143"/>
                                        </p:tgtEl>
                                        <p:attrNameLst>
                                          <p:attrName>style.visibility</p:attrName>
                                        </p:attrNameLst>
                                      </p:cBhvr>
                                      <p:to>
                                        <p:strVal val="hidden"/>
                                      </p:to>
                                    </p:set>
                                  </p:childTnLst>
                                </p:cTn>
                              </p:par>
                              <p:par>
                                <p:cTn id="92" presetID="17" presetClass="exit" presetSubtype="10" fill="hold" grpId="0" nodeType="withEffect">
                                  <p:stCondLst>
                                    <p:cond delay="0"/>
                                  </p:stCondLst>
                                  <p:childTnLst>
                                    <p:anim calcmode="lin" valueType="num">
                                      <p:cBhvr>
                                        <p:cTn id="93" dur="500"/>
                                        <p:tgtEl>
                                          <p:spTgt spid="113"/>
                                        </p:tgtEl>
                                        <p:attrNameLst>
                                          <p:attrName>ppt_w</p:attrName>
                                        </p:attrNameLst>
                                      </p:cBhvr>
                                      <p:tavLst>
                                        <p:tav tm="0">
                                          <p:val>
                                            <p:strVal val="ppt_w"/>
                                          </p:val>
                                        </p:tav>
                                        <p:tav tm="100000">
                                          <p:val>
                                            <p:fltVal val="0"/>
                                          </p:val>
                                        </p:tav>
                                      </p:tavLst>
                                    </p:anim>
                                    <p:anim calcmode="lin" valueType="num">
                                      <p:cBhvr>
                                        <p:cTn id="94" dur="500"/>
                                        <p:tgtEl>
                                          <p:spTgt spid="113"/>
                                        </p:tgtEl>
                                        <p:attrNameLst>
                                          <p:attrName>ppt_h</p:attrName>
                                        </p:attrNameLst>
                                      </p:cBhvr>
                                      <p:tavLst>
                                        <p:tav tm="0">
                                          <p:val>
                                            <p:strVal val="ppt_h"/>
                                          </p:val>
                                        </p:tav>
                                        <p:tav tm="100000">
                                          <p:val>
                                            <p:strVal val="ppt_h"/>
                                          </p:val>
                                        </p:tav>
                                      </p:tavLst>
                                    </p:anim>
                                    <p:set>
                                      <p:cBhvr>
                                        <p:cTn id="95" dur="1" fill="hold">
                                          <p:stCondLst>
                                            <p:cond delay="499"/>
                                          </p:stCondLst>
                                        </p:cTn>
                                        <p:tgtEl>
                                          <p:spTgt spid="113"/>
                                        </p:tgtEl>
                                        <p:attrNameLst>
                                          <p:attrName>style.visibility</p:attrName>
                                        </p:attrNameLst>
                                      </p:cBhvr>
                                      <p:to>
                                        <p:strVal val="hidden"/>
                                      </p:to>
                                    </p:set>
                                  </p:childTnLst>
                                </p:cTn>
                              </p:par>
                              <p:par>
                                <p:cTn id="96" presetID="17" presetClass="exit" presetSubtype="10" fill="hold" nodeType="withEffect">
                                  <p:stCondLst>
                                    <p:cond delay="0"/>
                                  </p:stCondLst>
                                  <p:childTnLst>
                                    <p:anim calcmode="lin" valueType="num">
                                      <p:cBhvr>
                                        <p:cTn id="97" dur="500"/>
                                        <p:tgtEl>
                                          <p:spTgt spid="151"/>
                                        </p:tgtEl>
                                        <p:attrNameLst>
                                          <p:attrName>ppt_w</p:attrName>
                                        </p:attrNameLst>
                                      </p:cBhvr>
                                      <p:tavLst>
                                        <p:tav tm="0">
                                          <p:val>
                                            <p:strVal val="ppt_w"/>
                                          </p:val>
                                        </p:tav>
                                        <p:tav tm="100000">
                                          <p:val>
                                            <p:fltVal val="0"/>
                                          </p:val>
                                        </p:tav>
                                      </p:tavLst>
                                    </p:anim>
                                    <p:anim calcmode="lin" valueType="num">
                                      <p:cBhvr>
                                        <p:cTn id="98" dur="500"/>
                                        <p:tgtEl>
                                          <p:spTgt spid="151"/>
                                        </p:tgtEl>
                                        <p:attrNameLst>
                                          <p:attrName>ppt_h</p:attrName>
                                        </p:attrNameLst>
                                      </p:cBhvr>
                                      <p:tavLst>
                                        <p:tav tm="0">
                                          <p:val>
                                            <p:strVal val="ppt_h"/>
                                          </p:val>
                                        </p:tav>
                                        <p:tav tm="100000">
                                          <p:val>
                                            <p:strVal val="ppt_h"/>
                                          </p:val>
                                        </p:tav>
                                      </p:tavLst>
                                    </p:anim>
                                    <p:set>
                                      <p:cBhvr>
                                        <p:cTn id="99" dur="1" fill="hold">
                                          <p:stCondLst>
                                            <p:cond delay="4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500" fill="hold"/>
                                        <p:tgtEl>
                                          <p:spTgt spid="145"/>
                                        </p:tgtEl>
                                        <p:attrNameLst>
                                          <p:attrName>ppt_w</p:attrName>
                                        </p:attrNameLst>
                                      </p:cBhvr>
                                      <p:tavLst>
                                        <p:tav tm="0">
                                          <p:val>
                                            <p:fltVal val="0"/>
                                          </p:val>
                                        </p:tav>
                                        <p:tav tm="100000">
                                          <p:val>
                                            <p:strVal val="#ppt_w"/>
                                          </p:val>
                                        </p:tav>
                                      </p:tavLst>
                                    </p:anim>
                                    <p:anim calcmode="lin" valueType="num">
                                      <p:cBhvr>
                                        <p:cTn id="108" dur="500" fill="hold"/>
                                        <p:tgtEl>
                                          <p:spTgt spid="14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xit" presetSubtype="10" fill="hold" nodeType="clickEffect">
                                  <p:stCondLst>
                                    <p:cond delay="0"/>
                                  </p:stCondLst>
                                  <p:childTnLst>
                                    <p:anim calcmode="lin" valueType="num">
                                      <p:cBhvr>
                                        <p:cTn id="112" dur="500"/>
                                        <p:tgtEl>
                                          <p:spTgt spid="130"/>
                                        </p:tgtEl>
                                        <p:attrNameLst>
                                          <p:attrName>ppt_w</p:attrName>
                                        </p:attrNameLst>
                                      </p:cBhvr>
                                      <p:tavLst>
                                        <p:tav tm="0">
                                          <p:val>
                                            <p:strVal val="ppt_w"/>
                                          </p:val>
                                        </p:tav>
                                        <p:tav tm="100000">
                                          <p:val>
                                            <p:fltVal val="0"/>
                                          </p:val>
                                        </p:tav>
                                      </p:tavLst>
                                    </p:anim>
                                    <p:anim calcmode="lin" valueType="num">
                                      <p:cBhvr>
                                        <p:cTn id="113" dur="500"/>
                                        <p:tgtEl>
                                          <p:spTgt spid="130"/>
                                        </p:tgtEl>
                                        <p:attrNameLst>
                                          <p:attrName>ppt_h</p:attrName>
                                        </p:attrNameLst>
                                      </p:cBhvr>
                                      <p:tavLst>
                                        <p:tav tm="0">
                                          <p:val>
                                            <p:strVal val="ppt_h"/>
                                          </p:val>
                                        </p:tav>
                                        <p:tav tm="100000">
                                          <p:val>
                                            <p:strVal val="ppt_h"/>
                                          </p:val>
                                        </p:tav>
                                      </p:tavLst>
                                    </p:anim>
                                    <p:set>
                                      <p:cBhvr>
                                        <p:cTn id="114" dur="1" fill="hold">
                                          <p:stCondLst>
                                            <p:cond delay="499"/>
                                          </p:stCondLst>
                                        </p:cTn>
                                        <p:tgtEl>
                                          <p:spTgt spid="130"/>
                                        </p:tgtEl>
                                        <p:attrNameLst>
                                          <p:attrName>style.visibility</p:attrName>
                                        </p:attrNameLst>
                                      </p:cBhvr>
                                      <p:to>
                                        <p:strVal val="hidden"/>
                                      </p:to>
                                    </p:set>
                                  </p:childTnLst>
                                </p:cTn>
                              </p:par>
                              <p:par>
                                <p:cTn id="115" presetID="17" presetClass="exit" presetSubtype="10" fill="hold" grpId="0" nodeType="withEffect">
                                  <p:stCondLst>
                                    <p:cond delay="0"/>
                                  </p:stCondLst>
                                  <p:childTnLst>
                                    <p:anim calcmode="lin" valueType="num">
                                      <p:cBhvr>
                                        <p:cTn id="116" dur="500"/>
                                        <p:tgtEl>
                                          <p:spTgt spid="111"/>
                                        </p:tgtEl>
                                        <p:attrNameLst>
                                          <p:attrName>ppt_w</p:attrName>
                                        </p:attrNameLst>
                                      </p:cBhvr>
                                      <p:tavLst>
                                        <p:tav tm="0">
                                          <p:val>
                                            <p:strVal val="ppt_w"/>
                                          </p:val>
                                        </p:tav>
                                        <p:tav tm="100000">
                                          <p:val>
                                            <p:fltVal val="0"/>
                                          </p:val>
                                        </p:tav>
                                      </p:tavLst>
                                    </p:anim>
                                    <p:anim calcmode="lin" valueType="num">
                                      <p:cBhvr>
                                        <p:cTn id="117" dur="500"/>
                                        <p:tgtEl>
                                          <p:spTgt spid="111"/>
                                        </p:tgtEl>
                                        <p:attrNameLst>
                                          <p:attrName>ppt_h</p:attrName>
                                        </p:attrNameLst>
                                      </p:cBhvr>
                                      <p:tavLst>
                                        <p:tav tm="0">
                                          <p:val>
                                            <p:strVal val="ppt_h"/>
                                          </p:val>
                                        </p:tav>
                                        <p:tav tm="100000">
                                          <p:val>
                                            <p:strVal val="ppt_h"/>
                                          </p:val>
                                        </p:tav>
                                      </p:tavLst>
                                    </p:anim>
                                    <p:set>
                                      <p:cBhvr>
                                        <p:cTn id="118" dur="1" fill="hold">
                                          <p:stCondLst>
                                            <p:cond delay="499"/>
                                          </p:stCondLst>
                                        </p:cTn>
                                        <p:tgtEl>
                                          <p:spTgt spid="111"/>
                                        </p:tgtEl>
                                        <p:attrNameLst>
                                          <p:attrName>style.visibility</p:attrName>
                                        </p:attrNameLst>
                                      </p:cBhvr>
                                      <p:to>
                                        <p:strVal val="hidden"/>
                                      </p:to>
                                    </p:set>
                                  </p:childTnLst>
                                </p:cTn>
                              </p:par>
                              <p:par>
                                <p:cTn id="119" presetID="17" presetClass="exit" presetSubtype="10" fill="hold" grpId="1" nodeType="withEffect">
                                  <p:stCondLst>
                                    <p:cond delay="0"/>
                                  </p:stCondLst>
                                  <p:childTnLst>
                                    <p:anim calcmode="lin" valueType="num">
                                      <p:cBhvr>
                                        <p:cTn id="120" dur="500"/>
                                        <p:tgtEl>
                                          <p:spTgt spid="145"/>
                                        </p:tgtEl>
                                        <p:attrNameLst>
                                          <p:attrName>ppt_w</p:attrName>
                                        </p:attrNameLst>
                                      </p:cBhvr>
                                      <p:tavLst>
                                        <p:tav tm="0">
                                          <p:val>
                                            <p:strVal val="ppt_w"/>
                                          </p:val>
                                        </p:tav>
                                        <p:tav tm="100000">
                                          <p:val>
                                            <p:fltVal val="0"/>
                                          </p:val>
                                        </p:tav>
                                      </p:tavLst>
                                    </p:anim>
                                    <p:anim calcmode="lin" valueType="num">
                                      <p:cBhvr>
                                        <p:cTn id="121" dur="500"/>
                                        <p:tgtEl>
                                          <p:spTgt spid="145"/>
                                        </p:tgtEl>
                                        <p:attrNameLst>
                                          <p:attrName>ppt_h</p:attrName>
                                        </p:attrNameLst>
                                      </p:cBhvr>
                                      <p:tavLst>
                                        <p:tav tm="0">
                                          <p:val>
                                            <p:strVal val="ppt_h"/>
                                          </p:val>
                                        </p:tav>
                                        <p:tav tm="100000">
                                          <p:val>
                                            <p:strVal val="ppt_h"/>
                                          </p:val>
                                        </p:tav>
                                      </p:tavLst>
                                    </p:anim>
                                    <p:set>
                                      <p:cBhvr>
                                        <p:cTn id="122" dur="1" fill="hold">
                                          <p:stCondLst>
                                            <p:cond delay="499"/>
                                          </p:stCondLst>
                                        </p:cTn>
                                        <p:tgtEl>
                                          <p:spTgt spid="145"/>
                                        </p:tgtEl>
                                        <p:attrNameLst>
                                          <p:attrName>style.visibility</p:attrName>
                                        </p:attrNameLst>
                                      </p:cBhvr>
                                      <p:to>
                                        <p:strVal val="hidden"/>
                                      </p:to>
                                    </p:set>
                                  </p:childTnLst>
                                </p:cTn>
                              </p:par>
                            </p:childTnLst>
                          </p:cTn>
                        </p:par>
                        <p:par>
                          <p:cTn id="123" fill="hold">
                            <p:stCondLst>
                              <p:cond delay="500"/>
                            </p:stCondLst>
                            <p:childTnLst>
                              <p:par>
                                <p:cTn id="124" presetID="17" presetClass="exit" presetSubtype="10" fill="hold" grpId="0" nodeType="afterEffect">
                                  <p:stCondLst>
                                    <p:cond delay="0"/>
                                  </p:stCondLst>
                                  <p:childTnLst>
                                    <p:anim calcmode="lin" valueType="num">
                                      <p:cBhvr>
                                        <p:cTn id="125" dur="500"/>
                                        <p:tgtEl>
                                          <p:spTgt spid="104"/>
                                        </p:tgtEl>
                                        <p:attrNameLst>
                                          <p:attrName>ppt_w</p:attrName>
                                        </p:attrNameLst>
                                      </p:cBhvr>
                                      <p:tavLst>
                                        <p:tav tm="0">
                                          <p:val>
                                            <p:strVal val="ppt_w"/>
                                          </p:val>
                                        </p:tav>
                                        <p:tav tm="100000">
                                          <p:val>
                                            <p:fltVal val="0"/>
                                          </p:val>
                                        </p:tav>
                                      </p:tavLst>
                                    </p:anim>
                                    <p:anim calcmode="lin" valueType="num">
                                      <p:cBhvr>
                                        <p:cTn id="126" dur="500"/>
                                        <p:tgtEl>
                                          <p:spTgt spid="104"/>
                                        </p:tgtEl>
                                        <p:attrNameLst>
                                          <p:attrName>ppt_h</p:attrName>
                                        </p:attrNameLst>
                                      </p:cBhvr>
                                      <p:tavLst>
                                        <p:tav tm="0">
                                          <p:val>
                                            <p:strVal val="ppt_h"/>
                                          </p:val>
                                        </p:tav>
                                        <p:tav tm="100000">
                                          <p:val>
                                            <p:strVal val="ppt_h"/>
                                          </p:val>
                                        </p:tav>
                                      </p:tavLst>
                                    </p:anim>
                                    <p:set>
                                      <p:cBhvr>
                                        <p:cTn id="127" dur="1" fill="hold">
                                          <p:stCondLst>
                                            <p:cond delay="499"/>
                                          </p:stCondLst>
                                        </p:cTn>
                                        <p:tgtEl>
                                          <p:spTgt spid="10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500" fill="hold"/>
                                        <p:tgtEl>
                                          <p:spTgt spid="147"/>
                                        </p:tgtEl>
                                        <p:attrNameLst>
                                          <p:attrName>ppt_w</p:attrName>
                                        </p:attrNameLst>
                                      </p:cBhvr>
                                      <p:tavLst>
                                        <p:tav tm="0">
                                          <p:val>
                                            <p:fltVal val="0"/>
                                          </p:val>
                                        </p:tav>
                                        <p:tav tm="100000">
                                          <p:val>
                                            <p:strVal val="#ppt_w"/>
                                          </p:val>
                                        </p:tav>
                                      </p:tavLst>
                                    </p:anim>
                                    <p:anim calcmode="lin" valueType="num">
                                      <p:cBhvr>
                                        <p:cTn id="133"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147"/>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9"/>
                                        </p:tgtEl>
                                      </p:cBhvr>
                                    </p:animEffect>
                                    <p:set>
                                      <p:cBhvr>
                                        <p:cTn id="140" dur="1" fill="hold">
                                          <p:stCondLst>
                                            <p:cond delay="499"/>
                                          </p:stCondLst>
                                        </p:cTn>
                                        <p:tgtEl>
                                          <p:spTgt spid="139"/>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40"/>
                                        </p:tgtEl>
                                      </p:cBhvr>
                                    </p:animEffect>
                                    <p:set>
                                      <p:cBhvr>
                                        <p:cTn id="143" dur="1" fill="hold">
                                          <p:stCondLst>
                                            <p:cond delay="499"/>
                                          </p:stCondLst>
                                        </p:cTn>
                                        <p:tgtEl>
                                          <p:spTgt spid="14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61"/>
                                        </p:tgtEl>
                                        <p:attrNameLst>
                                          <p:attrName>style.visibility</p:attrName>
                                        </p:attrNameLst>
                                      </p:cBhvr>
                                      <p:to>
                                        <p:strVal val="visible"/>
                                      </p:to>
                                    </p:set>
                                    <p:animEffect transition="in" filter="fade">
                                      <p:cBhvr>
                                        <p:cTn id="149" dur="500"/>
                                        <p:tgtEl>
                                          <p:spTgt spid="161"/>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anim calcmode="lin" valueType="num">
                                      <p:cBhvr>
                                        <p:cTn id="154" dur="500" fill="hold"/>
                                        <p:tgtEl>
                                          <p:spTgt spid="149"/>
                                        </p:tgtEl>
                                        <p:attrNameLst>
                                          <p:attrName>ppt_w</p:attrName>
                                        </p:attrNameLst>
                                      </p:cBhvr>
                                      <p:tavLst>
                                        <p:tav tm="0">
                                          <p:val>
                                            <p:fltVal val="0"/>
                                          </p:val>
                                        </p:tav>
                                        <p:tav tm="100000">
                                          <p:val>
                                            <p:strVal val="#ppt_w"/>
                                          </p:val>
                                        </p:tav>
                                      </p:tavLst>
                                    </p:anim>
                                    <p:anim calcmode="lin" valueType="num">
                                      <p:cBhvr>
                                        <p:cTn id="155"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9"/>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fade">
                                      <p:cBhvr>
                                        <p:cTn id="162" dur="500"/>
                                        <p:tgtEl>
                                          <p:spTgt spid="165"/>
                                        </p:tgtEl>
                                      </p:cBhvr>
                                    </p:animEffect>
                                  </p:childTnLst>
                                </p:cTn>
                              </p:par>
                              <p:par>
                                <p:cTn id="163" presetID="10" presetClass="exit" presetSubtype="0" fill="hold" nodeType="withEffect">
                                  <p:stCondLst>
                                    <p:cond delay="0"/>
                                  </p:stCondLst>
                                  <p:childTnLst>
                                    <p:animEffect transition="out" filter="fade">
                                      <p:cBhvr>
                                        <p:cTn id="164" dur="500"/>
                                        <p:tgtEl>
                                          <p:spTgt spid="137"/>
                                        </p:tgtEl>
                                      </p:cBhvr>
                                    </p:animEffect>
                                    <p:set>
                                      <p:cBhvr>
                                        <p:cTn id="165" dur="1" fill="hold">
                                          <p:stCondLst>
                                            <p:cond delay="499"/>
                                          </p:stCondLst>
                                        </p:cTn>
                                        <p:tgtEl>
                                          <p:spTgt spid="137"/>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135"/>
                                        </p:tgtEl>
                                      </p:cBhvr>
                                    </p:animEffect>
                                    <p:set>
                                      <p:cBhvr>
                                        <p:cTn id="168" dur="1" fill="hold">
                                          <p:stCondLst>
                                            <p:cond delay="499"/>
                                          </p:stCondLst>
                                        </p:cTn>
                                        <p:tgtEl>
                                          <p:spTgt spid="13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500" fill="hold"/>
                                        <p:tgtEl>
                                          <p:spTgt spid="150"/>
                                        </p:tgtEl>
                                        <p:attrNameLst>
                                          <p:attrName>ppt_w</p:attrName>
                                        </p:attrNameLst>
                                      </p:cBhvr>
                                      <p:tavLst>
                                        <p:tav tm="0">
                                          <p:val>
                                            <p:fltVal val="0"/>
                                          </p:val>
                                        </p:tav>
                                        <p:tav tm="100000">
                                          <p:val>
                                            <p:strVal val="#ppt_w"/>
                                          </p:val>
                                        </p:tav>
                                      </p:tavLst>
                                    </p:anim>
                                    <p:anim calcmode="lin" valueType="num">
                                      <p:cBhvr>
                                        <p:cTn id="174"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xit" presetSubtype="10" fill="hold" grpId="1" nodeType="clickEffect">
                                  <p:stCondLst>
                                    <p:cond delay="0"/>
                                  </p:stCondLst>
                                  <p:childTnLst>
                                    <p:anim calcmode="lin" valueType="num">
                                      <p:cBhvr>
                                        <p:cTn id="178" dur="500"/>
                                        <p:tgtEl>
                                          <p:spTgt spid="150"/>
                                        </p:tgtEl>
                                        <p:attrNameLst>
                                          <p:attrName>ppt_w</p:attrName>
                                        </p:attrNameLst>
                                      </p:cBhvr>
                                      <p:tavLst>
                                        <p:tav tm="0">
                                          <p:val>
                                            <p:strVal val="ppt_w"/>
                                          </p:val>
                                        </p:tav>
                                        <p:tav tm="100000">
                                          <p:val>
                                            <p:fltVal val="0"/>
                                          </p:val>
                                        </p:tav>
                                      </p:tavLst>
                                    </p:anim>
                                    <p:anim calcmode="lin" valueType="num">
                                      <p:cBhvr>
                                        <p:cTn id="179" dur="500"/>
                                        <p:tgtEl>
                                          <p:spTgt spid="150"/>
                                        </p:tgtEl>
                                        <p:attrNameLst>
                                          <p:attrName>ppt_h</p:attrName>
                                        </p:attrNameLst>
                                      </p:cBhvr>
                                      <p:tavLst>
                                        <p:tav tm="0">
                                          <p:val>
                                            <p:strVal val="ppt_h"/>
                                          </p:val>
                                        </p:tav>
                                        <p:tav tm="100000">
                                          <p:val>
                                            <p:strVal val="ppt_h"/>
                                          </p:val>
                                        </p:tav>
                                      </p:tavLst>
                                    </p:anim>
                                    <p:set>
                                      <p:cBhvr>
                                        <p:cTn id="180" dur="1" fill="hold">
                                          <p:stCondLst>
                                            <p:cond delay="499"/>
                                          </p:stCondLst>
                                        </p:cTn>
                                        <p:tgtEl>
                                          <p:spTgt spid="150"/>
                                        </p:tgtEl>
                                        <p:attrNameLst>
                                          <p:attrName>style.visibility</p:attrName>
                                        </p:attrNameLst>
                                      </p:cBhvr>
                                      <p:to>
                                        <p:strVal val="hidden"/>
                                      </p:to>
                                    </p:set>
                                  </p:childTnLst>
                                </p:cTn>
                              </p:par>
                              <p:par>
                                <p:cTn id="181" presetID="17" presetClass="exit" presetSubtype="10" fill="hold" grpId="0" nodeType="withEffect">
                                  <p:stCondLst>
                                    <p:cond delay="0"/>
                                  </p:stCondLst>
                                  <p:childTnLst>
                                    <p:anim calcmode="lin" valueType="num">
                                      <p:cBhvr>
                                        <p:cTn id="182" dur="500"/>
                                        <p:tgtEl>
                                          <p:spTgt spid="116"/>
                                        </p:tgtEl>
                                        <p:attrNameLst>
                                          <p:attrName>ppt_w</p:attrName>
                                        </p:attrNameLst>
                                      </p:cBhvr>
                                      <p:tavLst>
                                        <p:tav tm="0">
                                          <p:val>
                                            <p:strVal val="ppt_w"/>
                                          </p:val>
                                        </p:tav>
                                        <p:tav tm="100000">
                                          <p:val>
                                            <p:fltVal val="0"/>
                                          </p:val>
                                        </p:tav>
                                      </p:tavLst>
                                    </p:anim>
                                    <p:anim calcmode="lin" valueType="num">
                                      <p:cBhvr>
                                        <p:cTn id="183" dur="500"/>
                                        <p:tgtEl>
                                          <p:spTgt spid="116"/>
                                        </p:tgtEl>
                                        <p:attrNameLst>
                                          <p:attrName>ppt_h</p:attrName>
                                        </p:attrNameLst>
                                      </p:cBhvr>
                                      <p:tavLst>
                                        <p:tav tm="0">
                                          <p:val>
                                            <p:strVal val="ppt_h"/>
                                          </p:val>
                                        </p:tav>
                                        <p:tav tm="100000">
                                          <p:val>
                                            <p:strVal val="ppt_h"/>
                                          </p:val>
                                        </p:tav>
                                      </p:tavLst>
                                    </p:anim>
                                    <p:set>
                                      <p:cBhvr>
                                        <p:cTn id="184" dur="1" fill="hold">
                                          <p:stCondLst>
                                            <p:cond delay="499"/>
                                          </p:stCondLst>
                                        </p:cTn>
                                        <p:tgtEl>
                                          <p:spTgt spid="116"/>
                                        </p:tgtEl>
                                        <p:attrNameLst>
                                          <p:attrName>style.visibility</p:attrName>
                                        </p:attrNameLst>
                                      </p:cBhvr>
                                      <p:to>
                                        <p:strVal val="hidden"/>
                                      </p:to>
                                    </p:set>
                                  </p:childTnLst>
                                </p:cTn>
                              </p:par>
                              <p:par>
                                <p:cTn id="185" presetID="17" presetClass="exit" presetSubtype="10" fill="hold" nodeType="withEffect">
                                  <p:stCondLst>
                                    <p:cond delay="0"/>
                                  </p:stCondLst>
                                  <p:childTnLst>
                                    <p:anim calcmode="lin" valueType="num">
                                      <p:cBhvr>
                                        <p:cTn id="186" dur="500"/>
                                        <p:tgtEl>
                                          <p:spTgt spid="146"/>
                                        </p:tgtEl>
                                        <p:attrNameLst>
                                          <p:attrName>ppt_w</p:attrName>
                                        </p:attrNameLst>
                                      </p:cBhvr>
                                      <p:tavLst>
                                        <p:tav tm="0">
                                          <p:val>
                                            <p:strVal val="ppt_w"/>
                                          </p:val>
                                        </p:tav>
                                        <p:tav tm="100000">
                                          <p:val>
                                            <p:fltVal val="0"/>
                                          </p:val>
                                        </p:tav>
                                      </p:tavLst>
                                    </p:anim>
                                    <p:anim calcmode="lin" valueType="num">
                                      <p:cBhvr>
                                        <p:cTn id="187" dur="500"/>
                                        <p:tgtEl>
                                          <p:spTgt spid="146"/>
                                        </p:tgtEl>
                                        <p:attrNameLst>
                                          <p:attrName>ppt_h</p:attrName>
                                        </p:attrNameLst>
                                      </p:cBhvr>
                                      <p:tavLst>
                                        <p:tav tm="0">
                                          <p:val>
                                            <p:strVal val="ppt_h"/>
                                          </p:val>
                                        </p:tav>
                                        <p:tav tm="100000">
                                          <p:val>
                                            <p:strVal val="ppt_h"/>
                                          </p:val>
                                        </p:tav>
                                      </p:tavLst>
                                    </p:anim>
                                    <p:set>
                                      <p:cBhvr>
                                        <p:cTn id="188" dur="1" fill="hold">
                                          <p:stCondLst>
                                            <p:cond delay="499"/>
                                          </p:stCondLst>
                                        </p:cTn>
                                        <p:tgtEl>
                                          <p:spTgt spid="146"/>
                                        </p:tgtEl>
                                        <p:attrNameLst>
                                          <p:attrName>style.visibility</p:attrName>
                                        </p:attrNameLst>
                                      </p:cBhvr>
                                      <p:to>
                                        <p:strVal val="hidden"/>
                                      </p:to>
                                    </p:set>
                                  </p:childTnLst>
                                </p:cTn>
                              </p:par>
                              <p:par>
                                <p:cTn id="189" presetID="17" presetClass="exit" presetSubtype="10" fill="hold" grpId="0" nodeType="withEffect">
                                  <p:stCondLst>
                                    <p:cond delay="0"/>
                                  </p:stCondLst>
                                  <p:childTnLst>
                                    <p:anim calcmode="lin" valueType="num">
                                      <p:cBhvr>
                                        <p:cTn id="190" dur="500"/>
                                        <p:tgtEl>
                                          <p:spTgt spid="120"/>
                                        </p:tgtEl>
                                        <p:attrNameLst>
                                          <p:attrName>ppt_w</p:attrName>
                                        </p:attrNameLst>
                                      </p:cBhvr>
                                      <p:tavLst>
                                        <p:tav tm="0">
                                          <p:val>
                                            <p:strVal val="ppt_w"/>
                                          </p:val>
                                        </p:tav>
                                        <p:tav tm="100000">
                                          <p:val>
                                            <p:fltVal val="0"/>
                                          </p:val>
                                        </p:tav>
                                      </p:tavLst>
                                    </p:anim>
                                    <p:anim calcmode="lin" valueType="num">
                                      <p:cBhvr>
                                        <p:cTn id="191" dur="500"/>
                                        <p:tgtEl>
                                          <p:spTgt spid="120"/>
                                        </p:tgtEl>
                                        <p:attrNameLst>
                                          <p:attrName>ppt_h</p:attrName>
                                        </p:attrNameLst>
                                      </p:cBhvr>
                                      <p:tavLst>
                                        <p:tav tm="0">
                                          <p:val>
                                            <p:strVal val="ppt_h"/>
                                          </p:val>
                                        </p:tav>
                                        <p:tav tm="100000">
                                          <p:val>
                                            <p:strVal val="ppt_h"/>
                                          </p:val>
                                        </p:tav>
                                      </p:tavLst>
                                    </p:anim>
                                    <p:set>
                                      <p:cBhvr>
                                        <p:cTn id="19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1" grpId="0" animBg="1"/>
      <p:bldP spid="141" grpId="1" animBg="1"/>
      <p:bldP spid="143" grpId="0" animBg="1"/>
      <p:bldP spid="143" grpId="1" animBg="1"/>
      <p:bldP spid="145" grpId="0" animBg="1"/>
      <p:bldP spid="145" grpId="1" animBg="1"/>
      <p:bldP spid="147" grpId="0" animBg="1"/>
      <p:bldP spid="147" grpId="1" animBg="1"/>
      <p:bldP spid="150" grpId="0" animBg="1"/>
      <p:bldP spid="150" grpId="1" animBg="1"/>
      <p:bldP spid="138" grpId="0" animBg="1"/>
      <p:bldP spid="138" grpId="1" animBg="1"/>
      <p:bldP spid="140" grpId="0"/>
      <p:bldP spid="104" grpId="0" animBg="1"/>
      <p:bldP spid="108" grpId="0" animBg="1"/>
      <p:bldP spid="109" grpId="0" animBg="1"/>
      <p:bldP spid="110" grpId="0" animBg="1"/>
      <p:bldP spid="111" grpId="0" animBg="1"/>
      <p:bldP spid="113" grpId="0" animBg="1"/>
      <p:bldP spid="114" grpId="0" animBg="1"/>
      <p:bldP spid="115" grpId="0" animBg="1"/>
      <p:bldP spid="116" grpId="0" animBg="1"/>
      <p:bldP spid="120" grpId="0" animBg="1"/>
      <p:bldP spid="135" grpId="0" animBg="1"/>
      <p:bldP spid="1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5029200" y="1411288"/>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r>
              <a:rPr lang="en-US" sz="3200" dirty="0" smtClean="0"/>
              <a:t>S </a:t>
            </a:r>
            <a:r>
              <a:rPr lang="en-US" sz="3200" dirty="0" smtClean="0">
                <a:sym typeface="Symbol"/>
              </a:rPr>
              <a:t> T</a:t>
            </a:r>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6" name="Oval 185"/>
          <p:cNvSpPr/>
          <p:nvPr/>
        </p:nvSpPr>
        <p:spPr bwMode="auto">
          <a:xfrm>
            <a:off x="5644913"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7" name="Oval 186"/>
          <p:cNvSpPr/>
          <p:nvPr/>
        </p:nvSpPr>
        <p:spPr bwMode="auto">
          <a:xfrm>
            <a:off x="5644913"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8" name="Oval 187"/>
          <p:cNvSpPr/>
          <p:nvPr/>
        </p:nvSpPr>
        <p:spPr bwMode="auto">
          <a:xfrm>
            <a:off x="5644913"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9" name="Oval 188"/>
          <p:cNvSpPr/>
          <p:nvPr/>
        </p:nvSpPr>
        <p:spPr bwMode="auto">
          <a:xfrm>
            <a:off x="5644913"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0" name="Oval 189"/>
          <p:cNvSpPr/>
          <p:nvPr/>
        </p:nvSpPr>
        <p:spPr bwMode="auto">
          <a:xfrm>
            <a:off x="6537011" y="41366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1" name="Oval 190"/>
          <p:cNvSpPr/>
          <p:nvPr/>
        </p:nvSpPr>
        <p:spPr bwMode="auto">
          <a:xfrm>
            <a:off x="6537011"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2" name="Oval 191"/>
          <p:cNvSpPr/>
          <p:nvPr/>
        </p:nvSpPr>
        <p:spPr bwMode="auto">
          <a:xfrm>
            <a:off x="6537011"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4" name="Lightning Bolt 193"/>
          <p:cNvSpPr/>
          <p:nvPr/>
        </p:nvSpPr>
        <p:spPr bwMode="auto">
          <a:xfrm>
            <a:off x="6481463" y="5858862"/>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8" name="Oval 197"/>
          <p:cNvSpPr/>
          <p:nvPr/>
        </p:nvSpPr>
        <p:spPr bwMode="auto">
          <a:xfrm>
            <a:off x="7616588"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9" name="Oval 198"/>
          <p:cNvSpPr/>
          <p:nvPr/>
        </p:nvSpPr>
        <p:spPr bwMode="auto">
          <a:xfrm>
            <a:off x="7616588"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0" name="Oval 199"/>
          <p:cNvSpPr/>
          <p:nvPr/>
        </p:nvSpPr>
        <p:spPr bwMode="auto">
          <a:xfrm>
            <a:off x="7616588"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1" name="Oval 200"/>
          <p:cNvSpPr/>
          <p:nvPr/>
        </p:nvSpPr>
        <p:spPr bwMode="auto">
          <a:xfrm>
            <a:off x="7616588"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3" name="Oval 202"/>
          <p:cNvSpPr/>
          <p:nvPr/>
        </p:nvSpPr>
        <p:spPr bwMode="auto">
          <a:xfrm>
            <a:off x="8508686"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4" name="Oval 203"/>
          <p:cNvSpPr/>
          <p:nvPr/>
        </p:nvSpPr>
        <p:spPr bwMode="auto">
          <a:xfrm>
            <a:off x="8508686"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6" name="Oval 205"/>
          <p:cNvSpPr/>
          <p:nvPr/>
        </p:nvSpPr>
        <p:spPr bwMode="auto">
          <a:xfrm>
            <a:off x="7616588" y="552835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7" name="Oval 206"/>
          <p:cNvSpPr/>
          <p:nvPr/>
        </p:nvSpPr>
        <p:spPr bwMode="auto">
          <a:xfrm>
            <a:off x="8508686" y="566662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09" name="Straight Arrow Connector 208"/>
          <p:cNvCxnSpPr>
            <a:stCxn id="186" idx="6"/>
            <a:endCxn id="190" idx="2"/>
          </p:cNvCxnSpPr>
          <p:nvPr/>
        </p:nvCxnSpPr>
        <p:spPr>
          <a:xfrm flipV="1">
            <a:off x="5780916" y="4204683"/>
            <a:ext cx="756095" cy="2230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1" name="Straight Arrow Connector 210"/>
          <p:cNvCxnSpPr>
            <a:stCxn id="198" idx="6"/>
            <a:endCxn id="203" idx="1"/>
          </p:cNvCxnSpPr>
          <p:nvPr/>
        </p:nvCxnSpPr>
        <p:spPr>
          <a:xfrm>
            <a:off x="7752591" y="4427707"/>
            <a:ext cx="776012" cy="1615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3" name="Straight Arrow Connector 212"/>
          <p:cNvCxnSpPr>
            <a:stCxn id="187" idx="7"/>
            <a:endCxn id="191" idx="2"/>
          </p:cNvCxnSpPr>
          <p:nvPr/>
        </p:nvCxnSpPr>
        <p:spPr>
          <a:xfrm rot="5400000" flipH="1" flipV="1">
            <a:off x="6057075" y="4341274"/>
            <a:ext cx="183860" cy="77601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5" name="Straight Arrow Connector 214"/>
          <p:cNvCxnSpPr>
            <a:stCxn id="188" idx="6"/>
            <a:endCxn id="192" idx="2"/>
          </p:cNvCxnSpPr>
          <p:nvPr/>
        </p:nvCxnSpPr>
        <p:spPr>
          <a:xfrm flipV="1">
            <a:off x="5780916"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7" name="Straight Arrow Connector 216"/>
          <p:cNvCxnSpPr>
            <a:stCxn id="200" idx="6"/>
            <a:endCxn id="204" idx="2"/>
          </p:cNvCxnSpPr>
          <p:nvPr/>
        </p:nvCxnSpPr>
        <p:spPr>
          <a:xfrm flipV="1">
            <a:off x="7752591"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9" name="Straight Arrow Connector 218"/>
          <p:cNvCxnSpPr>
            <a:stCxn id="199" idx="5"/>
            <a:endCxn id="204" idx="1"/>
          </p:cNvCxnSpPr>
          <p:nvPr/>
        </p:nvCxnSpPr>
        <p:spPr>
          <a:xfrm rot="16200000" flipH="1">
            <a:off x="7991382" y="4658670"/>
            <a:ext cx="278512"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1" name="Straight Arrow Connector 220"/>
          <p:cNvCxnSpPr>
            <a:stCxn id="206" idx="6"/>
            <a:endCxn id="207" idx="2"/>
          </p:cNvCxnSpPr>
          <p:nvPr/>
        </p:nvCxnSpPr>
        <p:spPr>
          <a:xfrm>
            <a:off x="7752591" y="5596355"/>
            <a:ext cx="756095" cy="1382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3" name="Straight Arrow Connector 222"/>
          <p:cNvCxnSpPr>
            <a:stCxn id="189" idx="6"/>
            <a:endCxn id="194" idx="2"/>
          </p:cNvCxnSpPr>
          <p:nvPr/>
        </p:nvCxnSpPr>
        <p:spPr>
          <a:xfrm flipV="1">
            <a:off x="5780916" y="5995779"/>
            <a:ext cx="779448" cy="243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5" name="Straight Arrow Connector 224"/>
          <p:cNvCxnSpPr>
            <a:stCxn id="201" idx="7"/>
            <a:endCxn id="203" idx="3"/>
          </p:cNvCxnSpPr>
          <p:nvPr/>
        </p:nvCxnSpPr>
        <p:spPr>
          <a:xfrm rot="5400000" flipH="1" flipV="1">
            <a:off x="7487347" y="4930762"/>
            <a:ext cx="1286583"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9722 0 " pathEditMode="relative" ptsTypes="AA">
                                      <p:cBhvr>
                                        <p:cTn id="6" dur="2000" fill="hold"/>
                                        <p:tgtEl>
                                          <p:spTgt spid="18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22 0 " pathEditMode="relative" ptsTypes="AA">
                                      <p:cBhvr>
                                        <p:cTn id="8" dur="2000" fill="hold"/>
                                        <p:tgtEl>
                                          <p:spTgt spid="18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9722 0 " pathEditMode="relative" ptsTypes="AA">
                                      <p:cBhvr>
                                        <p:cTn id="10" dur="2000" fill="hold"/>
                                        <p:tgtEl>
                                          <p:spTgt spid="18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722 0 " pathEditMode="relative" ptsTypes="AA">
                                      <p:cBhvr>
                                        <p:cTn id="12" dur="2000" fill="hold"/>
                                        <p:tgtEl>
                                          <p:spTgt spid="18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9722 0 " pathEditMode="relative" ptsTypes="AA">
                                      <p:cBhvr>
                                        <p:cTn id="14" dur="2000" fill="hold"/>
                                        <p:tgtEl>
                                          <p:spTgt spid="19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722 0 " pathEditMode="relative" ptsTypes="AA">
                                      <p:cBhvr>
                                        <p:cTn id="16" dur="2000" fill="hold"/>
                                        <p:tgtEl>
                                          <p:spTgt spid="19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9722 0 " pathEditMode="relative" ptsTypes="AA">
                                      <p:cBhvr>
                                        <p:cTn id="18" dur="2000" fill="hold"/>
                                        <p:tgtEl>
                                          <p:spTgt spid="19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9722 0 " pathEditMode="relative" ptsTypes="AA">
                                      <p:cBhvr>
                                        <p:cTn id="20" dur="2000" fill="hold"/>
                                        <p:tgtEl>
                                          <p:spTgt spid="19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9722 0 " pathEditMode="relative" ptsTypes="AA">
                                      <p:cBhvr>
                                        <p:cTn id="22" dur="2000" fill="hold"/>
                                        <p:tgtEl>
                                          <p:spTgt spid="20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9722 0 " pathEditMode="relative" ptsTypes="AA">
                                      <p:cBhvr>
                                        <p:cTn id="24" dur="2000" fill="hold"/>
                                        <p:tgtEl>
                                          <p:spTgt spid="2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9722 0 " pathEditMode="relative" ptsTypes="AA">
                                      <p:cBhvr>
                                        <p:cTn id="26" dur="2000" fill="hold"/>
                                        <p:tgtEl>
                                          <p:spTgt spid="21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9722 0 " pathEditMode="relative" ptsTypes="AA">
                                      <p:cBhvr>
                                        <p:cTn id="28" dur="2000" fill="hold"/>
                                        <p:tgtEl>
                                          <p:spTgt spid="22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945 0 " pathEditMode="relative" ptsTypes="AA">
                                      <p:cBhvr>
                                        <p:cTn id="30" dur="2000" fill="hold"/>
                                        <p:tgtEl>
                                          <p:spTgt spid="19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945 0 " pathEditMode="relative" ptsTypes="AA">
                                      <p:cBhvr>
                                        <p:cTn id="32" dur="2000" fill="hold"/>
                                        <p:tgtEl>
                                          <p:spTgt spid="19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945 0 " pathEditMode="relative" ptsTypes="AA">
                                      <p:cBhvr>
                                        <p:cTn id="34" dur="2000" fill="hold"/>
                                        <p:tgtEl>
                                          <p:spTgt spid="20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1945 0 " pathEditMode="relative" ptsTypes="AA">
                                      <p:cBhvr>
                                        <p:cTn id="36" dur="2000" fill="hold"/>
                                        <p:tgtEl>
                                          <p:spTgt spid="201"/>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1945 0 " pathEditMode="relative" ptsTypes="AA">
                                      <p:cBhvr>
                                        <p:cTn id="38" dur="2000" fill="hold"/>
                                        <p:tgtEl>
                                          <p:spTgt spid="20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1945 0 " pathEditMode="relative" ptsTypes="AA">
                                      <p:cBhvr>
                                        <p:cTn id="40" dur="2000" fill="hold"/>
                                        <p:tgtEl>
                                          <p:spTgt spid="20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945 0 " pathEditMode="relative" ptsTypes="AA">
                                      <p:cBhvr>
                                        <p:cTn id="42" dur="2000" fill="hold"/>
                                        <p:tgtEl>
                                          <p:spTgt spid="20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11945 0 " pathEditMode="relative" ptsTypes="AA">
                                      <p:cBhvr>
                                        <p:cTn id="44" dur="2000" fill="hold"/>
                                        <p:tgtEl>
                                          <p:spTgt spid="20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945 0 " pathEditMode="relative" ptsTypes="AA">
                                      <p:cBhvr>
                                        <p:cTn id="46" dur="2000" fill="hold"/>
                                        <p:tgtEl>
                                          <p:spTgt spid="211"/>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945 0 " pathEditMode="relative" ptsTypes="AA">
                                      <p:cBhvr>
                                        <p:cTn id="48" dur="2000" fill="hold"/>
                                        <p:tgtEl>
                                          <p:spTgt spid="217"/>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945 0 " pathEditMode="relative" ptsTypes="AA">
                                      <p:cBhvr>
                                        <p:cTn id="50" dur="2000" fill="hold"/>
                                        <p:tgtEl>
                                          <p:spTgt spid="21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945 0 " pathEditMode="relative" ptsTypes="AA">
                                      <p:cBhvr>
                                        <p:cTn id="52" dur="2000" fill="hold"/>
                                        <p:tgtEl>
                                          <p:spTgt spid="221"/>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11945 0 " pathEditMode="relative" ptsTypes="AA">
                                      <p:cBhvr>
                                        <p:cTn id="54" dur="2000" fill="hold"/>
                                        <p:tgtEl>
                                          <p:spTgt spid="2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0" grpId="0" animBg="1"/>
      <p:bldP spid="191" grpId="0" animBg="1"/>
      <p:bldP spid="192" grpId="0" animBg="1"/>
      <p:bldP spid="194" grpId="0" animBg="1"/>
      <p:bldP spid="198" grpId="0" animBg="1"/>
      <p:bldP spid="199" grpId="0" animBg="1"/>
      <p:bldP spid="200" grpId="0" animBg="1"/>
      <p:bldP spid="201" grpId="0" animBg="1"/>
      <p:bldP spid="203" grpId="0" animBg="1"/>
      <p:bldP spid="204" grpId="0" animBg="1"/>
      <p:bldP spid="206" grpId="0" animBg="1"/>
      <p:bldP spid="20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t>Reasoning about execution </a:t>
            </a:r>
            <a:r>
              <a:rPr sz="4800" smtClean="0">
                <a:latin typeface="Calibri" pitchFamily="34" charset="0"/>
              </a:rPr>
              <a:t>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rPr>
              <a:t>Given P and Q, what is the largest </a:t>
            </a:r>
            <a:r>
              <a:rPr lang="en-US" sz="3200" dirty="0" smtClean="0">
                <a:solidFill>
                  <a:srgbClr val="FF0000"/>
                </a:solidFill>
                <a:latin typeface="Calibri" pitchFamily="34" charset="0"/>
              </a:rPr>
              <a:t>S’ </a:t>
            </a:r>
            <a:r>
              <a:rPr lang="en-US" sz="3200" dirty="0" smtClean="0">
                <a:latin typeface="Calibri" pitchFamily="34" charset="0"/>
              </a:rPr>
              <a:t>satisfying {P} </a:t>
            </a:r>
            <a:r>
              <a:rPr lang="en-US" sz="3200" dirty="0" smtClean="0">
                <a:solidFill>
                  <a:srgbClr val="FF0000"/>
                </a:solidFill>
                <a:latin typeface="Calibri" pitchFamily="34" charset="0"/>
              </a:rPr>
              <a:t>S’ </a:t>
            </a:r>
            <a:r>
              <a:rPr lang="en-US" sz="3200" dirty="0" smtClean="0">
                <a:latin typeface="Calibri" pitchFamily="34" charset="0"/>
              </a:rPr>
              <a:t>{Q} ?</a:t>
            </a:r>
          </a:p>
          <a:p>
            <a:pPr lvl="1"/>
            <a:r>
              <a:rPr sz="3200" smtClean="0">
                <a:latin typeface="Calibri" pitchFamily="34" charset="0"/>
              </a:rPr>
              <a:t>to check {P} S {Q}, check </a:t>
            </a:r>
            <a:r>
              <a:rPr sz="3200" smtClean="0">
                <a:solidFill>
                  <a:srgbClr val="FF0000"/>
                </a:solidFill>
                <a:latin typeface="Calibri" pitchFamily="34" charset="0"/>
              </a:rPr>
              <a:t>S </a:t>
            </a:r>
            <a:r>
              <a:rPr lang="en-US" sz="3200" dirty="0" smtClean="0">
                <a:solidFill>
                  <a:srgbClr val="FF0000"/>
                </a:solidFill>
                <a:latin typeface="Calibri" pitchFamily="34" charset="0"/>
                <a:sym typeface="Symbol"/>
              </a:rPr>
              <a:t> 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Reasoning about execution 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sym typeface="Symbol"/>
              </a:rPr>
              <a:t>Given S and Q, what is the weakest </a:t>
            </a:r>
            <a:r>
              <a:rPr lang="en-US" sz="3200" dirty="0" smtClean="0">
                <a:solidFill>
                  <a:srgbClr val="FF0000"/>
                </a:solidFill>
                <a:latin typeface="Calibri" pitchFamily="34" charset="0"/>
                <a:sym typeface="Symbol"/>
              </a:rPr>
              <a:t>P’ </a:t>
            </a:r>
            <a:r>
              <a:rPr lang="en-US" sz="3200" dirty="0" smtClean="0">
                <a:latin typeface="Calibri" pitchFamily="34" charset="0"/>
                <a:sym typeface="Symbol"/>
              </a:rPr>
              <a:t>satisfying {</a:t>
            </a:r>
            <a:r>
              <a:rPr lang="en-US" sz="3200" dirty="0" smtClean="0">
                <a:solidFill>
                  <a:srgbClr val="FF0000"/>
                </a:solidFill>
                <a:latin typeface="Calibri" pitchFamily="34" charset="0"/>
                <a:sym typeface="Symbol"/>
              </a:rPr>
              <a:t>P’</a:t>
            </a:r>
            <a:r>
              <a:rPr lang="en-US" sz="3200" dirty="0" smtClean="0">
                <a:latin typeface="Calibri" pitchFamily="34" charset="0"/>
                <a:sym typeface="Symbol"/>
              </a:rPr>
              <a:t>} S {Q} ?</a:t>
            </a:r>
          </a:p>
          <a:p>
            <a:pPr lvl="1"/>
            <a:r>
              <a:rPr sz="3200" smtClean="0">
                <a:latin typeface="Calibri" pitchFamily="34" charset="0"/>
                <a:sym typeface="Symbol"/>
              </a:rPr>
              <a:t>P' is called the </a:t>
            </a:r>
            <a:r>
              <a:rPr sz="3200" i="1" smtClean="0">
                <a:solidFill>
                  <a:srgbClr val="FF0000"/>
                </a:solidFill>
                <a:latin typeface="Calibri" pitchFamily="34" charset="0"/>
                <a:sym typeface="Symbol"/>
              </a:rPr>
              <a:t>weakest precondition</a:t>
            </a:r>
            <a:r>
              <a:rPr sz="3200" smtClean="0">
                <a:solidFill>
                  <a:srgbClr val="FF0000"/>
                </a:solidFill>
                <a:latin typeface="Calibri" pitchFamily="34" charset="0"/>
                <a:sym typeface="Symbol"/>
              </a:rPr>
              <a:t> </a:t>
            </a:r>
            <a:r>
              <a:rPr sz="3200" smtClean="0">
                <a:latin typeface="Calibri" pitchFamily="34" charset="0"/>
                <a:sym typeface="Symbol"/>
              </a:rPr>
              <a:t>of S with respect to Q, written </a:t>
            </a:r>
            <a:r>
              <a:rPr sz="3200" smtClean="0">
                <a:solidFill>
                  <a:srgbClr val="FF0000"/>
                </a:solidFill>
                <a:latin typeface="Calibri" pitchFamily="34" charset="0"/>
                <a:sym typeface="Symbol"/>
              </a:rPr>
              <a:t>wp(S, Q)</a:t>
            </a:r>
          </a:p>
          <a:p>
            <a:pPr lvl="1"/>
            <a:r>
              <a:rPr sz="3200" smtClean="0">
                <a:latin typeface="Calibri" pitchFamily="34" charset="0"/>
                <a:sym typeface="Symbol"/>
              </a:rPr>
              <a:t>to check {P} S {Q}, check </a:t>
            </a:r>
            <a:r>
              <a:rPr sz="3200" smtClean="0">
                <a:solidFill>
                  <a:srgbClr val="FF0000"/>
                </a:solidFill>
                <a:latin typeface="Calibri" pitchFamily="34" charset="0"/>
                <a:sym typeface="Symbol"/>
              </a:rPr>
              <a:t>P </a:t>
            </a:r>
            <a:r>
              <a:rPr lang="en-US" sz="3200" dirty="0" smtClean="0">
                <a:solidFill>
                  <a:srgbClr val="FF0000"/>
                </a:solidFill>
                <a:latin typeface="Calibri" pitchFamily="34" charset="0"/>
                <a:sym typeface="Symbol"/>
              </a:rPr>
              <a:t> 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Weakest preconditions</a:t>
            </a:r>
            <a:endParaRPr lang="en-US" dirty="0">
              <a:latin typeface="Calibri" pitchFamily="34" charset="0"/>
            </a:endParaRPr>
          </a:p>
        </p:txBody>
      </p:sp>
      <p:sp>
        <p:nvSpPr>
          <p:cNvPr id="3" name="Content Placeholder 2"/>
          <p:cNvSpPr>
            <a:spLocks noGrp="1"/>
          </p:cNvSpPr>
          <p:nvPr>
            <p:ph idx="1"/>
          </p:nvPr>
        </p:nvSpPr>
        <p:spPr>
          <a:xfrm>
            <a:off x="393032" y="1858043"/>
            <a:ext cx="8382000" cy="2210862"/>
          </a:xfrm>
        </p:spPr>
        <p:txBody>
          <a:bodyPr/>
          <a:lstStyle/>
          <a:p>
            <a:r>
              <a:rPr lang="en-US" dirty="0" err="1" smtClean="0">
                <a:latin typeface="Calibri" pitchFamily="34" charset="0"/>
              </a:rPr>
              <a:t>wp</a:t>
            </a:r>
            <a:r>
              <a:rPr lang="en-US" dirty="0" smtClean="0">
                <a:latin typeface="Calibri" pitchFamily="34" charset="0"/>
              </a:rPr>
              <a:t>( x := E,  Q ) =</a:t>
            </a:r>
          </a:p>
          <a:p>
            <a:r>
              <a:rPr lang="en-US" dirty="0" err="1" smtClean="0">
                <a:latin typeface="Calibri" pitchFamily="34" charset="0"/>
              </a:rPr>
              <a:t>wp</a:t>
            </a:r>
            <a:r>
              <a:rPr lang="en-US" dirty="0" smtClean="0">
                <a:latin typeface="Calibri" pitchFamily="34" charset="0"/>
              </a:rPr>
              <a:t>( </a:t>
            </a:r>
            <a:r>
              <a:rPr lang="en-US" dirty="0" smtClean="0">
                <a:solidFill>
                  <a:schemeClr val="accent2"/>
                </a:solidFill>
                <a:latin typeface="Calibri" pitchFamily="34" charset="0"/>
              </a:rPr>
              <a:t>havoc</a:t>
            </a:r>
            <a:r>
              <a:rPr lang="en-US" dirty="0" smtClean="0">
                <a:latin typeface="Calibri" pitchFamily="34" charset="0"/>
              </a:rPr>
              <a:t> x,  Q ) =</a:t>
            </a:r>
            <a:endParaRPr lang="en-US" dirty="0" smtClean="0">
              <a:latin typeface="Calibri" pitchFamily="34" charset="0"/>
              <a:sym typeface="Symbol"/>
            </a:endParaRP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assert</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S ; T,  Q ) =</a:t>
            </a:r>
          </a:p>
          <a:p>
            <a:r>
              <a:rPr lang="en-US" dirty="0" err="1" smtClean="0">
                <a:latin typeface="Calibri" pitchFamily="34" charset="0"/>
                <a:sym typeface="Symbol"/>
              </a:rPr>
              <a:t>wp</a:t>
            </a:r>
            <a:r>
              <a:rPr lang="en-US" dirty="0" smtClean="0">
                <a:latin typeface="Calibri" pitchFamily="34" charset="0"/>
                <a:sym typeface="Symbol"/>
              </a:rPr>
              <a:t>( S  T,  Q ) =</a:t>
            </a:r>
            <a:endParaRPr lang="en-US" dirty="0">
              <a:latin typeface="Calibri" pitchFamily="34" charset="0"/>
            </a:endParaRPr>
          </a:p>
        </p:txBody>
      </p:sp>
      <p:sp>
        <p:nvSpPr>
          <p:cNvPr id="4" name="Content Placeholder 3"/>
          <p:cNvSpPr>
            <a:spLocks noGrp="1"/>
          </p:cNvSpPr>
          <p:nvPr>
            <p:ph sz="half" idx="4294967295"/>
          </p:nvPr>
        </p:nvSpPr>
        <p:spPr>
          <a:xfrm>
            <a:off x="4836695" y="1844424"/>
            <a:ext cx="4114800" cy="2757487"/>
          </a:xfrm>
        </p:spPr>
        <p:txBody>
          <a:bodyPr/>
          <a:lstStyle/>
          <a:p>
            <a:pPr>
              <a:buNone/>
            </a:pPr>
            <a:r>
              <a:rPr lang="en-US" dirty="0" smtClean="0">
                <a:latin typeface="Calibri" pitchFamily="34" charset="0"/>
              </a:rPr>
              <a:t>Q[ E / x ]</a:t>
            </a:r>
          </a:p>
          <a:p>
            <a:pPr>
              <a:buNone/>
            </a:pPr>
            <a:r>
              <a:rPr lang="en-US" dirty="0" smtClean="0">
                <a:latin typeface="Calibri" pitchFamily="34" charset="0"/>
              </a:rPr>
              <a:t>(</a:t>
            </a:r>
            <a:r>
              <a:rPr lang="en-US" dirty="0" smtClean="0">
                <a:latin typeface="Calibri" pitchFamily="34" charset="0"/>
                <a:sym typeface="Symbol"/>
              </a:rPr>
              <a:t>x   Q )</a:t>
            </a:r>
          </a:p>
          <a:p>
            <a:pPr>
              <a:buNone/>
            </a:pPr>
            <a:r>
              <a:rPr lang="en-US" dirty="0" smtClean="0">
                <a:latin typeface="Calibri" pitchFamily="34" charset="0"/>
                <a:sym typeface="Symbol"/>
              </a:rPr>
              <a:t>P  Q</a:t>
            </a:r>
          </a:p>
          <a:p>
            <a:pPr>
              <a:buNone/>
            </a:pPr>
            <a:r>
              <a:rPr lang="en-US" dirty="0" smtClean="0">
                <a:latin typeface="Calibri" pitchFamily="34" charset="0"/>
                <a:sym typeface="Symbol"/>
              </a:rPr>
              <a:t>P  Q</a:t>
            </a:r>
          </a:p>
          <a:p>
            <a:pPr>
              <a:buNone/>
            </a:pPr>
            <a:r>
              <a:rPr lang="en-US" dirty="0" err="1" smtClean="0">
                <a:latin typeface="Calibri" pitchFamily="34" charset="0"/>
                <a:sym typeface="Symbol"/>
              </a:rPr>
              <a:t>wp</a:t>
            </a:r>
            <a:r>
              <a:rPr lang="en-US" dirty="0" smtClean="0">
                <a:latin typeface="Calibri" pitchFamily="34" charset="0"/>
                <a:sym typeface="Symbol"/>
              </a:rPr>
              <a:t>( S,  </a:t>
            </a:r>
            <a:r>
              <a:rPr lang="en-US" dirty="0" err="1" smtClean="0">
                <a:latin typeface="Calibri" pitchFamily="34" charset="0"/>
                <a:sym typeface="Symbol"/>
              </a:rPr>
              <a:t>wp</a:t>
            </a:r>
            <a:r>
              <a:rPr lang="en-US" dirty="0" smtClean="0">
                <a:latin typeface="Calibri" pitchFamily="34" charset="0"/>
                <a:sym typeface="Symbol"/>
              </a:rPr>
              <a:t>( T, Q ))</a:t>
            </a:r>
          </a:p>
          <a:p>
            <a:pPr>
              <a:buNone/>
            </a:pPr>
            <a:r>
              <a:rPr lang="en-US" dirty="0" err="1" smtClean="0">
                <a:latin typeface="Calibri" pitchFamily="34" charset="0"/>
                <a:sym typeface="Symbol"/>
              </a:rPr>
              <a:t>wp</a:t>
            </a:r>
            <a:r>
              <a:rPr lang="en-US" dirty="0" smtClean="0">
                <a:latin typeface="Calibri" pitchFamily="34" charset="0"/>
                <a:sym typeface="Symbol"/>
              </a:rPr>
              <a:t>( S, Q )  </a:t>
            </a:r>
            <a:r>
              <a:rPr lang="en-US" dirty="0" err="1" smtClean="0">
                <a:latin typeface="Calibri" pitchFamily="34" charset="0"/>
                <a:sym typeface="Symbol"/>
              </a:rPr>
              <a:t>wp</a:t>
            </a:r>
            <a:r>
              <a:rPr lang="en-US" dirty="0" smtClean="0">
                <a:latin typeface="Calibri" pitchFamily="34" charset="0"/>
                <a:sym typeface="Symbol"/>
              </a:rPr>
              <a:t>( T, Q )</a:t>
            </a:r>
            <a:endParaRPr lang="en-US" dirty="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Structured if statement</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endParaRPr>
          </a:p>
          <a:p>
            <a:pPr>
              <a:buNone/>
            </a:pPr>
            <a:r>
              <a:rPr lang="en-US" dirty="0" smtClean="0">
                <a:solidFill>
                  <a:schemeClr val="accent2"/>
                </a:solidFill>
                <a:latin typeface="Calibri" pitchFamily="34" charset="0"/>
              </a:rPr>
              <a:t>if</a:t>
            </a:r>
            <a:r>
              <a:rPr lang="en-US" dirty="0" smtClean="0">
                <a:latin typeface="Calibri" pitchFamily="34" charset="0"/>
              </a:rPr>
              <a:t> E </a:t>
            </a:r>
            <a:r>
              <a:rPr lang="en-US" dirty="0" smtClean="0">
                <a:solidFill>
                  <a:schemeClr val="accent2"/>
                </a:solidFill>
                <a:latin typeface="Calibri" pitchFamily="34" charset="0"/>
              </a:rPr>
              <a:t>then</a:t>
            </a:r>
            <a:r>
              <a:rPr lang="en-US" dirty="0" smtClean="0">
                <a:latin typeface="Calibri" pitchFamily="34" charset="0"/>
              </a:rPr>
              <a:t> S </a:t>
            </a:r>
            <a:r>
              <a:rPr lang="en-US" dirty="0" smtClean="0">
                <a:solidFill>
                  <a:schemeClr val="accent2"/>
                </a:solidFill>
                <a:latin typeface="Calibri" pitchFamily="34" charset="0"/>
              </a:rPr>
              <a:t>else</a:t>
            </a:r>
            <a:r>
              <a:rPr lang="en-US" dirty="0" smtClean="0">
                <a:latin typeface="Calibri" pitchFamily="34" charset="0"/>
              </a:rPr>
              <a:t> T </a:t>
            </a:r>
            <a:r>
              <a:rPr lang="en-US" dirty="0" smtClean="0">
                <a:solidFill>
                  <a:schemeClr val="accent2"/>
                </a:solidFill>
                <a:latin typeface="Calibri" pitchFamily="34" charset="0"/>
              </a:rPr>
              <a:t>end</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cs typeface="Segoe UI"/>
                <a:sym typeface="Symbol"/>
              </a:rPr>
              <a:t>¬</a:t>
            </a:r>
            <a:r>
              <a:rPr lang="en-US" dirty="0" smtClean="0">
                <a:latin typeface="Calibri" pitchFamily="34" charset="0"/>
              </a:rPr>
              <a:t>E;  T</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Dijkstra's guarded command</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latin typeface="Calibri" pitchFamily="34" charset="0"/>
            </a:endParaRPr>
          </a:p>
          <a:p>
            <a:pPr>
              <a:buNone/>
            </a:pPr>
            <a:r>
              <a:rPr lang="en-US" dirty="0" smtClean="0">
                <a:solidFill>
                  <a:schemeClr val="accent2"/>
                </a:solidFill>
                <a:latin typeface="Calibri" pitchFamily="34" charset="0"/>
              </a:rPr>
              <a:t>if </a:t>
            </a:r>
            <a:r>
              <a:rPr lang="en-US" dirty="0" smtClean="0">
                <a:latin typeface="Calibri" pitchFamily="34" charset="0"/>
              </a:rPr>
              <a:t> E </a:t>
            </a:r>
            <a:r>
              <a:rPr lang="en-US" dirty="0" smtClean="0">
                <a:latin typeface="Calibri" pitchFamily="34" charset="0"/>
                <a:sym typeface="Wingdings" pitchFamily="2" charset="2"/>
              </a:rPr>
              <a:t> S  |  F  T  </a:t>
            </a:r>
            <a:r>
              <a:rPr lang="en-US" dirty="0" err="1" smtClean="0">
                <a:solidFill>
                  <a:schemeClr val="accent2"/>
                </a:solidFill>
                <a:latin typeface="Calibri" pitchFamily="34" charset="0"/>
              </a:rPr>
              <a:t>fi</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E </a:t>
            </a:r>
            <a:r>
              <a:rPr lang="en-US" dirty="0" smtClean="0">
                <a:latin typeface="Calibri" pitchFamily="34" charset="0"/>
                <a:sym typeface="Symbol"/>
              </a:rPr>
              <a:t></a:t>
            </a:r>
            <a:r>
              <a:rPr lang="en-US" dirty="0" smtClean="0">
                <a:latin typeface="Calibri" pitchFamily="34" charset="0"/>
              </a:rPr>
              <a:t> F;</a:t>
            </a:r>
          </a:p>
          <a:p>
            <a:pPr>
              <a:buNone/>
            </a:pPr>
            <a:r>
              <a:rPr lang="en-US" dirty="0" smtClean="0">
                <a:latin typeface="Calibri" pitchFamily="34" charset="0"/>
              </a:rPr>
              <a:t>		(</a:t>
            </a: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rPr>
              <a:t>F;  T</a:t>
            </a:r>
          </a:p>
          <a:p>
            <a:pPr>
              <a:buNone/>
            </a:pPr>
            <a:r>
              <a:rPr lang="en-US" dirty="0" smtClean="0">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Picking any good value</a:t>
            </a:r>
            <a:endParaRPr lang="en-US" dirty="0">
              <a:latin typeface="Calibri" pitchFamily="34" charset="0"/>
            </a:endParaRPr>
          </a:p>
        </p:txBody>
      </p:sp>
      <p:sp>
        <p:nvSpPr>
          <p:cNvPr id="3" name="Content Placeholder 2"/>
          <p:cNvSpPr>
            <a:spLocks noGrp="1"/>
          </p:cNvSpPr>
          <p:nvPr>
            <p:ph idx="1"/>
          </p:nvPr>
        </p:nvSpPr>
        <p:spPr/>
        <p:txBody>
          <a:bodyPr/>
          <a:lstStyle/>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P  =</a:t>
            </a:r>
          </a:p>
          <a:p>
            <a:pPr>
              <a:buNone/>
            </a:pP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P</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x*x = y</a:t>
            </a:r>
          </a:p>
        </p:txBody>
      </p:sp>
      <p:sp>
        <p:nvSpPr>
          <p:cNvPr id="4" name="Oval 3"/>
          <p:cNvSpPr/>
          <p:nvPr/>
        </p:nvSpPr>
        <p:spPr bwMode="auto">
          <a:xfrm>
            <a:off x="1672148"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1672148"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1672148"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2756730"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8" name="Straight Arrow Connector 7"/>
          <p:cNvCxnSpPr>
            <a:stCxn id="6" idx="6"/>
            <a:endCxn id="7" idx="1"/>
          </p:cNvCxnSpPr>
          <p:nvPr/>
        </p:nvCxnSpPr>
        <p:spPr>
          <a:xfrm>
            <a:off x="1808151"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9" name="Straight Arrow Connector 8"/>
          <p:cNvCxnSpPr>
            <a:stCxn id="5" idx="6"/>
            <a:endCxn id="7" idx="2"/>
          </p:cNvCxnSpPr>
          <p:nvPr/>
        </p:nvCxnSpPr>
        <p:spPr>
          <a:xfrm flipV="1">
            <a:off x="1808151"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0" name="Straight Arrow Connector 9"/>
          <p:cNvCxnSpPr>
            <a:stCxn id="4" idx="7"/>
            <a:endCxn id="7" idx="3"/>
          </p:cNvCxnSpPr>
          <p:nvPr/>
        </p:nvCxnSpPr>
        <p:spPr>
          <a:xfrm rot="5400000" flipH="1" flipV="1">
            <a:off x="2038433"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5" name="Oval 24"/>
          <p:cNvSpPr/>
          <p:nvPr/>
        </p:nvSpPr>
        <p:spPr bwMode="auto">
          <a:xfrm>
            <a:off x="2756730"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2756730" y="407005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a:stCxn id="6" idx="6"/>
            <a:endCxn id="25" idx="2"/>
          </p:cNvCxnSpPr>
          <p:nvPr/>
        </p:nvCxnSpPr>
        <p:spPr>
          <a:xfrm>
            <a:off x="1808151"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5" idx="6"/>
            <a:endCxn id="29" idx="2"/>
          </p:cNvCxnSpPr>
          <p:nvPr/>
        </p:nvCxnSpPr>
        <p:spPr>
          <a:xfrm>
            <a:off x="1808151" y="3662575"/>
            <a:ext cx="948579" cy="47547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5" idx="7"/>
            <a:endCxn id="25" idx="3"/>
          </p:cNvCxnSpPr>
          <p:nvPr/>
        </p:nvCxnSpPr>
        <p:spPr>
          <a:xfrm rot="5400000" flipH="1" flipV="1">
            <a:off x="2090592"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a:stCxn id="4" idx="6"/>
            <a:endCxn id="29" idx="3"/>
          </p:cNvCxnSpPr>
          <p:nvPr/>
        </p:nvCxnSpPr>
        <p:spPr>
          <a:xfrm flipV="1">
            <a:off x="1808151" y="4186136"/>
            <a:ext cx="968496" cy="383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4" idx="0"/>
            <a:endCxn id="25" idx="4"/>
          </p:cNvCxnSpPr>
          <p:nvPr/>
        </p:nvCxnSpPr>
        <p:spPr>
          <a:xfrm rot="5400000" flipH="1" flipV="1">
            <a:off x="1846811"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6" idx="4"/>
            <a:endCxn id="29" idx="1"/>
          </p:cNvCxnSpPr>
          <p:nvPr/>
        </p:nvCxnSpPr>
        <p:spPr>
          <a:xfrm rot="16200000" flipH="1">
            <a:off x="1818980" y="3132299"/>
            <a:ext cx="878837" cy="103649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5" name="Oval 44"/>
          <p:cNvSpPr/>
          <p:nvPr/>
        </p:nvSpPr>
        <p:spPr bwMode="auto">
          <a:xfrm>
            <a:off x="3814846"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6" name="Oval 45"/>
          <p:cNvSpPr/>
          <p:nvPr/>
        </p:nvSpPr>
        <p:spPr bwMode="auto">
          <a:xfrm>
            <a:off x="3814846"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99428"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49" name="Straight Arrow Connector 48"/>
          <p:cNvCxnSpPr>
            <a:stCxn id="45" idx="6"/>
            <a:endCxn id="47" idx="2"/>
          </p:cNvCxnSpPr>
          <p:nvPr/>
        </p:nvCxnSpPr>
        <p:spPr>
          <a:xfrm flipV="1">
            <a:off x="3950849"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1" name="Oval 50"/>
          <p:cNvSpPr/>
          <p:nvPr/>
        </p:nvSpPr>
        <p:spPr bwMode="auto">
          <a:xfrm>
            <a:off x="4899428"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3" name="Straight Arrow Connector 52"/>
          <p:cNvCxnSpPr>
            <a:stCxn id="46" idx="6"/>
            <a:endCxn id="51" idx="2"/>
          </p:cNvCxnSpPr>
          <p:nvPr/>
        </p:nvCxnSpPr>
        <p:spPr>
          <a:xfrm>
            <a:off x="3950849"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9" name="Left Brace 58"/>
          <p:cNvSpPr/>
          <p:nvPr/>
        </p:nvSpPr>
        <p:spPr>
          <a:xfrm>
            <a:off x="1364776" y="3016137"/>
            <a:ext cx="266131" cy="7847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1016759" y="3193556"/>
            <a:ext cx="348018" cy="461665"/>
          </a:xfrm>
          <a:prstGeom prst="rect">
            <a:avLst/>
          </a:prstGeom>
          <a:noFill/>
        </p:spPr>
        <p:txBody>
          <a:bodyPr wrap="square" rtlCol="0">
            <a:spAutoFit/>
          </a:bodyPr>
          <a:lstStyle/>
          <a:p>
            <a:r>
              <a:rPr lang="en-US" sz="2400" dirty="0" smtClean="0">
                <a:solidFill>
                  <a:schemeClr val="bg1"/>
                </a:solidFill>
              </a:rPr>
              <a:t>P</a:t>
            </a:r>
            <a:endParaRPr lang="en-US" sz="2400" dirty="0">
              <a:solidFill>
                <a:schemeClr val="bg1"/>
              </a:solidFill>
            </a:endParaRPr>
          </a:p>
        </p:txBody>
      </p:sp>
      <p:sp>
        <p:nvSpPr>
          <p:cNvPr id="61" name="Left Brace 60"/>
          <p:cNvSpPr/>
          <p:nvPr/>
        </p:nvSpPr>
        <p:spPr>
          <a:xfrm>
            <a:off x="1364776" y="3903241"/>
            <a:ext cx="266131" cy="48449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TextBox 61"/>
          <p:cNvSpPr txBox="1"/>
          <p:nvPr/>
        </p:nvSpPr>
        <p:spPr>
          <a:xfrm>
            <a:off x="716507" y="3910061"/>
            <a:ext cx="689215" cy="461665"/>
          </a:xfrm>
          <a:prstGeom prst="rect">
            <a:avLst/>
          </a:prstGeom>
          <a:noFill/>
        </p:spPr>
        <p:txBody>
          <a:bodyPr wrap="square" rtlCol="0">
            <a:spAutoFit/>
          </a:bodyPr>
          <a:lstStyle/>
          <a:p>
            <a:pPr algn="r"/>
            <a:r>
              <a:rPr lang="en-US" sz="2400" dirty="0" smtClean="0">
                <a:solidFill>
                  <a:schemeClr val="bg1"/>
                </a:solidFill>
                <a:latin typeface="Segoe UI"/>
                <a:cs typeface="Segoe UI"/>
              </a:rPr>
              <a:t>¬</a:t>
            </a:r>
            <a:r>
              <a:rPr lang="en-US" sz="2400" dirty="0" smtClean="0">
                <a:solidFill>
                  <a:schemeClr val="bg1"/>
                </a:solidFill>
              </a:rPr>
              <a:t>P</a:t>
            </a:r>
            <a:endParaRPr lang="en-US" sz="2400" dirty="0">
              <a:solidFill>
                <a:schemeClr val="bg1"/>
              </a:solidFill>
            </a:endParaRPr>
          </a:p>
        </p:txBody>
      </p:sp>
      <p:sp>
        <p:nvSpPr>
          <p:cNvPr id="63" name="Oval 62"/>
          <p:cNvSpPr/>
          <p:nvPr/>
        </p:nvSpPr>
        <p:spPr bwMode="auto">
          <a:xfrm>
            <a:off x="6496632"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6496632"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6496632"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7581214"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7" name="Straight Arrow Connector 66"/>
          <p:cNvCxnSpPr>
            <a:stCxn id="65" idx="6"/>
            <a:endCxn id="66" idx="1"/>
          </p:cNvCxnSpPr>
          <p:nvPr/>
        </p:nvCxnSpPr>
        <p:spPr>
          <a:xfrm>
            <a:off x="6632635"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a:stCxn id="64" idx="6"/>
            <a:endCxn id="66" idx="2"/>
          </p:cNvCxnSpPr>
          <p:nvPr/>
        </p:nvCxnSpPr>
        <p:spPr>
          <a:xfrm flipV="1">
            <a:off x="6632635"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9" name="Straight Arrow Connector 68"/>
          <p:cNvCxnSpPr>
            <a:stCxn id="63" idx="7"/>
            <a:endCxn id="66" idx="3"/>
          </p:cNvCxnSpPr>
          <p:nvPr/>
        </p:nvCxnSpPr>
        <p:spPr>
          <a:xfrm rot="5400000" flipH="1" flipV="1">
            <a:off x="6862917"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581214"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72" name="Straight Arrow Connector 71"/>
          <p:cNvCxnSpPr>
            <a:stCxn id="65" idx="6"/>
            <a:endCxn id="70" idx="2"/>
          </p:cNvCxnSpPr>
          <p:nvPr/>
        </p:nvCxnSpPr>
        <p:spPr>
          <a:xfrm>
            <a:off x="6632635"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64" idx="7"/>
            <a:endCxn id="70" idx="3"/>
          </p:cNvCxnSpPr>
          <p:nvPr/>
        </p:nvCxnSpPr>
        <p:spPr>
          <a:xfrm rot="5400000" flipH="1" flipV="1">
            <a:off x="6915076"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3" idx="0"/>
            <a:endCxn id="70" idx="4"/>
          </p:cNvCxnSpPr>
          <p:nvPr/>
        </p:nvCxnSpPr>
        <p:spPr>
          <a:xfrm rot="5400000" flipH="1" flipV="1">
            <a:off x="6671295"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8" name="TextBox 77"/>
          <p:cNvSpPr txBox="1"/>
          <p:nvPr/>
        </p:nvSpPr>
        <p:spPr>
          <a:xfrm>
            <a:off x="3254993"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79" name="TextBox 78"/>
          <p:cNvSpPr txBox="1"/>
          <p:nvPr/>
        </p:nvSpPr>
        <p:spPr>
          <a:xfrm>
            <a:off x="5588760"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9" grpId="0" animBg="1"/>
      <p:bldP spid="45" grpId="0" animBg="1"/>
      <p:bldP spid="46" grpId="0" animBg="1"/>
      <p:bldP spid="47" grpId="0" animBg="1"/>
      <p:bldP spid="51" grpId="0" animBg="1"/>
      <p:bldP spid="59" grpId="0" animBg="1"/>
      <p:bldP spid="60" grpId="0"/>
      <p:bldP spid="61" grpId="0" animBg="1"/>
      <p:bldP spid="62" grpId="0"/>
      <p:bldP spid="63" grpId="0" animBg="1"/>
      <p:bldP spid="64" grpId="0" animBg="1"/>
      <p:bldP spid="65" grpId="0" animBg="1"/>
      <p:bldP spid="66" grpId="0" animBg="1"/>
      <p:bldP spid="70" grpId="0" animBg="1"/>
      <p:bldP spid="78" grpId="0"/>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Procedures</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A </a:t>
            </a:r>
            <a:r>
              <a:rPr lang="en-US" i="1" dirty="0" smtClean="0">
                <a:solidFill>
                  <a:srgbClr val="FF0000"/>
                </a:solidFill>
                <a:latin typeface="Calibri" pitchFamily="34" charset="0"/>
              </a:rPr>
              <a:t>procedure</a:t>
            </a:r>
            <a:r>
              <a:rPr lang="en-US" dirty="0" smtClean="0">
                <a:latin typeface="Calibri" pitchFamily="34" charset="0"/>
              </a:rPr>
              <a:t> is a user-defined command</a:t>
            </a:r>
          </a:p>
          <a:p>
            <a:r>
              <a:rPr lang="en-US" dirty="0" smtClean="0">
                <a:solidFill>
                  <a:schemeClr val="accent2"/>
                </a:solidFill>
                <a:latin typeface="Calibri" pitchFamily="34" charset="0"/>
              </a:rPr>
              <a:t>procedure</a:t>
            </a:r>
            <a:r>
              <a:rPr lang="en-US" dirty="0" smtClean="0">
                <a:latin typeface="Calibri" pitchFamily="34" charset="0"/>
              </a:rPr>
              <a:t> M(x, y, z) </a:t>
            </a:r>
            <a:r>
              <a:rPr lang="en-US" dirty="0" smtClean="0">
                <a:solidFill>
                  <a:schemeClr val="accent2"/>
                </a:solidFill>
                <a:latin typeface="Calibri" pitchFamily="34" charset="0"/>
              </a:rPr>
              <a:t>returns</a:t>
            </a:r>
            <a:r>
              <a:rPr lang="en-US" dirty="0" smtClean="0">
                <a:latin typeface="Calibri" pitchFamily="34" charset="0"/>
              </a:rPr>
              <a:t> (r, s, t)</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P</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 h</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Q</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31002" y="1692056"/>
            <a:ext cx="7043208" cy="2769989"/>
          </a:xfrm>
        </p:spPr>
        <p:txBody>
          <a:bodyPr/>
          <a:lstStyle/>
          <a:p>
            <a:r>
              <a:rPr smtClean="0"/>
              <a:t>ApplicationsAppetizer</a:t>
            </a: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 example</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solidFill>
                  <a:schemeClr val="accent2"/>
                </a:solidFill>
                <a:latin typeface="Calibri" pitchFamily="34" charset="0"/>
              </a:rPr>
              <a:t>procedure</a:t>
            </a:r>
            <a:r>
              <a:rPr lang="en-US" dirty="0" smtClean="0">
                <a:latin typeface="Calibri" pitchFamily="34" charset="0"/>
              </a:rPr>
              <a:t> Inc(n) </a:t>
            </a:r>
            <a:r>
              <a:rPr lang="en-US" dirty="0" smtClean="0">
                <a:solidFill>
                  <a:schemeClr val="accent2"/>
                </a:solidFill>
                <a:latin typeface="Calibri" pitchFamily="34" charset="0"/>
              </a:rPr>
              <a:t>returns</a:t>
            </a:r>
            <a:r>
              <a:rPr lang="en-US" dirty="0" smtClean="0">
                <a:latin typeface="Calibri" pitchFamily="34" charset="0"/>
              </a:rPr>
              <a:t> (b)</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0 ≤ n</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g = </a:t>
            </a:r>
            <a:r>
              <a:rPr lang="en-US" dirty="0" smtClean="0">
                <a:solidFill>
                  <a:schemeClr val="accent2"/>
                </a:solidFill>
                <a:latin typeface="Calibri" pitchFamily="34" charset="0"/>
              </a:rPr>
              <a:t>old</a:t>
            </a:r>
            <a:r>
              <a:rPr lang="en-US" dirty="0" smtClean="0">
                <a:latin typeface="Calibri" pitchFamily="34" charset="0"/>
              </a:rPr>
              <a:t>(g) + n</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831309" y="4421875"/>
            <a:ext cx="4299043" cy="151489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t>Procedures</a:t>
            </a:r>
            <a:endParaRPr lang="en-US" dirty="0"/>
          </a:p>
        </p:txBody>
      </p:sp>
      <p:sp>
        <p:nvSpPr>
          <p:cNvPr id="3" name="Content Placeholder 2"/>
          <p:cNvSpPr>
            <a:spLocks noGrp="1"/>
          </p:cNvSpPr>
          <p:nvPr>
            <p:ph idx="1"/>
          </p:nvPr>
        </p:nvSpPr>
        <p:spPr>
          <a:xfrm>
            <a:off x="285464" y="1029408"/>
            <a:ext cx="8382000" cy="5687711"/>
          </a:xfrm>
        </p:spPr>
        <p:txBody>
          <a:bodyPr/>
          <a:lstStyle/>
          <a:p>
            <a:r>
              <a:rPr lang="en-US" dirty="0" smtClean="0"/>
              <a:t>A </a:t>
            </a:r>
            <a:r>
              <a:rPr lang="en-US" i="1" dirty="0" smtClean="0">
                <a:solidFill>
                  <a:srgbClr val="FF0000"/>
                </a:solidFill>
              </a:rPr>
              <a:t>procedure</a:t>
            </a:r>
            <a:r>
              <a:rPr lang="en-US" dirty="0" smtClean="0"/>
              <a:t> is a user-defined command</a:t>
            </a:r>
          </a:p>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call</a:t>
            </a:r>
            <a:r>
              <a:rPr lang="en-US" dirty="0" smtClean="0"/>
              <a:t> a, b, c := M(E, F, G)</a:t>
            </a:r>
            <a:br>
              <a:rPr lang="en-US" dirty="0" smtClean="0"/>
            </a:br>
            <a:r>
              <a:rPr lang="en-US" dirty="0" smtClean="0"/>
              <a:t>=	x’ := E;  y’ := F;  z’ := G;</a:t>
            </a:r>
            <a:br>
              <a:rPr lang="en-US" dirty="0" smtClean="0"/>
            </a:br>
            <a:r>
              <a:rPr lang="en-US" dirty="0" smtClean="0"/>
              <a:t>	</a:t>
            </a:r>
            <a:r>
              <a:rPr lang="en-US" dirty="0" smtClean="0">
                <a:solidFill>
                  <a:schemeClr val="accent2"/>
                </a:solidFill>
              </a:rPr>
              <a:t>assert</a:t>
            </a:r>
            <a:r>
              <a:rPr lang="en-US" dirty="0" smtClean="0"/>
              <a:t> P’;</a:t>
            </a:r>
            <a:br>
              <a:rPr lang="en-US" dirty="0" smtClean="0"/>
            </a:br>
            <a:r>
              <a:rPr lang="en-US" dirty="0" smtClean="0"/>
              <a:t>	g0 := g;  h0 := h;</a:t>
            </a:r>
            <a:br>
              <a:rPr lang="en-US" dirty="0" smtClean="0"/>
            </a:br>
            <a:r>
              <a:rPr lang="en-US" dirty="0" smtClean="0"/>
              <a:t>	</a:t>
            </a:r>
            <a:r>
              <a:rPr lang="en-US" dirty="0" smtClean="0">
                <a:solidFill>
                  <a:schemeClr val="accent2"/>
                </a:solidFill>
              </a:rPr>
              <a:t>havoc</a:t>
            </a:r>
            <a:r>
              <a:rPr lang="en-US" dirty="0" smtClean="0"/>
              <a:t> g, h, r’, s’, t’;</a:t>
            </a:r>
            <a:br>
              <a:rPr lang="en-US" dirty="0" smtClean="0"/>
            </a:br>
            <a:r>
              <a:rPr lang="en-US" dirty="0" smtClean="0"/>
              <a:t>	</a:t>
            </a:r>
            <a:r>
              <a:rPr lang="en-US" dirty="0" smtClean="0">
                <a:solidFill>
                  <a:schemeClr val="accent2"/>
                </a:solidFill>
              </a:rPr>
              <a:t>assume</a:t>
            </a:r>
            <a:r>
              <a:rPr lang="en-US" dirty="0" smtClean="0"/>
              <a:t> Q’;</a:t>
            </a:r>
            <a:br>
              <a:rPr lang="en-US" dirty="0" smtClean="0"/>
            </a:br>
            <a:r>
              <a:rPr lang="en-US" dirty="0" smtClean="0"/>
              <a:t>	a := r’;  b := s’;  c := t’</a:t>
            </a:r>
            <a:endParaRPr lang="en-US" dirty="0"/>
          </a:p>
        </p:txBody>
      </p:sp>
      <p:sp>
        <p:nvSpPr>
          <p:cNvPr id="4" name="TextBox 3"/>
          <p:cNvSpPr txBox="1"/>
          <p:nvPr/>
        </p:nvSpPr>
        <p:spPr>
          <a:xfrm>
            <a:off x="4763063" y="4421876"/>
            <a:ext cx="4449171" cy="1477328"/>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x’, y’, z’, r’, s’, t’, g0, h0 are fresh names</a:t>
            </a:r>
          </a:p>
          <a:p>
            <a:pPr marL="231775" indent="-231775">
              <a:buFont typeface="Arial" pitchFamily="34" charset="0"/>
              <a:buChar char="•"/>
              <a:tabLst>
                <a:tab pos="231775" algn="l"/>
              </a:tabLst>
            </a:pPr>
            <a:r>
              <a:rPr lang="en-US" dirty="0" smtClean="0"/>
              <a:t>P’ is P with </a:t>
            </a:r>
            <a:r>
              <a:rPr lang="en-US" dirty="0" err="1" smtClean="0"/>
              <a:t>x’,y’,z</a:t>
            </a:r>
            <a:r>
              <a:rPr lang="en-US" dirty="0" smtClean="0"/>
              <a:t>’ for </a:t>
            </a:r>
            <a:r>
              <a:rPr lang="en-US" dirty="0" err="1" smtClean="0"/>
              <a:t>x,y,z</a:t>
            </a:r>
            <a:endParaRPr lang="en-US" dirty="0" smtClean="0"/>
          </a:p>
          <a:p>
            <a:pPr marL="231775" indent="-231775">
              <a:buFont typeface="Arial" pitchFamily="34" charset="0"/>
              <a:buChar char="•"/>
              <a:tabLst>
                <a:tab pos="231775" algn="l"/>
              </a:tabLst>
            </a:pPr>
            <a:r>
              <a:rPr lang="en-US" dirty="0" smtClean="0"/>
              <a:t>Q’ is Q with x’,y’,z’,r’,s’,t’,g0,h0 for </a:t>
            </a:r>
            <a:r>
              <a:rPr lang="en-US" dirty="0" err="1" smtClean="0"/>
              <a:t>x,y,z,r,s,t</a:t>
            </a:r>
            <a:r>
              <a:rPr lang="en-US" dirty="0" smtClean="0"/>
              <a:t>,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Procedure implementations</a:t>
            </a:r>
            <a:endParaRPr lang="en-US" dirty="0"/>
          </a:p>
        </p:txBody>
      </p:sp>
      <p:sp>
        <p:nvSpPr>
          <p:cNvPr id="3" name="Content Placeholder 2"/>
          <p:cNvSpPr>
            <a:spLocks noGrp="1"/>
          </p:cNvSpPr>
          <p:nvPr>
            <p:ph idx="1"/>
          </p:nvPr>
        </p:nvSpPr>
        <p:spPr>
          <a:xfrm>
            <a:off x="244520" y="1302368"/>
            <a:ext cx="8763000" cy="4418133"/>
          </a:xfrm>
        </p:spPr>
        <p:txBody>
          <a:bodyPr/>
          <a:lstStyle/>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implementation</a:t>
            </a:r>
            <a:r>
              <a:rPr lang="en-US" dirty="0" smtClean="0"/>
              <a:t> M(x, y, z) </a:t>
            </a:r>
            <a:r>
              <a:rPr lang="en-US" dirty="0" smtClean="0">
                <a:solidFill>
                  <a:schemeClr val="accent2"/>
                </a:solidFill>
              </a:rPr>
              <a:t>returns</a:t>
            </a:r>
            <a:r>
              <a:rPr lang="en-US" dirty="0" smtClean="0"/>
              <a:t> (r, s, t) </a:t>
            </a:r>
            <a:r>
              <a:rPr lang="en-US" dirty="0" smtClean="0">
                <a:solidFill>
                  <a:schemeClr val="accent2"/>
                </a:solidFill>
              </a:rPr>
              <a:t>is</a:t>
            </a:r>
            <a:r>
              <a:rPr lang="en-US" dirty="0" smtClean="0"/>
              <a:t> S</a:t>
            </a:r>
          </a:p>
          <a:p>
            <a:pPr>
              <a:buNone/>
            </a:pPr>
            <a:r>
              <a:rPr lang="en-US" dirty="0" smtClean="0"/>
              <a:t>	= 	</a:t>
            </a:r>
            <a:r>
              <a:rPr lang="en-US" dirty="0" smtClean="0">
                <a:solidFill>
                  <a:schemeClr val="accent2"/>
                </a:solidFill>
              </a:rPr>
              <a:t>assume</a:t>
            </a:r>
            <a:r>
              <a:rPr lang="en-US" dirty="0" smtClean="0"/>
              <a:t> P;</a:t>
            </a:r>
            <a:br>
              <a:rPr lang="en-US" dirty="0" smtClean="0"/>
            </a:br>
            <a:r>
              <a:rPr lang="en-US" dirty="0" smtClean="0"/>
              <a:t> 	g0 := g;  h0 := h;</a:t>
            </a:r>
          </a:p>
          <a:p>
            <a:pPr>
              <a:buNone/>
            </a:pPr>
            <a:r>
              <a:rPr lang="en-US" dirty="0" smtClean="0"/>
              <a:t> 		S;</a:t>
            </a:r>
            <a:br>
              <a:rPr lang="en-US" dirty="0" smtClean="0"/>
            </a:br>
            <a:r>
              <a:rPr lang="en-US" dirty="0" smtClean="0"/>
              <a:t> 	</a:t>
            </a:r>
            <a:r>
              <a:rPr lang="en-US" dirty="0" smtClean="0">
                <a:solidFill>
                  <a:schemeClr val="accent2"/>
                </a:solidFill>
              </a:rPr>
              <a:t>assert</a:t>
            </a:r>
            <a:r>
              <a:rPr lang="en-US" dirty="0" smtClean="0"/>
              <a:t> Q’</a:t>
            </a:r>
            <a:endParaRPr lang="en-US" dirty="0"/>
          </a:p>
        </p:txBody>
      </p:sp>
      <p:sp>
        <p:nvSpPr>
          <p:cNvPr id="4" name="Rounded Rectangle 3"/>
          <p:cNvSpPr/>
          <p:nvPr/>
        </p:nvSpPr>
        <p:spPr bwMode="auto">
          <a:xfrm>
            <a:off x="4831309" y="4107972"/>
            <a:ext cx="3944201" cy="110546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4763063" y="4107972"/>
            <a:ext cx="4449171" cy="923330"/>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g0, h0 are fresh names</a:t>
            </a:r>
          </a:p>
          <a:p>
            <a:pPr marL="231775" indent="-231775">
              <a:buFont typeface="Arial" pitchFamily="34" charset="0"/>
              <a:buChar char="•"/>
              <a:tabLst>
                <a:tab pos="231775" algn="l"/>
              </a:tabLst>
            </a:pPr>
            <a:r>
              <a:rPr lang="en-US" dirty="0" smtClean="0"/>
              <a:t>Q’ is Q with g0,h0 for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
        <p:nvSpPr>
          <p:cNvPr id="8" name="Freeform 7"/>
          <p:cNvSpPr/>
          <p:nvPr/>
        </p:nvSpPr>
        <p:spPr>
          <a:xfrm>
            <a:off x="206991" y="4849504"/>
            <a:ext cx="2959290" cy="1401170"/>
          </a:xfrm>
          <a:custGeom>
            <a:avLst/>
            <a:gdLst>
              <a:gd name="connsiteX0" fmla="*/ 2959290 w 2959290"/>
              <a:gd name="connsiteY0" fmla="*/ 1305636 h 1401170"/>
              <a:gd name="connsiteX1" fmla="*/ 611875 w 2959290"/>
              <a:gd name="connsiteY1" fmla="*/ 1264693 h 1401170"/>
              <a:gd name="connsiteX2" fmla="*/ 25021 w 2959290"/>
              <a:gd name="connsiteY2" fmla="*/ 486771 h 1401170"/>
              <a:gd name="connsiteX3" fmla="*/ 461749 w 2959290"/>
              <a:gd name="connsiteY3" fmla="*/ 63690 h 1401170"/>
              <a:gd name="connsiteX4" fmla="*/ 830239 w 2959290"/>
              <a:gd name="connsiteY4" fmla="*/ 104633 h 140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290" h="1401170">
                <a:moveTo>
                  <a:pt x="2959290" y="1305636"/>
                </a:moveTo>
                <a:cubicBezTo>
                  <a:pt x="2030105" y="1353403"/>
                  <a:pt x="1100920" y="1401170"/>
                  <a:pt x="611875" y="1264693"/>
                </a:cubicBezTo>
                <a:cubicBezTo>
                  <a:pt x="122830" y="1128216"/>
                  <a:pt x="50042" y="686938"/>
                  <a:pt x="25021" y="486771"/>
                </a:cubicBezTo>
                <a:cubicBezTo>
                  <a:pt x="0" y="286604"/>
                  <a:pt x="327546" y="127380"/>
                  <a:pt x="461749" y="63690"/>
                </a:cubicBezTo>
                <a:cubicBezTo>
                  <a:pt x="595952" y="0"/>
                  <a:pt x="713095" y="52316"/>
                  <a:pt x="830239" y="104633"/>
                </a:cubicBezTo>
              </a:path>
            </a:pathLst>
          </a:cu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Rounded Rectangle 5"/>
          <p:cNvSpPr/>
          <p:nvPr/>
        </p:nvSpPr>
        <p:spPr bwMode="auto">
          <a:xfrm>
            <a:off x="3152633" y="5718411"/>
            <a:ext cx="3753135" cy="88710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syntactically check that S assigns only to </a:t>
            </a: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g,</a:t>
            </a:r>
            <a:r>
              <a:rPr lang="en-US" sz="2400" dirty="0" err="1" smtClean="0">
                <a:solidFill>
                  <a:schemeClr val="tx1"/>
                </a:solidFill>
                <a:effectLst>
                  <a:outerShdw blurRad="38100" dist="38100" dir="2700000" algn="tl">
                    <a:srgbClr val="000000">
                      <a:alpha val="43137"/>
                    </a:srgbClr>
                  </a:outerShdw>
                </a:effectLst>
                <a:latin typeface="Segoe" pitchFamily="34" charset="0"/>
              </a:rPr>
              <a: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While loop with loop invariant</a:t>
            </a:r>
            <a:endParaRPr lang="en-US" dirty="0"/>
          </a:p>
        </p:txBody>
      </p:sp>
      <p:sp>
        <p:nvSpPr>
          <p:cNvPr id="3" name="Content Placeholder 2"/>
          <p:cNvSpPr>
            <a:spLocks noGrp="1"/>
          </p:cNvSpPr>
          <p:nvPr>
            <p:ph idx="1"/>
          </p:nvPr>
        </p:nvSpPr>
        <p:spPr>
          <a:xfrm>
            <a:off x="381000" y="1275072"/>
            <a:ext cx="8763000" cy="5055230"/>
          </a:xfrm>
        </p:spPr>
        <p:txBody>
          <a:bodyPr/>
          <a:lstStyle/>
          <a:p>
            <a:pPr>
              <a:buNone/>
              <a:tabLst>
                <a:tab pos="914400" algn="l"/>
              </a:tabLst>
            </a:pPr>
            <a:r>
              <a:rPr lang="en-US" dirty="0" smtClean="0"/>
              <a:t>	while E</a:t>
            </a:r>
            <a:br>
              <a:rPr lang="en-US" dirty="0" smtClean="0"/>
            </a:br>
            <a:r>
              <a:rPr lang="en-US" dirty="0" smtClean="0"/>
              <a:t>	invariant J</a:t>
            </a:r>
            <a:br>
              <a:rPr lang="en-US" dirty="0" smtClean="0"/>
            </a:br>
            <a:r>
              <a:rPr lang="en-US" dirty="0" smtClean="0"/>
              <a:t>do</a:t>
            </a:r>
            <a:br>
              <a:rPr lang="en-US" dirty="0" smtClean="0"/>
            </a:br>
            <a:r>
              <a:rPr lang="en-US" dirty="0" smtClean="0"/>
              <a:t>	S</a:t>
            </a:r>
            <a:br>
              <a:rPr lang="en-US" dirty="0" smtClean="0"/>
            </a:br>
            <a:r>
              <a:rPr lang="en-US" dirty="0" smtClean="0"/>
              <a:t>end</a:t>
            </a:r>
          </a:p>
          <a:p>
            <a:pPr>
              <a:lnSpc>
                <a:spcPct val="100000"/>
              </a:lnSpc>
              <a:spcBef>
                <a:spcPts val="1800"/>
              </a:spcBef>
              <a:buNone/>
              <a:tabLst>
                <a:tab pos="914400" algn="l"/>
                <a:tab pos="1377950" algn="l"/>
              </a:tabLst>
            </a:pPr>
            <a:r>
              <a:rPr lang="en-US" dirty="0" smtClean="0"/>
              <a:t>	=	</a:t>
            </a:r>
            <a:r>
              <a:rPr lang="en-US" dirty="0" smtClean="0">
                <a:solidFill>
                  <a:schemeClr val="accent2"/>
                </a:solidFill>
              </a:rPr>
              <a:t>assert</a:t>
            </a:r>
            <a:r>
              <a:rPr lang="en-US" dirty="0" smtClean="0"/>
              <a:t> J;</a:t>
            </a:r>
            <a:br>
              <a:rPr lang="en-US" dirty="0" smtClean="0"/>
            </a:b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J;</a:t>
            </a:r>
            <a:br>
              <a:rPr lang="en-US" dirty="0" smtClean="0"/>
            </a:br>
            <a:r>
              <a:rPr lang="en-US" dirty="0" smtClean="0"/>
              <a:t>	(	</a:t>
            </a:r>
            <a:r>
              <a:rPr lang="en-US" dirty="0" smtClean="0">
                <a:solidFill>
                  <a:schemeClr val="accent2"/>
                </a:solidFill>
              </a:rPr>
              <a:t>assume</a:t>
            </a:r>
            <a:r>
              <a:rPr lang="en-US" dirty="0" smtClean="0"/>
              <a:t> E;  S;  </a:t>
            </a:r>
            <a:r>
              <a:rPr lang="en-US" dirty="0" smtClean="0">
                <a:solidFill>
                  <a:schemeClr val="accent2"/>
                </a:solidFill>
              </a:rPr>
              <a:t>assert</a:t>
            </a:r>
            <a:r>
              <a:rPr lang="en-US" dirty="0" smtClean="0"/>
              <a:t> J;  </a:t>
            </a:r>
            <a:r>
              <a:rPr lang="en-US" dirty="0" smtClean="0">
                <a:solidFill>
                  <a:schemeClr val="accent2"/>
                </a:solidFill>
              </a:rPr>
              <a:t>assume</a:t>
            </a:r>
            <a:r>
              <a:rPr lang="en-US" dirty="0" smtClean="0"/>
              <a:t> </a:t>
            </a:r>
            <a:r>
              <a:rPr lang="en-US" dirty="0" smtClean="0">
                <a:solidFill>
                  <a:schemeClr val="accent2"/>
                </a:solidFill>
              </a:rPr>
              <a:t>false</a:t>
            </a:r>
            <a:r>
              <a:rPr lang="en-US" dirty="0" smtClean="0"/>
              <a:t/>
            </a:r>
            <a:br>
              <a:rPr lang="en-US" dirty="0" smtClean="0"/>
            </a:br>
            <a:r>
              <a:rPr lang="en-US" dirty="0" smtClean="0"/>
              <a:t>	</a:t>
            </a:r>
            <a:r>
              <a:rPr lang="en-US" dirty="0" smtClean="0">
                <a:sym typeface="Symbol"/>
              </a:rPr>
              <a:t>	</a:t>
            </a:r>
            <a:r>
              <a:rPr lang="en-US" dirty="0" smtClean="0">
                <a:solidFill>
                  <a:schemeClr val="accent2"/>
                </a:solidFill>
                <a:sym typeface="Symbol"/>
              </a:rPr>
              <a:t>assume</a:t>
            </a:r>
            <a:r>
              <a:rPr lang="en-US" dirty="0" smtClean="0">
                <a:sym typeface="Symbol"/>
              </a:rPr>
              <a:t> </a:t>
            </a:r>
            <a:r>
              <a:rPr lang="en-US" dirty="0" smtClean="0">
                <a:latin typeface="Segoe UI"/>
                <a:cs typeface="Segoe UI"/>
                <a:sym typeface="Symbol"/>
              </a:rPr>
              <a:t>¬</a:t>
            </a:r>
            <a:r>
              <a:rPr lang="en-US" dirty="0" smtClean="0"/>
              <a:t>E</a:t>
            </a:r>
            <a:br>
              <a:rPr lang="en-US" dirty="0" smtClean="0"/>
            </a:br>
            <a:r>
              <a:rPr lang="en-US" dirty="0" smtClean="0"/>
              <a:t>	)</a:t>
            </a:r>
            <a:endParaRPr lang="en-US" dirty="0"/>
          </a:p>
        </p:txBody>
      </p:sp>
      <p:sp>
        <p:nvSpPr>
          <p:cNvPr id="6" name="Rounded Rectangle 5"/>
          <p:cNvSpPr/>
          <p:nvPr/>
        </p:nvSpPr>
        <p:spPr bwMode="auto">
          <a:xfrm>
            <a:off x="4394578" y="1487620"/>
            <a:ext cx="3725839" cy="107817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where x denotes the assignment targets</a:t>
            </a:r>
            <a:r>
              <a:rPr kumimoji="0" lang="en-US" sz="24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of 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ight Brace 6"/>
          <p:cNvSpPr/>
          <p:nvPr/>
        </p:nvSpPr>
        <p:spPr>
          <a:xfrm>
            <a:off x="5227093" y="4271750"/>
            <a:ext cx="368489" cy="477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p:cNvSpPr txBox="1"/>
          <p:nvPr/>
        </p:nvSpPr>
        <p:spPr>
          <a:xfrm>
            <a:off x="5663821" y="4162568"/>
            <a:ext cx="3138985" cy="646331"/>
          </a:xfrm>
          <a:prstGeom prst="rect">
            <a:avLst/>
          </a:prstGeom>
          <a:noFill/>
        </p:spPr>
        <p:txBody>
          <a:bodyPr wrap="square" rtlCol="0">
            <a:spAutoFit/>
          </a:bodyPr>
          <a:lstStyle/>
          <a:p>
            <a:r>
              <a:rPr lang="en-US" dirty="0" smtClean="0">
                <a:solidFill>
                  <a:schemeClr val="bg1"/>
                </a:solidFill>
              </a:rPr>
              <a:t>“fast forward” to an arbitrary iteration of the loop</a:t>
            </a:r>
            <a:endParaRPr lang="en-US" dirty="0">
              <a:solidFill>
                <a:schemeClr val="bg1"/>
              </a:solidFill>
            </a:endParaRPr>
          </a:p>
        </p:txBody>
      </p:sp>
      <p:cxnSp>
        <p:nvCxnSpPr>
          <p:cNvPr id="10" name="Straight Arrow Connector 9"/>
          <p:cNvCxnSpPr/>
          <p:nvPr/>
        </p:nvCxnSpPr>
        <p:spPr>
          <a:xfrm rot="10800000" flipV="1">
            <a:off x="2934270" y="3848668"/>
            <a:ext cx="382137" cy="1364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rot="5400000" flipH="1" flipV="1">
            <a:off x="5738884" y="5356746"/>
            <a:ext cx="300250" cy="409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84644" y="3603012"/>
            <a:ext cx="5063320" cy="369332"/>
          </a:xfrm>
          <a:prstGeom prst="rect">
            <a:avLst/>
          </a:prstGeom>
          <a:noFill/>
        </p:spPr>
        <p:txBody>
          <a:bodyPr wrap="square" rtlCol="0">
            <a:spAutoFit/>
          </a:bodyPr>
          <a:lstStyle/>
          <a:p>
            <a:r>
              <a:rPr lang="en-US" dirty="0" smtClean="0">
                <a:solidFill>
                  <a:schemeClr val="bg1"/>
                </a:solidFill>
              </a:rPr>
              <a:t>check that the loop invariant holds initially</a:t>
            </a:r>
            <a:endParaRPr lang="en-US" dirty="0">
              <a:solidFill>
                <a:schemeClr val="bg1"/>
              </a:solidFill>
            </a:endParaRPr>
          </a:p>
        </p:txBody>
      </p:sp>
      <p:sp>
        <p:nvSpPr>
          <p:cNvPr id="14" name="TextBox 13"/>
          <p:cNvSpPr txBox="1"/>
          <p:nvPr/>
        </p:nvSpPr>
        <p:spPr>
          <a:xfrm>
            <a:off x="4599304" y="5513698"/>
            <a:ext cx="3575699" cy="646331"/>
          </a:xfrm>
          <a:prstGeom prst="rect">
            <a:avLst/>
          </a:prstGeom>
          <a:noFill/>
        </p:spPr>
        <p:txBody>
          <a:bodyPr wrap="square" rtlCol="0">
            <a:spAutoFit/>
          </a:bodyPr>
          <a:lstStyle/>
          <a:p>
            <a:r>
              <a:rPr lang="en-US" dirty="0" smtClean="0">
                <a:solidFill>
                  <a:schemeClr val="bg1"/>
                </a:solidFill>
              </a:rPr>
              <a:t>check that the loop invariant is maintained by the loop body</a:t>
            </a:r>
            <a:endParaRPr lang="en-US"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 of the heap</a:t>
            </a:r>
            <a:endParaRPr lang="en-US" dirty="0"/>
          </a:p>
        </p:txBody>
      </p:sp>
      <p:sp>
        <p:nvSpPr>
          <p:cNvPr id="3" name="Content Placeholder 2"/>
          <p:cNvSpPr>
            <a:spLocks noGrp="1"/>
          </p:cNvSpPr>
          <p:nvPr>
            <p:ph idx="1"/>
          </p:nvPr>
        </p:nvSpPr>
        <p:spPr/>
        <p:txBody>
          <a:bodyPr/>
          <a:lstStyle/>
          <a:p>
            <a:endParaRPr lang="en-US" dirty="0" smtClean="0"/>
          </a:p>
          <a:p>
            <a:pPr>
              <a:buNone/>
            </a:pPr>
            <a:r>
              <a:rPr lang="en-US" dirty="0" smtClean="0"/>
              <a:t>	</a:t>
            </a:r>
          </a:p>
          <a:p>
            <a:r>
              <a:rPr lang="en-US" dirty="0" smtClean="0"/>
              <a:t>introduce:</a:t>
            </a:r>
          </a:p>
          <a:p>
            <a:pPr>
              <a:buNone/>
            </a:pPr>
            <a:r>
              <a:rPr lang="en-US" dirty="0" smtClean="0"/>
              <a:t> 	</a:t>
            </a:r>
            <a:r>
              <a:rPr lang="en-US" dirty="0" smtClean="0">
                <a:solidFill>
                  <a:schemeClr val="accent2"/>
                </a:solidFill>
              </a:rPr>
              <a:t>axiom</a:t>
            </a:r>
            <a:r>
              <a:rPr lang="en-US" dirty="0" smtClean="0"/>
              <a:t> (</a:t>
            </a:r>
            <a:r>
              <a:rPr lang="en-US" dirty="0" smtClean="0">
                <a:sym typeface="Symbol"/>
              </a:rPr>
              <a:t> </a:t>
            </a:r>
            <a:r>
              <a:rPr lang="en-US" dirty="0" smtClean="0"/>
              <a:t>h: </a:t>
            </a:r>
            <a:r>
              <a:rPr lang="en-US" dirty="0" err="1" smtClean="0"/>
              <a:t>HeapType</a:t>
            </a:r>
            <a:r>
              <a:rPr lang="en-US" dirty="0" smtClean="0"/>
              <a:t>, o: Ref, f: Field Ref </a:t>
            </a:r>
            <a:r>
              <a:rPr lang="en-US" dirty="0" smtClean="0">
                <a:sym typeface="Symbol"/>
              </a:rPr>
              <a:t></a:t>
            </a:r>
            <a:br>
              <a:rPr lang="en-US" dirty="0" smtClean="0">
                <a:sym typeface="Symbol"/>
              </a:rPr>
            </a:br>
            <a:r>
              <a:rPr lang="en-US" dirty="0" smtClean="0">
                <a:sym typeface="Symbol"/>
              </a:rPr>
              <a:t>	</a:t>
            </a:r>
            <a:r>
              <a:rPr lang="en-US" dirty="0" smtClean="0"/>
              <a:t>o ≠ null </a:t>
            </a:r>
            <a:r>
              <a:rPr lang="en-US" dirty="0" smtClean="0">
                <a:sym typeface="Symbol"/>
              </a:rPr>
              <a:t> h[o, </a:t>
            </a:r>
            <a:r>
              <a:rPr lang="en-US" dirty="0" err="1" smtClean="0">
                <a:sym typeface="Symbol"/>
              </a:rPr>
              <a:t>alloc</a:t>
            </a:r>
            <a:r>
              <a:rPr lang="en-US" dirty="0" smtClean="0">
                <a:sym typeface="Symbol"/>
              </a:rPr>
              <a:t>]</a:t>
            </a:r>
            <a:br>
              <a:rPr lang="en-US" dirty="0" smtClean="0">
                <a:sym typeface="Symbol"/>
              </a:rPr>
            </a:br>
            <a:r>
              <a:rPr lang="en-US" dirty="0" smtClean="0">
                <a:sym typeface="Symbol"/>
              </a:rPr>
              <a:t>	</a:t>
            </a:r>
            <a:br>
              <a:rPr lang="en-US" dirty="0" smtClean="0">
                <a:sym typeface="Symbol"/>
              </a:rPr>
            </a:br>
            <a:r>
              <a:rPr lang="en-US" dirty="0" smtClean="0">
                <a:sym typeface="Symbol"/>
              </a:rPr>
              <a:t>	h[o, f] = null  h[ h[</a:t>
            </a:r>
            <a:r>
              <a:rPr lang="en-US" dirty="0" err="1" smtClean="0">
                <a:sym typeface="Symbol"/>
              </a:rPr>
              <a:t>o,f</a:t>
            </a:r>
            <a:r>
              <a:rPr lang="en-US" dirty="0" smtClean="0">
                <a:sym typeface="Symbol"/>
              </a:rPr>
              <a:t>], </a:t>
            </a:r>
            <a:r>
              <a:rPr lang="en-US" dirty="0" err="1" smtClean="0">
                <a:sym typeface="Symbol"/>
              </a:rPr>
              <a:t>alloc</a:t>
            </a:r>
            <a:r>
              <a:rPr lang="en-US" dirty="0" smtClean="0">
                <a:sym typeface="Symbol"/>
              </a:rPr>
              <a:t> ] );</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167061" y="3236313"/>
            <a:ext cx="2475345" cy="464024"/>
          </a:xfrm>
          <a:prstGeom prst="round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accent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latin typeface="Calibri" pitchFamily="34" charset="0"/>
              </a:rPr>
              <a:t>Properties of the heap</a:t>
            </a:r>
            <a:endParaRPr lang="en-US" dirty="0">
              <a:latin typeface="Calibri" pitchFamily="34" charset="0"/>
            </a:endParaRPr>
          </a:p>
        </p:txBody>
      </p:sp>
      <p:sp>
        <p:nvSpPr>
          <p:cNvPr id="3" name="Content Placeholder 2"/>
          <p:cNvSpPr>
            <a:spLocks noGrp="1"/>
          </p:cNvSpPr>
          <p:nvPr>
            <p:ph idx="1"/>
          </p:nvPr>
        </p:nvSpPr>
        <p:spPr>
          <a:xfrm>
            <a:off x="605589" y="1448969"/>
            <a:ext cx="8382000" cy="4998291"/>
          </a:xfrm>
        </p:spPr>
        <p:txBody>
          <a:bodyPr/>
          <a:lstStyle/>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function</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a:t>
            </a:r>
            <a:r>
              <a:rPr lang="en-US" sz="2800" dirty="0" err="1" smtClean="0">
                <a:latin typeface="Calibri" pitchFamily="34" charset="0"/>
              </a:rPr>
              <a:t>HeapType</a:t>
            </a:r>
            <a:r>
              <a:rPr lang="en-US" sz="2800" dirty="0" smtClean="0">
                <a:latin typeface="Calibri" pitchFamily="34" charset="0"/>
              </a:rPr>
              <a:t>) </a:t>
            </a:r>
            <a:r>
              <a:rPr lang="en-US" sz="2800" dirty="0" smtClean="0">
                <a:solidFill>
                  <a:schemeClr val="accent2"/>
                </a:solidFill>
                <a:latin typeface="Calibri" pitchFamily="34" charset="0"/>
              </a:rPr>
              <a:t>returns</a:t>
            </a:r>
            <a:r>
              <a:rPr lang="en-US" sz="2800" dirty="0" smtClean="0">
                <a:latin typeface="Calibri" pitchFamily="34" charset="0"/>
              </a:rPr>
              <a:t> (</a:t>
            </a:r>
            <a:r>
              <a:rPr lang="en-US" sz="2800" dirty="0" err="1" smtClean="0">
                <a:solidFill>
                  <a:schemeClr val="accent2"/>
                </a:solidFill>
                <a:latin typeface="Calibri" pitchFamily="34" charset="0"/>
              </a:rPr>
              <a:t>bool</a:t>
            </a:r>
            <a:r>
              <a:rPr lang="en-US" sz="2800" dirty="0" smtClean="0">
                <a:latin typeface="Calibri" pitchFamily="34" charset="0"/>
              </a:rPr>
              <a:t>);</a:t>
            </a:r>
          </a:p>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axiom</a:t>
            </a:r>
            <a:r>
              <a:rPr lang="en-US" sz="2800" dirty="0" smtClean="0">
                <a:latin typeface="Calibri" pitchFamily="34" charset="0"/>
              </a:rPr>
              <a:t> (</a:t>
            </a:r>
            <a:r>
              <a:rPr lang="en-US" sz="2800" dirty="0" smtClean="0">
                <a:latin typeface="Calibri" pitchFamily="34" charset="0"/>
                <a:sym typeface="Symbol"/>
              </a:rPr>
              <a:t> </a:t>
            </a:r>
            <a:r>
              <a:rPr lang="en-US" sz="2800" dirty="0" smtClean="0">
                <a:latin typeface="Calibri" pitchFamily="34" charset="0"/>
              </a:rPr>
              <a:t>h: </a:t>
            </a:r>
            <a:r>
              <a:rPr lang="en-US" sz="2800" dirty="0" err="1" smtClean="0">
                <a:latin typeface="Calibri" pitchFamily="34" charset="0"/>
              </a:rPr>
              <a:t>HeapType</a:t>
            </a:r>
            <a:r>
              <a:rPr lang="en-US" sz="2800" dirty="0" smtClean="0">
                <a:latin typeface="Calibri" pitchFamily="34" charset="0"/>
              </a:rPr>
              <a:t>, o: Ref, f: Field Ref </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r>
              <a:rPr lang="en-US" sz="2800" dirty="0" err="1" smtClean="0">
                <a:solidFill>
                  <a:schemeClr val="tx1"/>
                </a:solidFill>
                <a:latin typeface="Calibri" pitchFamily="34" charset="0"/>
                <a:sym typeface="Symbol"/>
              </a:rPr>
              <a:t>IsHeap</a:t>
            </a:r>
            <a:r>
              <a:rPr lang="en-US" sz="2800" dirty="0" smtClean="0">
                <a:solidFill>
                  <a:schemeClr val="tx1"/>
                </a:solidFill>
                <a:latin typeface="Calibri" pitchFamily="34" charset="0"/>
                <a:sym typeface="Symbol"/>
              </a:rPr>
              <a:t>(h) </a:t>
            </a:r>
            <a:r>
              <a:rPr lang="en-US" sz="2800" dirty="0" smtClean="0">
                <a:solidFill>
                  <a:schemeClr val="tx1"/>
                </a:solidFill>
                <a:latin typeface="Calibri" pitchFamily="34" charset="0"/>
              </a:rPr>
              <a:t> o </a:t>
            </a:r>
            <a:r>
              <a:rPr lang="en-US" sz="2800" dirty="0" smtClean="0">
                <a:latin typeface="Calibri" pitchFamily="34" charset="0"/>
              </a:rPr>
              <a:t>≠ null </a:t>
            </a:r>
            <a:r>
              <a:rPr lang="en-US" sz="2800" dirty="0" smtClean="0">
                <a:latin typeface="Calibri" pitchFamily="34" charset="0"/>
                <a:sym typeface="Symbol"/>
              </a:rPr>
              <a:t> h[o, </a:t>
            </a:r>
            <a:r>
              <a:rPr lang="en-US" sz="2800" dirty="0" err="1" smtClean="0">
                <a:latin typeface="Calibri" pitchFamily="34" charset="0"/>
                <a:sym typeface="Symbol"/>
              </a:rPr>
              <a:t>alloc</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br>
              <a:rPr lang="en-US" sz="2800" dirty="0" smtClean="0">
                <a:latin typeface="Calibri" pitchFamily="34" charset="0"/>
                <a:sym typeface="Symbol"/>
              </a:rPr>
            </a:br>
            <a:r>
              <a:rPr lang="en-US" sz="2800" dirty="0" smtClean="0">
                <a:latin typeface="Calibri" pitchFamily="34" charset="0"/>
                <a:sym typeface="Symbol"/>
              </a:rPr>
              <a:t>	h[o, f] = null  h[ h[</a:t>
            </a:r>
            <a:r>
              <a:rPr lang="en-US" sz="2800" dirty="0" err="1" smtClean="0">
                <a:latin typeface="Calibri" pitchFamily="34" charset="0"/>
                <a:sym typeface="Symbol"/>
              </a:rPr>
              <a:t>o,f</a:t>
            </a:r>
            <a:r>
              <a:rPr lang="en-US" sz="2800" dirty="0" smtClean="0">
                <a:latin typeface="Calibri" pitchFamily="34" charset="0"/>
                <a:sym typeface="Symbol"/>
              </a:rPr>
              <a:t>], </a:t>
            </a:r>
            <a:r>
              <a:rPr lang="en-US" sz="2800" dirty="0" err="1" smtClean="0">
                <a:latin typeface="Calibri" pitchFamily="34" charset="0"/>
                <a:sym typeface="Symbol"/>
              </a:rPr>
              <a:t>alloc</a:t>
            </a:r>
            <a:r>
              <a:rPr lang="en-US" sz="2800" dirty="0" smtClean="0">
                <a:latin typeface="Calibri" pitchFamily="34" charset="0"/>
                <a:sym typeface="Symbol"/>
              </a:rPr>
              <a:t> ] );</a:t>
            </a:r>
          </a:p>
          <a:p>
            <a:r>
              <a:rPr lang="en-US" sz="2800" dirty="0" smtClean="0">
                <a:latin typeface="Calibri" pitchFamily="34" charset="0"/>
              </a:rPr>
              <a:t>introduce:  assume </a:t>
            </a:r>
            <a:r>
              <a:rPr lang="en-US" sz="2800" dirty="0" err="1" smtClean="0">
                <a:latin typeface="Calibri" pitchFamily="34" charset="0"/>
              </a:rPr>
              <a:t>IsHeap</a:t>
            </a:r>
            <a:r>
              <a:rPr lang="en-US" sz="2800" dirty="0" smtClean="0">
                <a:latin typeface="Calibri" pitchFamily="34" charset="0"/>
              </a:rPr>
              <a:t>(Heap)</a:t>
            </a:r>
            <a:br>
              <a:rPr lang="en-US" sz="2800" dirty="0" smtClean="0">
                <a:latin typeface="Calibri" pitchFamily="34" charset="0"/>
              </a:rPr>
            </a:br>
            <a:r>
              <a:rPr lang="en-US" sz="2800" dirty="0" smtClean="0">
                <a:latin typeface="Calibri" pitchFamily="34" charset="0"/>
              </a:rPr>
              <a:t>after each Heap update;  for example:</a:t>
            </a:r>
            <a:br>
              <a:rPr lang="en-US" sz="2800" dirty="0" smtClean="0">
                <a:latin typeface="Calibri" pitchFamily="34" charset="0"/>
              </a:rPr>
            </a:br>
            <a:r>
              <a:rPr lang="en-US" sz="2800" dirty="0" err="1" smtClean="0">
                <a:latin typeface="Calibri" pitchFamily="34" charset="0"/>
              </a:rPr>
              <a:t>Tr</a:t>
            </a:r>
            <a:r>
              <a:rPr lang="en-US" sz="2800" dirty="0" smtClean="0">
                <a:latin typeface="Calibri" pitchFamily="34" charset="0"/>
              </a:rPr>
              <a:t>[[ </a:t>
            </a:r>
            <a:r>
              <a:rPr lang="en-US" sz="2800" dirty="0" err="1" smtClean="0">
                <a:latin typeface="Calibri" pitchFamily="34" charset="0"/>
              </a:rPr>
              <a:t>E.x</a:t>
            </a:r>
            <a:r>
              <a:rPr lang="en-US" sz="2800" dirty="0" smtClean="0">
                <a:latin typeface="Calibri" pitchFamily="34" charset="0"/>
              </a:rPr>
              <a:t> := F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assert</a:t>
            </a:r>
            <a:r>
              <a:rPr lang="en-US" sz="2800" dirty="0" smtClean="0">
                <a:latin typeface="Calibri" pitchFamily="34" charset="0"/>
              </a:rPr>
              <a:t> …; Heap[…]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assume</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(Heap)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Methods</a:t>
            </a:r>
            <a:endParaRPr lang="en-US" dirty="0">
              <a:latin typeface="Calibri" pitchFamily="34" charset="0"/>
            </a:endParaRPr>
          </a:p>
        </p:txBody>
      </p:sp>
      <p:sp>
        <p:nvSpPr>
          <p:cNvPr id="3" name="Content Placeholder 2"/>
          <p:cNvSpPr>
            <a:spLocks noGrp="1"/>
          </p:cNvSpPr>
          <p:nvPr>
            <p:ph idx="1"/>
          </p:nvPr>
        </p:nvSpPr>
        <p:spPr>
          <a:xfrm>
            <a:off x="381000" y="1193184"/>
            <a:ext cx="8189794" cy="5478423"/>
          </a:xfrm>
        </p:spPr>
        <p:txBody>
          <a:bodyPr/>
          <a:lstStyle/>
          <a:p>
            <a:r>
              <a:rPr lang="en-US" sz="2000" dirty="0" smtClean="0">
                <a:solidFill>
                  <a:schemeClr val="accent6"/>
                </a:solidFill>
              </a:rPr>
              <a:t>method</a:t>
            </a:r>
            <a:r>
              <a:rPr lang="en-US" sz="2000" dirty="0" smtClean="0"/>
              <a:t> M(x: X) </a:t>
            </a:r>
            <a:r>
              <a:rPr lang="en-US" sz="2000" dirty="0" smtClean="0">
                <a:solidFill>
                  <a:schemeClr val="accent6"/>
                </a:solidFill>
              </a:rPr>
              <a:t>returns</a:t>
            </a:r>
            <a:r>
              <a:rPr lang="en-US" sz="2000" dirty="0" smtClean="0"/>
              <a:t> (y: Y)</a:t>
            </a:r>
            <a:br>
              <a:rPr lang="en-US" sz="2000" dirty="0" smtClean="0"/>
            </a:br>
            <a:r>
              <a:rPr lang="en-US" sz="2000" dirty="0" smtClean="0"/>
              <a:t>	</a:t>
            </a:r>
            <a:r>
              <a:rPr lang="en-US" sz="2000" dirty="0" smtClean="0">
                <a:solidFill>
                  <a:schemeClr val="accent6"/>
                </a:solidFill>
              </a:rPr>
              <a:t>requires</a:t>
            </a:r>
            <a:r>
              <a:rPr lang="en-US" sz="2000" dirty="0" smtClean="0"/>
              <a:t> P;  </a:t>
            </a:r>
            <a:r>
              <a:rPr lang="en-US" sz="2000" dirty="0" smtClean="0">
                <a:solidFill>
                  <a:schemeClr val="accent6"/>
                </a:solidFill>
              </a:rPr>
              <a:t>modifies</a:t>
            </a:r>
            <a:r>
              <a:rPr lang="en-US" sz="2000" dirty="0" smtClean="0"/>
              <a:t> S;  </a:t>
            </a:r>
            <a:r>
              <a:rPr lang="en-US" sz="2000" dirty="0" smtClean="0">
                <a:solidFill>
                  <a:schemeClr val="accent6"/>
                </a:solidFill>
              </a:rPr>
              <a:t>ensures</a:t>
            </a:r>
            <a:r>
              <a:rPr lang="en-US" sz="2000" dirty="0" smtClean="0"/>
              <a:t> Q;</a:t>
            </a:r>
            <a:br>
              <a:rPr lang="en-US" sz="2000" dirty="0" smtClean="0"/>
            </a:br>
            <a:r>
              <a:rPr lang="en-US" sz="2000" dirty="0" smtClean="0"/>
              <a:t>{ Stmt }</a:t>
            </a:r>
          </a:p>
          <a:p>
            <a:pPr>
              <a:tabLst>
                <a:tab pos="682625" algn="l"/>
              </a:tabLst>
            </a:pPr>
            <a:r>
              <a:rPr lang="en-US" sz="2000" dirty="0" smtClean="0">
                <a:solidFill>
                  <a:schemeClr val="accent2"/>
                </a:solidFill>
              </a:rPr>
              <a:t>procedure</a:t>
            </a:r>
            <a:r>
              <a:rPr lang="en-US" sz="2000" dirty="0" smtClean="0"/>
              <a:t> M(this: Ref, x: Ref) </a:t>
            </a:r>
            <a:r>
              <a:rPr lang="en-US" sz="2000" dirty="0" smtClean="0">
                <a:solidFill>
                  <a:schemeClr val="accent2"/>
                </a:solidFill>
              </a:rPr>
              <a:t>returns</a:t>
            </a:r>
            <a:r>
              <a:rPr lang="en-US" sz="2000" dirty="0" smtClean="0"/>
              <a:t> (y: Ref);</a:t>
            </a:r>
          </a:p>
          <a:p>
            <a:pPr>
              <a:buNone/>
              <a:tabLst>
                <a:tab pos="682625" algn="l"/>
              </a:tabLst>
            </a:pPr>
            <a:r>
              <a:rPr lang="en-US" sz="2000" dirty="0" smtClean="0"/>
              <a:t>		</a:t>
            </a:r>
            <a:r>
              <a:rPr lang="en-US" sz="2000" dirty="0" smtClean="0">
                <a:solidFill>
                  <a:schemeClr val="accent2"/>
                </a:solidFill>
              </a:rPr>
              <a:t>free requires</a:t>
            </a:r>
            <a:r>
              <a:rPr lang="en-US" sz="2000" dirty="0" smtClean="0"/>
              <a:t> </a:t>
            </a:r>
            <a:r>
              <a:rPr lang="en-US" sz="2000" dirty="0" err="1" smtClean="0">
                <a:sym typeface="Symbol"/>
              </a:rPr>
              <a:t>IsHeap</a:t>
            </a:r>
            <a:r>
              <a:rPr lang="en-US" sz="2000" dirty="0" smtClean="0">
                <a:sym typeface="Symbol"/>
              </a:rPr>
              <a:t>(Heap)</a:t>
            </a:r>
            <a:r>
              <a:rPr lang="en-US" sz="2000" dirty="0" smtClean="0"/>
              <a:t>;</a:t>
            </a:r>
            <a:br>
              <a:rPr lang="en-US" sz="2000" dirty="0" smtClean="0"/>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a:t>
            </a:r>
            <a:r>
              <a:rPr lang="en-US" sz="2000" dirty="0" smtClean="0"/>
              <a:t>this ≠ null </a:t>
            </a:r>
            <a:r>
              <a:rPr lang="en-US" sz="2000" dirty="0" smtClean="0">
                <a:sym typeface="Symbol"/>
              </a:rPr>
              <a:t> Heap[this,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x = null  Heap[x, </a:t>
            </a:r>
            <a:r>
              <a:rPr lang="en-US" sz="2000" dirty="0" err="1" smtClean="0">
                <a:sym typeface="Symbol"/>
              </a:rPr>
              <a:t>alloc</a:t>
            </a:r>
            <a:r>
              <a:rPr lang="en-US" sz="2000" dirty="0" smtClean="0">
                <a:sym typeface="Symbol"/>
              </a:rPr>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a:t>
            </a:r>
            <a:r>
              <a:rPr lang="en-US" sz="2000" dirty="0" smtClean="0">
                <a:sym typeface="Symbol"/>
              </a:rPr>
              <a:t>P ]]  </a:t>
            </a:r>
            <a:r>
              <a:rPr lang="en-US" sz="2000" dirty="0" err="1" smtClean="0">
                <a:sym typeface="Symbol"/>
              </a:rPr>
              <a:t>Tr</a:t>
            </a:r>
            <a:r>
              <a:rPr lang="en-US" sz="2000" dirty="0" smtClean="0">
                <a:sym typeface="Symbol"/>
              </a:rPr>
              <a:t>[[ P ]]</a:t>
            </a:r>
            <a:r>
              <a:rPr lang="en-US" sz="2000" dirty="0" smtClean="0"/>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S ]];</a:t>
            </a:r>
          </a:p>
          <a:p>
            <a:pPr>
              <a:buNone/>
              <a:tabLst>
                <a:tab pos="682625" algn="l"/>
              </a:tabLst>
            </a:pPr>
            <a:r>
              <a:rPr lang="en-US" sz="2000" dirty="0" smtClean="0"/>
              <a:t>		</a:t>
            </a:r>
            <a:r>
              <a:rPr lang="en-US" sz="2000" dirty="0" smtClean="0">
                <a:solidFill>
                  <a:schemeClr val="accent2"/>
                </a:solidFill>
              </a:rPr>
              <a:t>modifies </a:t>
            </a:r>
            <a:r>
              <a:rPr lang="en-US" sz="2000" dirty="0" smtClean="0"/>
              <a:t>Heap;</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err="1" smtClean="0"/>
              <a:t>Df</a:t>
            </a:r>
            <a:r>
              <a:rPr lang="en-US" sz="2000" dirty="0" smtClean="0"/>
              <a:t>[[ Q ]] </a:t>
            </a:r>
            <a:r>
              <a:rPr lang="en-US" sz="2000" dirty="0" smtClean="0">
                <a:sym typeface="Symbol"/>
              </a:rPr>
              <a:t> </a:t>
            </a:r>
            <a:r>
              <a:rPr lang="en-US" sz="2000" dirty="0" err="1" smtClean="0">
                <a:sym typeface="Symbol"/>
              </a:rPr>
              <a:t>Tr</a:t>
            </a:r>
            <a:r>
              <a:rPr lang="en-US" sz="2000" dirty="0" smtClean="0">
                <a:sym typeface="Symbol"/>
              </a:rPr>
              <a:t>[[ Q ]]</a:t>
            </a:r>
            <a:r>
              <a:rPr lang="en-US" sz="2000" dirty="0" smtClean="0"/>
              <a:t>; </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smtClean="0">
                <a:sym typeface="Symbol"/>
              </a:rPr>
              <a:t> o: Ref, f: Field  </a:t>
            </a:r>
            <a:br>
              <a:rPr lang="en-US" sz="2000" dirty="0" smtClean="0">
                <a:sym typeface="Symbol"/>
              </a:rPr>
            </a:br>
            <a:r>
              <a:rPr lang="en-US" sz="2000" dirty="0" smtClean="0">
                <a:sym typeface="Symbol"/>
              </a:rPr>
              <a:t>		  	     o ≠ null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a:t>
            </a:r>
            <a:br>
              <a:rPr lang="en-US" sz="2000" dirty="0" smtClean="0">
                <a:sym typeface="Symbol"/>
              </a:rPr>
            </a:br>
            <a:r>
              <a:rPr lang="en-US" sz="2000" dirty="0" smtClean="0">
                <a:sym typeface="Symbol"/>
              </a:rPr>
              <a:t>				Heap[</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o,f</a:t>
            </a:r>
            <a:r>
              <a:rPr lang="en-US" sz="2000" dirty="0" smtClean="0">
                <a:sym typeface="Symbol"/>
              </a:rPr>
              <a:t>]  </a:t>
            </a:r>
            <a:br>
              <a:rPr lang="en-US" sz="2000" dirty="0" smtClean="0">
                <a:sym typeface="Symbol"/>
              </a:rPr>
            </a:br>
            <a:r>
              <a:rPr lang="en-US" sz="2000" dirty="0" smtClean="0">
                <a:sym typeface="Symbol"/>
              </a:rPr>
              <a:t>				(</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 </a:t>
            </a:r>
            <a:r>
              <a:rPr lang="en-US" sz="2000" dirty="0" err="1" smtClean="0">
                <a:sym typeface="Symbol"/>
              </a:rPr>
              <a:t>Tr</a:t>
            </a:r>
            <a:r>
              <a:rPr lang="en-US" sz="2000" dirty="0" smtClean="0">
                <a:sym typeface="Symbol"/>
              </a:rPr>
              <a:t>[[ S ]] )</a:t>
            </a:r>
            <a:r>
              <a:rPr lang="en-US" sz="2000" dirty="0" smtClean="0"/>
              <a:t>);</a:t>
            </a:r>
          </a:p>
          <a:p>
            <a:pPr>
              <a:buNone/>
              <a:tabLst>
                <a:tab pos="682625" algn="l"/>
              </a:tabLst>
            </a:pPr>
            <a:r>
              <a:rPr lang="en-US" sz="2000" dirty="0" smtClean="0"/>
              <a:t>		</a:t>
            </a:r>
            <a:r>
              <a:rPr lang="en-US" sz="2000" dirty="0" smtClean="0">
                <a:solidFill>
                  <a:schemeClr val="accent2"/>
                </a:solidFill>
              </a:rPr>
              <a:t>free ensures</a:t>
            </a:r>
            <a:r>
              <a:rPr lang="en-US" sz="2000" dirty="0" smtClean="0"/>
              <a:t> </a:t>
            </a:r>
            <a:r>
              <a:rPr lang="en-US" sz="2000" dirty="0" err="1" smtClean="0"/>
              <a:t>IsHeap</a:t>
            </a:r>
            <a:r>
              <a:rPr lang="en-US" sz="2000" dirty="0" smtClean="0"/>
              <a:t>(Heap);</a:t>
            </a:r>
            <a:br>
              <a:rPr lang="en-US" sz="2000" dirty="0" smtClean="0"/>
            </a:br>
            <a:r>
              <a:rPr lang="en-US" sz="2000" dirty="0" smtClean="0"/>
              <a:t>	</a:t>
            </a:r>
            <a:r>
              <a:rPr lang="en-US" sz="2000" dirty="0" smtClean="0">
                <a:solidFill>
                  <a:schemeClr val="accent2"/>
                </a:solidFill>
              </a:rPr>
              <a:t>free ensures</a:t>
            </a:r>
            <a:r>
              <a:rPr lang="en-US" sz="2000" dirty="0" smtClean="0"/>
              <a:t> y = null </a:t>
            </a:r>
            <a:r>
              <a:rPr lang="en-US" sz="2000" dirty="0" smtClean="0">
                <a:sym typeface="Symbol"/>
              </a:rPr>
              <a:t> Heap[y,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ensures</a:t>
            </a:r>
            <a:r>
              <a:rPr lang="en-US" sz="2000" dirty="0" smtClean="0">
                <a:sym typeface="Symbol"/>
              </a:rPr>
              <a:t> (o: Ref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 Heap[</a:t>
            </a:r>
            <a:r>
              <a:rPr lang="en-US" sz="2000" dirty="0" err="1" smtClean="0">
                <a:sym typeface="Symbol"/>
              </a:rPr>
              <a:t>o,alloc</a:t>
            </a:r>
            <a:r>
              <a:rPr lang="en-US" sz="2000" dirty="0" smtClean="0">
                <a:sym typeface="Symbol"/>
              </a:rPr>
              <a:t>]);</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smtClean="0">
                <a:latin typeface="Calibri" pitchFamily="34" charset="0"/>
              </a:rPr>
              <a:t>Spec# Chunker.NextChunk translation</a:t>
            </a:r>
            <a:endParaRPr lang="en-US" sz="4400" dirty="0">
              <a:latin typeface="Calibri" pitchFamily="34" charset="0"/>
            </a:endParaRPr>
          </a:p>
        </p:txBody>
      </p:sp>
      <p:sp>
        <p:nvSpPr>
          <p:cNvPr id="3" name="Text Placeholder 2"/>
          <p:cNvSpPr>
            <a:spLocks noGrp="1"/>
          </p:cNvSpPr>
          <p:nvPr>
            <p:ph idx="1"/>
          </p:nvPr>
        </p:nvSpPr>
        <p:spPr>
          <a:xfrm>
            <a:off x="381000" y="1412875"/>
            <a:ext cx="8382000" cy="4985980"/>
          </a:xfrm>
        </p:spPr>
        <p:txBody>
          <a:bodyPr/>
          <a:lstStyle/>
          <a:p>
            <a:pPr marL="197107" indent="-197107">
              <a:spcBef>
                <a:spcPts val="0"/>
              </a:spcBef>
              <a:buNone/>
            </a:pPr>
            <a:r>
              <a:rPr lang="en-US" sz="1000" dirty="0" smtClean="0">
                <a:solidFill>
                  <a:schemeClr val="accent6"/>
                </a:solidFill>
                <a:latin typeface="Arial" pitchFamily="34" charset="0"/>
                <a:cs typeface="Arial" pitchFamily="34" charset="0"/>
              </a:rPr>
              <a:t>procedure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Chunker.NextChunk</a:t>
            </a:r>
            <a:r>
              <a:rPr lang="en-US" sz="1000" dirty="0" smtClean="0">
                <a:latin typeface="Arial" pitchFamily="34" charset="0"/>
                <a:cs typeface="Arial" pitchFamily="34" charset="0"/>
              </a:rPr>
              <a:t>(this: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(this,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returns</a:t>
            </a:r>
            <a:r>
              <a:rPr lang="en-US" sz="1000" dirty="0" smtClean="0">
                <a:latin typeface="Arial" pitchFamily="34" charset="0"/>
                <a:cs typeface="Arial" pitchFamily="34" charset="0"/>
              </a:rPr>
              <a:t> ($result: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($result, </a:t>
            </a:r>
            <a:r>
              <a:rPr lang="en-US" sz="1000" dirty="0" err="1" smtClean="0">
                <a:latin typeface="Arial" pitchFamily="34" charset="0"/>
                <a:cs typeface="Arial" pitchFamily="34" charset="0"/>
              </a:rPr>
              <a:t>System.String</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a:t>
            </a:r>
            <a:r>
              <a:rPr lang="en-US" sz="1000" dirty="0" smtClean="0">
                <a:solidFill>
                  <a:srgbClr val="CF6A3D"/>
                </a:solidFill>
                <a:latin typeface="Arial" pitchFamily="34" charset="0"/>
                <a:cs typeface="Arial" pitchFamily="34" charset="0"/>
              </a:rPr>
              <a:t>// in-parameter:  target object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$Heap[this, $allocated];</a:t>
            </a:r>
          </a:p>
          <a:p>
            <a:pPr marL="197107" indent="-197107">
              <a:spcBef>
                <a:spcPts val="0"/>
              </a:spcBef>
              <a:buNone/>
            </a:pPr>
            <a:r>
              <a:rPr lang="en-US" sz="1000" dirty="0" smtClean="0">
                <a:solidFill>
                  <a:schemeClr val="accent6"/>
                </a:solidFill>
                <a:latin typeface="Arial" pitchFamily="34" charset="0"/>
                <a:cs typeface="Arial" pitchFamily="34" charset="0"/>
              </a:rPr>
              <a:t>  requires</a:t>
            </a:r>
            <a:r>
              <a:rPr lang="en-US" sz="1000" dirty="0" smtClean="0">
                <a:latin typeface="Arial" pitchFamily="34" charset="0"/>
                <a:cs typeface="Arial" pitchFamily="34" charset="0"/>
              </a:rPr>
              <a: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out-parameter:  return value</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$Heap[$result, $allocated];</a:t>
            </a:r>
          </a:p>
          <a:p>
            <a:pPr marL="197107" indent="-197107">
              <a:spcBef>
                <a:spcPts val="0"/>
              </a:spcBef>
              <a:buNone/>
            </a:pPr>
            <a:r>
              <a:rPr lang="en-US" sz="1000" dirty="0" smtClean="0">
                <a:solidFill>
                  <a:schemeClr val="accent6"/>
                </a:solidFill>
                <a:latin typeface="Arial" pitchFamily="34" charset="0"/>
                <a:cs typeface="Arial" pitchFamily="34" charset="0"/>
              </a:rPr>
              <a:t>  ensures</a:t>
            </a:r>
            <a:r>
              <a:rPr lang="en-US" sz="1000" dirty="0" smtClean="0">
                <a:latin typeface="Arial" pitchFamily="34" charset="0"/>
                <a:cs typeface="Arial" pitchFamily="34" charset="0"/>
              </a:rPr>
              <a: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user-declared postconditions</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StringLength</a:t>
            </a:r>
            <a:r>
              <a:rPr lang="en-US" sz="1000" dirty="0" smtClean="0">
                <a:latin typeface="Arial" pitchFamily="34" charset="0"/>
                <a:cs typeface="Arial" pitchFamily="34" charset="0"/>
              </a:rPr>
              <a:t>($result) &lt;= $Heap[this, </a:t>
            </a:r>
            <a:r>
              <a:rPr lang="en-US" sz="1000" dirty="0" err="1" smtClean="0">
                <a:latin typeface="Arial" pitchFamily="34" charset="0"/>
                <a:cs typeface="Arial" pitchFamily="34" charset="0"/>
              </a:rPr>
              <a:t>Chunker.ChunkSize</a:t>
            </a:r>
            <a:r>
              <a:rPr lang="en-US" sz="1000" dirty="0" smtClean="0">
                <a:latin typeface="Arial" pitchFamily="34" charset="0"/>
                <a:cs typeface="Arial" pitchFamily="34" charset="0"/>
              </a:rPr>
              <a:t>];</a:t>
            </a:r>
          </a:p>
          <a:p>
            <a:pPr marL="197107" indent="-197107">
              <a:spcBef>
                <a:spcPts val="0"/>
              </a:spcBef>
              <a:buNone/>
            </a:pPr>
            <a:r>
              <a:rPr lang="en-US" sz="1000" dirty="0" smtClean="0">
                <a:solidFill>
                  <a:srgbClr val="CF6A3D"/>
                </a:solidFill>
                <a:latin typeface="Arial" pitchFamily="34" charset="0"/>
                <a:cs typeface="Arial" pitchFamily="34" charset="0"/>
              </a:rPr>
              <a:t>  // frame condition</a:t>
            </a:r>
          </a:p>
          <a:p>
            <a:pPr marL="197107" indent="-197107">
              <a:spcBef>
                <a:spcPts val="0"/>
              </a:spcBef>
              <a:buNone/>
            </a:pPr>
            <a:r>
              <a:rPr lang="en-US" sz="1000" dirty="0" smtClean="0">
                <a:solidFill>
                  <a:schemeClr val="accent6"/>
                </a:solidFill>
                <a:latin typeface="Arial" pitchFamily="34" charset="0"/>
                <a:cs typeface="Arial" pitchFamily="34" charset="0"/>
              </a:rPr>
              <a:t>  modifies</a:t>
            </a:r>
            <a:r>
              <a:rPr lang="en-US" sz="1000" dirty="0" smtClean="0">
                <a:latin typeface="Arial" pitchFamily="34" charset="0"/>
                <a:cs typeface="Arial" pitchFamily="34" charset="0"/>
              </a:rPr>
              <a:t> $Heap;</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$f: name :: { $Heap[$o, $f] } $f != $inv &amp;&amp; $f !=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&amp;&amp; $f !=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&amp;&amp; (!</a:t>
            </a:r>
            <a:r>
              <a:rPr lang="en-US" sz="1000" dirty="0" err="1" smtClean="0">
                <a:latin typeface="Arial" pitchFamily="34" charset="0"/>
                <a:cs typeface="Arial" pitchFamily="34" charset="0"/>
              </a:rPr>
              <a:t>IsStaticField</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IsDirectlyModifiableField</a:t>
            </a:r>
            <a:r>
              <a:rPr lang="en-US" sz="1000" dirty="0" smtClean="0">
                <a:latin typeface="Arial" pitchFamily="34" charset="0"/>
                <a:cs typeface="Arial" pitchFamily="34" charset="0"/>
              </a:rPr>
              <a:t>($f)) &amp;&amp;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&lt;: </a:t>
            </a:r>
            <a:r>
              <a:rPr lang="en-US" sz="1000" dirty="0" err="1" smtClean="0">
                <a:latin typeface="Arial" pitchFamily="34" charset="0"/>
                <a:cs typeface="Arial" pitchFamily="34" charset="0"/>
              </a:rPr>
              <a:t>DeclType</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IncludedInModifiesStar</a:t>
            </a:r>
            <a:r>
              <a:rPr lang="en-US" sz="1000" dirty="0" smtClean="0">
                <a:latin typeface="Arial" pitchFamily="34" charset="0"/>
                <a:cs typeface="Arial" pitchFamily="34" charset="0"/>
              </a:rPr>
              <a:t>($f))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$f !=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$f] == $Heap[$o, $f]);</a:t>
            </a:r>
          </a:p>
          <a:p>
            <a:pPr marL="197107" indent="-197107">
              <a:spcBef>
                <a:spcPts val="0"/>
              </a:spcBef>
              <a:buNone/>
            </a:pPr>
            <a:r>
              <a:rPr lang="en-US" sz="1000" dirty="0" smtClean="0">
                <a:solidFill>
                  <a:srgbClr val="CF6A3D"/>
                </a:solidFill>
                <a:latin typeface="Arial" pitchFamily="34" charset="0"/>
                <a:cs typeface="Arial" pitchFamily="34" charset="0"/>
              </a:rPr>
              <a:t>  // boilerplate</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$Heap[$o, $allocated] ==&gt; $Heap[$o,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&amp;&amp;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 $Heap[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$inv] == $Heap[$o, $inv]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$allocated]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$Heap[$o, $allocated])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ref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a:t>
            </a:r>
          </a:p>
          <a:p>
            <a:pPr marL="197107" indent="-197107">
              <a:spcBef>
                <a:spcPts val="0"/>
              </a:spcBef>
              <a:buNone/>
            </a:pPr>
            <a:endParaRPr lang="en-US" sz="10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Z3 &amp; Program Verification</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nSpc>
                <a:spcPct val="90000"/>
              </a:lnSpc>
            </a:pPr>
            <a:r>
              <a:rPr lang="en-US" sz="2800" dirty="0" smtClean="0">
                <a:latin typeface="Calibri" pitchFamily="34" charset="0"/>
              </a:rPr>
              <a:t>Quantifiers, quantifiers, quantifiers, …</a:t>
            </a:r>
          </a:p>
          <a:p>
            <a:pPr lvl="1"/>
            <a:r>
              <a:rPr lang="en-US" sz="2800" dirty="0" smtClean="0">
                <a:latin typeface="Calibri" pitchFamily="34" charset="0"/>
              </a:rPr>
              <a:t>Modeling the runtime</a:t>
            </a:r>
          </a:p>
          <a:p>
            <a:pPr lvl="1"/>
            <a:r>
              <a:rPr lang="en-US" sz="2800" dirty="0" smtClean="0">
                <a:latin typeface="Calibri" pitchFamily="34" charset="0"/>
              </a:rPr>
              <a:t>Frame axioms (“what didn’t change”)</a:t>
            </a:r>
          </a:p>
          <a:p>
            <a:pPr lvl="1"/>
            <a:r>
              <a:rPr lang="en-US" sz="2800" dirty="0" smtClean="0">
                <a:latin typeface="Calibri" pitchFamily="34" charset="0"/>
              </a:rPr>
              <a:t>Users provided assertions (e.g., the array is sorted)</a:t>
            </a:r>
          </a:p>
          <a:p>
            <a:pPr lvl="1"/>
            <a:r>
              <a:rPr lang="en-US" sz="2800" dirty="0" smtClean="0">
                <a:latin typeface="Calibri" pitchFamily="34" charset="0"/>
              </a:rPr>
              <a:t>Prototyping decision procedures (e.g., </a:t>
            </a:r>
            <a:r>
              <a:rPr lang="en-US" sz="2800" dirty="0" err="1" smtClean="0">
                <a:latin typeface="Calibri" pitchFamily="34" charset="0"/>
              </a:rPr>
              <a:t>reachability</a:t>
            </a:r>
            <a:r>
              <a:rPr lang="en-US" sz="2800" dirty="0" smtClean="0">
                <a:latin typeface="Calibri" pitchFamily="34" charset="0"/>
              </a:rPr>
              <a:t>, heaps, …)</a:t>
            </a:r>
          </a:p>
          <a:p>
            <a:r>
              <a:rPr lang="en-US" sz="2800" i="1" dirty="0" smtClean="0">
                <a:solidFill>
                  <a:srgbClr val="FF0000"/>
                </a:solidFill>
                <a:latin typeface="Calibri" pitchFamily="34" charset="0"/>
              </a:rPr>
              <a:t>Solver must be fast in </a:t>
            </a:r>
            <a:r>
              <a:rPr lang="en-US" sz="2800" i="1" dirty="0" err="1" smtClean="0">
                <a:solidFill>
                  <a:srgbClr val="FF0000"/>
                </a:solidFill>
                <a:latin typeface="Calibri" pitchFamily="34" charset="0"/>
              </a:rPr>
              <a:t>satisfiable</a:t>
            </a:r>
            <a:r>
              <a:rPr lang="en-US" sz="2800" i="1" dirty="0" smtClean="0">
                <a:solidFill>
                  <a:srgbClr val="FF0000"/>
                </a:solidFill>
                <a:latin typeface="Calibri" pitchFamily="34" charset="0"/>
              </a:rPr>
              <a:t> instances.</a:t>
            </a:r>
          </a:p>
          <a:p>
            <a:r>
              <a:rPr lang="en-US" sz="2800" dirty="0" smtClean="0">
                <a:latin typeface="Calibri" pitchFamily="34" charset="0"/>
              </a:rPr>
              <a:t>Trade-off between precision and performance.</a:t>
            </a:r>
          </a:p>
          <a:p>
            <a:r>
              <a:rPr lang="en-US" sz="2800" i="1" dirty="0" smtClean="0">
                <a:latin typeface="Calibri" pitchFamily="34" charset="0"/>
              </a:rPr>
              <a:t>Candidate (Potential) Models</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9255" y="3022149"/>
            <a:ext cx="7043208" cy="1218795"/>
          </a:xfrm>
        </p:spPr>
        <p:txBody>
          <a:bodyPr/>
          <a:lstStyle/>
          <a:p>
            <a:r>
              <a:rPr sz="4400" b="1" smtClean="0"/>
              <a:t>The Static Driver Verifier</a:t>
            </a:r>
          </a:p>
          <a:p>
            <a:r>
              <a:rPr sz="4400" b="1" smtClean="0"/>
              <a:t>SLAM</a:t>
            </a:r>
            <a:endParaRPr lang="en-US" sz="4400" b="1" dirty="0"/>
          </a:p>
        </p:txBody>
      </p:sp>
      <p:sp>
        <p:nvSpPr>
          <p:cNvPr id="5" name="TextBox 4"/>
          <p:cNvSpPr txBox="1"/>
          <p:nvPr/>
        </p:nvSpPr>
        <p:spPr>
          <a:xfrm>
            <a:off x="5848992" y="5775113"/>
            <a:ext cx="3067019" cy="461665"/>
          </a:xfrm>
          <a:prstGeom prst="rect">
            <a:avLst/>
          </a:prstGeom>
          <a:noFill/>
        </p:spPr>
        <p:txBody>
          <a:bodyPr wrap="square" rtlCol="0">
            <a:spAutoFit/>
          </a:bodyPr>
          <a:lstStyle/>
          <a:p>
            <a:r>
              <a:rPr lang="en-US" sz="1200" dirty="0" smtClean="0">
                <a:solidFill>
                  <a:schemeClr val="bg1"/>
                </a:solidFill>
                <a:latin typeface="Calibri" pitchFamily="34" charset="0"/>
              </a:rPr>
              <a:t>Ella Bounimova, Vlad Levin, Jakob Lichtenberg, </a:t>
            </a:r>
          </a:p>
          <a:p>
            <a:r>
              <a:rPr lang="en-US" sz="1200" dirty="0" smtClean="0">
                <a:solidFill>
                  <a:schemeClr val="bg1"/>
                </a:solidFill>
                <a:latin typeface="Calibri" pitchFamily="34" charset="0"/>
              </a:rPr>
              <a:t>Tom Ball, Sriram Rajamani, Byron Cook</a:t>
            </a:r>
            <a:endParaRPr lang="en-US" sz="1200" dirty="0">
              <a:solidFill>
                <a:schemeClr val="bg1"/>
              </a:solidFill>
              <a:latin typeface="Calibri" pitchFamily="34" charset="0"/>
            </a:endParaRPr>
          </a:p>
        </p:txBody>
      </p:sp>
      <p:pic>
        <p:nvPicPr>
          <p:cNvPr id="6" name="Picture 5" descr="tball.jpg"/>
          <p:cNvPicPr>
            <a:picLocks noChangeAspect="1"/>
          </p:cNvPicPr>
          <p:nvPr/>
        </p:nvPicPr>
        <p:blipFill>
          <a:blip r:embed="rId2"/>
          <a:stretch>
            <a:fillRect/>
          </a:stretch>
        </p:blipFill>
        <p:spPr>
          <a:xfrm>
            <a:off x="5936338" y="5087151"/>
            <a:ext cx="593258" cy="615154"/>
          </a:xfrm>
          <a:prstGeom prst="rect">
            <a:avLst/>
          </a:prstGeom>
        </p:spPr>
      </p:pic>
      <p:pic>
        <p:nvPicPr>
          <p:cNvPr id="7" name="Picture 6" descr="rse-fte.jpg"/>
          <p:cNvPicPr>
            <a:picLocks noChangeAspect="1"/>
          </p:cNvPicPr>
          <p:nvPr/>
        </p:nvPicPr>
        <p:blipFill>
          <a:blip r:embed="rId3" cstate="print"/>
          <a:srcRect l="53218" t="19025" r="31604" b="58814"/>
          <a:stretch>
            <a:fillRect/>
          </a:stretch>
        </p:blipFill>
        <p:spPr>
          <a:xfrm>
            <a:off x="6542814" y="5067166"/>
            <a:ext cx="555082" cy="635523"/>
          </a:xfrm>
          <a:prstGeom prst="rect">
            <a:avLst/>
          </a:prstGeom>
        </p:spPr>
      </p:pic>
      <p:pic>
        <p:nvPicPr>
          <p:cNvPr id="8" name="Picture 7" descr="ella.jpg"/>
          <p:cNvPicPr>
            <a:picLocks noChangeAspect="1"/>
          </p:cNvPicPr>
          <p:nvPr/>
        </p:nvPicPr>
        <p:blipFill>
          <a:blip r:embed="rId4" cstate="print"/>
          <a:stretch>
            <a:fillRect/>
          </a:stretch>
        </p:blipFill>
        <p:spPr>
          <a:xfrm>
            <a:off x="7099199" y="5076879"/>
            <a:ext cx="636925" cy="601688"/>
          </a:xfrm>
          <a:prstGeom prst="rect">
            <a:avLst/>
          </a:prstGeom>
        </p:spPr>
      </p:pic>
      <p:pic>
        <p:nvPicPr>
          <p:cNvPr id="9" name="Picture 8" descr="jl.jpg"/>
          <p:cNvPicPr>
            <a:picLocks noChangeAspect="1"/>
          </p:cNvPicPr>
          <p:nvPr/>
        </p:nvPicPr>
        <p:blipFill>
          <a:blip r:embed="rId5"/>
          <a:stretch>
            <a:fillRect/>
          </a:stretch>
        </p:blipFill>
        <p:spPr>
          <a:xfrm>
            <a:off x="7715664" y="5037805"/>
            <a:ext cx="431926" cy="64711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Some takeaways from </a:t>
            </a:r>
            <a:r>
              <a:rPr sz="4800" i="1" smtClean="0"/>
              <a:t>Applications</a:t>
            </a:r>
            <a:endParaRPr lang="en-US" sz="4800" dirty="0"/>
          </a:p>
        </p:txBody>
      </p:sp>
      <p:sp>
        <p:nvSpPr>
          <p:cNvPr id="3" name="Content Placeholder 2"/>
          <p:cNvSpPr>
            <a:spLocks noGrp="1"/>
          </p:cNvSpPr>
          <p:nvPr>
            <p:ph idx="1"/>
          </p:nvPr>
        </p:nvSpPr>
        <p:spPr>
          <a:xfrm>
            <a:off x="156411" y="1641475"/>
            <a:ext cx="8987589" cy="4818242"/>
          </a:xfrm>
        </p:spPr>
        <p:txBody>
          <a:bodyPr/>
          <a:lstStyle/>
          <a:p>
            <a:r>
              <a:rPr lang="en-US" sz="2400" dirty="0" smtClean="0">
                <a:sym typeface="Wingdings" pitchFamily="2" charset="2"/>
              </a:rPr>
              <a:t>SMT solvers are used in several applications:</a:t>
            </a:r>
          </a:p>
          <a:p>
            <a:pPr lvl="1"/>
            <a:r>
              <a:rPr lang="en-US" sz="2000" dirty="0" smtClean="0">
                <a:sym typeface="Wingdings" pitchFamily="2" charset="2"/>
              </a:rPr>
              <a:t>Program Verification</a:t>
            </a:r>
          </a:p>
          <a:p>
            <a:pPr lvl="1"/>
            <a:r>
              <a:rPr lang="en-US" sz="2000" dirty="0" smtClean="0">
                <a:sym typeface="Wingdings" pitchFamily="2" charset="2"/>
              </a:rPr>
              <a:t>Program Analysis</a:t>
            </a:r>
          </a:p>
          <a:p>
            <a:pPr lvl="1"/>
            <a:r>
              <a:rPr lang="en-US" sz="2000" dirty="0" smtClean="0">
                <a:sym typeface="Wingdings" pitchFamily="2" charset="2"/>
              </a:rPr>
              <a:t>Program Exploration</a:t>
            </a:r>
          </a:p>
          <a:p>
            <a:pPr lvl="1"/>
            <a:r>
              <a:rPr lang="en-US" sz="2000" dirty="0" smtClean="0">
                <a:sym typeface="Wingdings" pitchFamily="2" charset="2"/>
              </a:rPr>
              <a:t>Software Modeling</a:t>
            </a:r>
          </a:p>
          <a:p>
            <a:pPr lvl="1">
              <a:buNone/>
            </a:pPr>
            <a:endParaRPr lang="en-US" sz="2000" dirty="0" smtClean="0">
              <a:sym typeface="Wingdings" pitchFamily="2" charset="2"/>
            </a:endParaRPr>
          </a:p>
          <a:p>
            <a:r>
              <a:rPr lang="en-US" sz="2400" dirty="0" smtClean="0">
                <a:sym typeface="Wingdings" pitchFamily="2" charset="2"/>
              </a:rPr>
              <a:t>SMT solvers are</a:t>
            </a:r>
          </a:p>
          <a:p>
            <a:pPr lvl="1"/>
            <a:r>
              <a:rPr lang="en-US" sz="2400" dirty="0" smtClean="0">
                <a:sym typeface="Wingdings" pitchFamily="2" charset="2"/>
              </a:rPr>
              <a:t>directly applicable, or</a:t>
            </a:r>
          </a:p>
          <a:p>
            <a:pPr lvl="1"/>
            <a:r>
              <a:rPr lang="en-US" sz="2400" dirty="0" smtClean="0">
                <a:sym typeface="Wingdings" pitchFamily="2" charset="2"/>
              </a:rPr>
              <a:t>disguised beneath a transformation</a:t>
            </a:r>
          </a:p>
          <a:p>
            <a:pPr lvl="1"/>
            <a:endParaRPr lang="en-US" sz="2400" dirty="0" smtClean="0">
              <a:sym typeface="Wingdings" pitchFamily="2" charset="2"/>
            </a:endParaRPr>
          </a:p>
          <a:p>
            <a:r>
              <a:rPr lang="en-US" sz="2400" dirty="0" smtClean="0">
                <a:sym typeface="Wingdings" pitchFamily="2" charset="2"/>
              </a:rPr>
              <a:t>Theories and quantifiers supply abstractions</a:t>
            </a:r>
          </a:p>
          <a:p>
            <a:pPr lvl="1"/>
            <a:r>
              <a:rPr lang="en-US" sz="2000" dirty="0" smtClean="0">
                <a:sym typeface="Wingdings" pitchFamily="2" charset="2"/>
              </a:rPr>
              <a:t>Replace ad-hoc, often non-scalable, solutions</a:t>
            </a:r>
          </a:p>
          <a:p>
            <a:pPr lvl="1">
              <a:buNone/>
            </a:pPr>
            <a:endParaRPr lang="en-US" sz="2100" dirty="0" smtClean="0">
              <a:sym typeface="Wingdings" pitchFamily="2" charset="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Overview</a:t>
            </a:r>
            <a:endParaRPr lang="en-US" dirty="0">
              <a:latin typeface="Calibri" pitchFamily="34" charset="0"/>
            </a:endParaRPr>
          </a:p>
        </p:txBody>
      </p:sp>
      <p:sp>
        <p:nvSpPr>
          <p:cNvPr id="3" name="Content Placeholder 2"/>
          <p:cNvSpPr>
            <a:spLocks noGrp="1"/>
          </p:cNvSpPr>
          <p:nvPr>
            <p:ph idx="4294967295"/>
          </p:nvPr>
        </p:nvSpPr>
        <p:spPr>
          <a:xfrm>
            <a:off x="493295" y="1786189"/>
            <a:ext cx="8382000" cy="4246563"/>
          </a:xfrm>
        </p:spPr>
        <p:txBody>
          <a:bodyPr/>
          <a:lstStyle/>
          <a:p>
            <a:r>
              <a:rPr lang="en-US" sz="2400" i="1" dirty="0" smtClean="0">
                <a:latin typeface="Calibri" pitchFamily="34" charset="0"/>
              </a:rPr>
              <a:t>http://research.microsoft.com/slam/</a:t>
            </a:r>
          </a:p>
          <a:p>
            <a:r>
              <a:rPr lang="en-US" sz="2400" i="1" dirty="0" smtClean="0">
                <a:solidFill>
                  <a:srgbClr val="FF0000"/>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val="FF0000"/>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Do this code obey the looking rule?</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508885" y="292308"/>
            <a:ext cx="3425253"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Model checking Boolean program</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Is error path feasible? </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Add new predicate to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Boolean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0" name="Rectangle 29"/>
          <p:cNvSpPr/>
          <p:nvPr/>
        </p:nvSpPr>
        <p:spPr bwMode="auto">
          <a:xfrm>
            <a:off x="3627620" y="2585803"/>
            <a:ext cx="373255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true;</a:t>
            </a:r>
          </a:p>
        </p:txBody>
      </p:sp>
      <p:sp>
        <p:nvSpPr>
          <p:cNvPr id="31" name="Rectangle 30"/>
          <p:cNvSpPr/>
          <p:nvPr/>
        </p:nvSpPr>
        <p:spPr bwMode="auto">
          <a:xfrm>
            <a:off x="4259704" y="4259705"/>
            <a:ext cx="4082321"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b</a:t>
            </a:r>
            <a:r>
              <a:rPr kumimoji="0" lang="en-US" sz="2800" b="1" i="0" u="none" strike="noStrike" cap="none" normalizeH="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 ? false : *</a:t>
            </a: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3" name="Rectangle 32"/>
          <p:cNvSpPr/>
          <p:nvPr/>
        </p:nvSpPr>
        <p:spPr bwMode="auto">
          <a:xfrm>
            <a:off x="4679430" y="4919271"/>
            <a:ext cx="352019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0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Observations about SLAM</a:t>
            </a:r>
            <a:endParaRPr lang="en-US" dirty="0">
              <a:latin typeface="Calibri" pitchFamily="34" charset="0"/>
            </a:endParaRPr>
          </a:p>
        </p:txBody>
      </p:sp>
      <p:sp>
        <p:nvSpPr>
          <p:cNvPr id="3" name="Content Placeholder 2"/>
          <p:cNvSpPr>
            <a:spLocks noGrp="1"/>
          </p:cNvSpPr>
          <p:nvPr>
            <p:ph idx="1"/>
          </p:nvPr>
        </p:nvSpPr>
        <p:spPr>
          <a:xfrm>
            <a:off x="402266" y="1614893"/>
            <a:ext cx="8382000" cy="2210862"/>
          </a:xfrm>
        </p:spPr>
        <p:txBody>
          <a:bodyPr/>
          <a:lstStyle/>
          <a:p>
            <a:pPr>
              <a:lnSpc>
                <a:spcPct val="80000"/>
              </a:lnSpc>
            </a:pPr>
            <a:r>
              <a:rPr lang="en-US" sz="2400" dirty="0" smtClean="0"/>
              <a:t>Automatic discovery of invariants</a:t>
            </a:r>
          </a:p>
          <a:p>
            <a:pPr lvl="1">
              <a:lnSpc>
                <a:spcPct val="80000"/>
              </a:lnSpc>
            </a:pPr>
            <a:r>
              <a:rPr lang="en-US" sz="2000" dirty="0" smtClean="0"/>
              <a:t>driven by property and a finite set of (false) execution paths</a:t>
            </a:r>
          </a:p>
          <a:p>
            <a:pPr lvl="1">
              <a:lnSpc>
                <a:spcPct val="80000"/>
              </a:lnSpc>
            </a:pPr>
            <a:r>
              <a:rPr lang="en-US" sz="2000" dirty="0" smtClean="0"/>
              <a:t>predicates are </a:t>
            </a:r>
            <a:r>
              <a:rPr lang="en-US" sz="2000" b="1" i="1" u="sng" dirty="0" smtClean="0"/>
              <a:t>not</a:t>
            </a:r>
            <a:r>
              <a:rPr lang="en-US" sz="2000" dirty="0" smtClean="0"/>
              <a:t> invariants, but </a:t>
            </a:r>
            <a:r>
              <a:rPr lang="en-US" sz="2000" i="1" dirty="0" smtClean="0"/>
              <a:t>observations</a:t>
            </a:r>
            <a:endParaRPr lang="en-US" sz="2000" dirty="0" smtClean="0"/>
          </a:p>
          <a:p>
            <a:pPr lvl="1">
              <a:lnSpc>
                <a:spcPct val="80000"/>
              </a:lnSpc>
            </a:pPr>
            <a:r>
              <a:rPr lang="en-US" sz="2000" dirty="0" smtClean="0"/>
              <a:t>abstraction + model checking computes inductive invariants (</a:t>
            </a:r>
            <a:r>
              <a:rPr lang="en-US" sz="2000" dirty="0" err="1" smtClean="0"/>
              <a:t>boolean</a:t>
            </a:r>
            <a:r>
              <a:rPr lang="en-US" sz="2000" dirty="0" smtClean="0"/>
              <a:t> combinations of observations)</a:t>
            </a:r>
          </a:p>
          <a:p>
            <a:pPr>
              <a:lnSpc>
                <a:spcPct val="80000"/>
              </a:lnSpc>
            </a:pPr>
            <a:endParaRPr lang="en-US" sz="2400" dirty="0" smtClean="0"/>
          </a:p>
          <a:p>
            <a:pPr>
              <a:lnSpc>
                <a:spcPct val="80000"/>
              </a:lnSpc>
            </a:pPr>
            <a:r>
              <a:rPr lang="en-US" sz="2400" dirty="0" smtClean="0"/>
              <a:t>A hybrid dynamic/static analysis</a:t>
            </a:r>
          </a:p>
          <a:p>
            <a:pPr lvl="1">
              <a:lnSpc>
                <a:spcPct val="80000"/>
              </a:lnSpc>
            </a:pPr>
            <a:r>
              <a:rPr lang="en-US" sz="2000" dirty="0" err="1" smtClean="0"/>
              <a:t>newton</a:t>
            </a:r>
            <a:r>
              <a:rPr lang="en-US" sz="2000" dirty="0" smtClean="0"/>
              <a:t> executes path through C code symbolically </a:t>
            </a:r>
          </a:p>
          <a:p>
            <a:pPr lvl="1">
              <a:lnSpc>
                <a:spcPct val="80000"/>
              </a:lnSpc>
            </a:pPr>
            <a:r>
              <a:rPr lang="en-US" sz="2000" dirty="0" smtClean="0"/>
              <a:t>c2bp+bebop explore all paths through abstraction</a:t>
            </a:r>
          </a:p>
          <a:p>
            <a:pPr>
              <a:lnSpc>
                <a:spcPct val="80000"/>
              </a:lnSpc>
            </a:pPr>
            <a:endParaRPr lang="en-US" sz="2400" dirty="0" smtClean="0"/>
          </a:p>
          <a:p>
            <a:pPr>
              <a:lnSpc>
                <a:spcPct val="80000"/>
              </a:lnSpc>
            </a:pPr>
            <a:r>
              <a:rPr lang="en-US" sz="2400" dirty="0" smtClean="0"/>
              <a:t>A new form of program slicing</a:t>
            </a:r>
          </a:p>
          <a:p>
            <a:pPr lvl="1">
              <a:lnSpc>
                <a:spcPct val="80000"/>
              </a:lnSpc>
            </a:pPr>
            <a:r>
              <a:rPr lang="en-US" sz="2000" dirty="0" smtClean="0"/>
              <a:t>program code and data not relevant to property are dropped</a:t>
            </a:r>
          </a:p>
          <a:p>
            <a:pPr lvl="1">
              <a:lnSpc>
                <a:spcPct val="80000"/>
              </a:lnSpc>
            </a:pPr>
            <a:r>
              <a:rPr lang="en-US" sz="2000" dirty="0" smtClean="0"/>
              <a:t>non-determinism allows slices to have more behaviors</a:t>
            </a:r>
          </a:p>
          <a:p>
            <a:pPr>
              <a:buNone/>
            </a:pP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Syntatic Sugar</a:t>
            </a:r>
            <a:endParaRPr lang="en-US" dirty="0">
              <a:latin typeface="Calibri" pitchFamily="34" charset="0"/>
            </a:endParaRPr>
          </a:p>
        </p:txBody>
      </p:sp>
      <p:sp>
        <p:nvSpPr>
          <p:cNvPr id="5" name="Rectangle 3"/>
          <p:cNvSpPr>
            <a:spLocks noChangeArrowheads="1"/>
          </p:cNvSpPr>
          <p:nvPr/>
        </p:nvSpPr>
        <p:spPr bwMode="auto">
          <a:xfrm>
            <a:off x="1371600" y="990600"/>
            <a:ext cx="23622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if (</a:t>
            </a:r>
            <a:r>
              <a:rPr lang="en-US" sz="2400" b="0" dirty="0">
                <a:solidFill>
                  <a:srgbClr val="92D050"/>
                </a:solidFill>
              </a:rPr>
              <a:t>e</a:t>
            </a:r>
            <a:r>
              <a:rPr lang="en-US" sz="2400" b="0" dirty="0">
                <a:solidFill>
                  <a:schemeClr val="bg1"/>
                </a:solidFill>
              </a:rPr>
              <a:t>) {</a:t>
            </a:r>
          </a:p>
          <a:p>
            <a:pPr marL="342900" indent="-342900">
              <a:lnSpc>
                <a:spcPct val="90000"/>
              </a:lnSpc>
              <a:spcBef>
                <a:spcPct val="20000"/>
              </a:spcBef>
            </a:pPr>
            <a:r>
              <a:rPr lang="en-US" sz="2400" b="0" dirty="0">
                <a:solidFill>
                  <a:schemeClr val="bg1"/>
                </a:solidFill>
              </a:rPr>
              <a:t>     </a:t>
            </a:r>
            <a:r>
              <a:rPr lang="en-US" sz="2400" b="0" dirty="0">
                <a:solidFill>
                  <a:srgbClr val="FF0000"/>
                </a:solidFill>
              </a:rPr>
              <a:t>S1;</a:t>
            </a:r>
          </a:p>
          <a:p>
            <a:pPr marL="342900" indent="-342900">
              <a:lnSpc>
                <a:spcPct val="90000"/>
              </a:lnSpc>
              <a:spcBef>
                <a:spcPct val="20000"/>
              </a:spcBef>
            </a:pPr>
            <a:r>
              <a:rPr lang="en-US" sz="2400" b="0" dirty="0">
                <a:solidFill>
                  <a:schemeClr val="bg1"/>
                </a:solidFill>
              </a:rPr>
              <a:t>} else {</a:t>
            </a:r>
          </a:p>
          <a:p>
            <a:pPr marL="342900" indent="-342900">
              <a:lnSpc>
                <a:spcPct val="90000"/>
              </a:lnSpc>
              <a:spcBef>
                <a:spcPct val="20000"/>
              </a:spcBef>
            </a:pPr>
            <a:r>
              <a:rPr lang="en-US" sz="2400" b="0" dirty="0">
                <a:solidFill>
                  <a:schemeClr val="bg1"/>
                </a:solidFill>
              </a:rPr>
              <a:t>     </a:t>
            </a:r>
            <a:r>
              <a:rPr lang="en-US" sz="2400" b="0" dirty="0">
                <a:solidFill>
                  <a:srgbClr val="0070C0"/>
                </a:solidFill>
              </a:rPr>
              <a:t>S2;</a:t>
            </a:r>
          </a:p>
          <a:p>
            <a:pPr marL="342900" indent="-342900">
              <a:lnSpc>
                <a:spcPct val="90000"/>
              </a:lnSpc>
              <a:spcBef>
                <a:spcPct val="20000"/>
              </a:spcBef>
            </a:pPr>
            <a:r>
              <a:rPr lang="en-US" sz="2400" b="0" dirty="0">
                <a:solidFill>
                  <a:schemeClr val="bg1"/>
                </a:solidFill>
              </a:rPr>
              <a:t>}</a:t>
            </a:r>
          </a:p>
          <a:p>
            <a:pPr marL="342900" indent="-342900">
              <a:lnSpc>
                <a:spcPct val="90000"/>
              </a:lnSpc>
              <a:spcBef>
                <a:spcPct val="20000"/>
              </a:spcBef>
            </a:pPr>
            <a:r>
              <a:rPr lang="en-US" sz="2400" b="0" dirty="0">
                <a:solidFill>
                  <a:schemeClr val="bg1"/>
                </a:solidFill>
              </a:rPr>
              <a:t>S3;</a:t>
            </a:r>
          </a:p>
        </p:txBody>
      </p:sp>
      <p:sp>
        <p:nvSpPr>
          <p:cNvPr id="6" name="Rectangle 4"/>
          <p:cNvSpPr>
            <a:spLocks noChangeArrowheads="1"/>
          </p:cNvSpPr>
          <p:nvPr/>
        </p:nvSpPr>
        <p:spPr bwMode="auto">
          <a:xfrm>
            <a:off x="5105400" y="609600"/>
            <a:ext cx="36576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err="1">
                <a:solidFill>
                  <a:schemeClr val="bg1"/>
                </a:solidFill>
              </a:rPr>
              <a:t>goto</a:t>
            </a:r>
            <a:r>
              <a:rPr lang="en-US" sz="2400" b="0" dirty="0">
                <a:solidFill>
                  <a:schemeClr val="bg1"/>
                </a:solidFill>
              </a:rPr>
              <a:t> L1, L2;</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L1: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FF0000"/>
                </a:solidFill>
              </a:rPr>
              <a:t>    S1;</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L2: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0070C0"/>
                </a:solidFill>
              </a:rPr>
              <a:t>    S2;</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L3: S3;</a:t>
            </a:r>
          </a:p>
        </p:txBody>
      </p:sp>
      <p:grpSp>
        <p:nvGrpSpPr>
          <p:cNvPr id="3" name="Group 10"/>
          <p:cNvGrpSpPr>
            <a:grpSpLocks/>
          </p:cNvGrpSpPr>
          <p:nvPr/>
        </p:nvGrpSpPr>
        <p:grpSpPr bwMode="auto">
          <a:xfrm>
            <a:off x="4518025" y="2070100"/>
            <a:ext cx="1041400" cy="2092325"/>
            <a:chOff x="2846" y="1304"/>
            <a:chExt cx="656" cy="1318"/>
          </a:xfrm>
        </p:grpSpPr>
        <p:sp>
          <p:nvSpPr>
            <p:cNvPr id="8" name="Freeform 5"/>
            <p:cNvSpPr>
              <a:spLocks/>
            </p:cNvSpPr>
            <p:nvPr/>
          </p:nvSpPr>
          <p:spPr bwMode="auto">
            <a:xfrm>
              <a:off x="3125" y="1344"/>
              <a:ext cx="285" cy="371"/>
            </a:xfrm>
            <a:custGeom>
              <a:avLst/>
              <a:gdLst/>
              <a:ahLst/>
              <a:cxnLst>
                <a:cxn ang="0">
                  <a:pos x="126" y="0"/>
                </a:cxn>
                <a:cxn ang="0">
                  <a:pos x="0" y="179"/>
                </a:cxn>
                <a:cxn ang="0">
                  <a:pos x="139" y="324"/>
                </a:cxn>
                <a:cxn ang="0">
                  <a:pos x="258" y="364"/>
                </a:cxn>
                <a:cxn ang="0">
                  <a:pos x="285" y="371"/>
                </a:cxn>
              </a:cxnLst>
              <a:rect l="0" t="0" r="r" b="b"/>
              <a:pathLst>
                <a:path w="285" h="371">
                  <a:moveTo>
                    <a:pt x="126" y="0"/>
                  </a:moveTo>
                  <a:cubicBezTo>
                    <a:pt x="32" y="66"/>
                    <a:pt x="19" y="71"/>
                    <a:pt x="0" y="179"/>
                  </a:cubicBezTo>
                  <a:cubicBezTo>
                    <a:pt x="20" y="250"/>
                    <a:pt x="71" y="295"/>
                    <a:pt x="139" y="324"/>
                  </a:cubicBezTo>
                  <a:cubicBezTo>
                    <a:pt x="177" y="340"/>
                    <a:pt x="217" y="353"/>
                    <a:pt x="258" y="364"/>
                  </a:cubicBezTo>
                  <a:cubicBezTo>
                    <a:pt x="267" y="366"/>
                    <a:pt x="285" y="371"/>
                    <a:pt x="285" y="371"/>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9" name="Freeform 6"/>
            <p:cNvSpPr>
              <a:spLocks/>
            </p:cNvSpPr>
            <p:nvPr/>
          </p:nvSpPr>
          <p:spPr bwMode="auto">
            <a:xfrm>
              <a:off x="2846" y="1304"/>
              <a:ext cx="656" cy="1318"/>
            </a:xfrm>
            <a:custGeom>
              <a:avLst/>
              <a:gdLst/>
              <a:ahLst/>
              <a:cxnLst>
                <a:cxn ang="0">
                  <a:pos x="398" y="0"/>
                </a:cxn>
                <a:cxn ang="0">
                  <a:pos x="47" y="311"/>
                </a:cxn>
                <a:cxn ang="0">
                  <a:pos x="21" y="596"/>
                </a:cxn>
                <a:cxn ang="0">
                  <a:pos x="153" y="854"/>
                </a:cxn>
                <a:cxn ang="0">
                  <a:pos x="471" y="1179"/>
                </a:cxn>
                <a:cxn ang="0">
                  <a:pos x="636" y="1298"/>
                </a:cxn>
                <a:cxn ang="0">
                  <a:pos x="656" y="1318"/>
                </a:cxn>
              </a:cxnLst>
              <a:rect l="0" t="0" r="r" b="b"/>
              <a:pathLst>
                <a:path w="656" h="1318">
                  <a:moveTo>
                    <a:pt x="398" y="0"/>
                  </a:moveTo>
                  <a:cubicBezTo>
                    <a:pt x="214" y="101"/>
                    <a:pt x="156" y="153"/>
                    <a:pt x="47" y="311"/>
                  </a:cubicBezTo>
                  <a:cubicBezTo>
                    <a:pt x="12" y="451"/>
                    <a:pt x="0" y="446"/>
                    <a:pt x="21" y="596"/>
                  </a:cubicBezTo>
                  <a:cubicBezTo>
                    <a:pt x="35" y="697"/>
                    <a:pt x="98" y="773"/>
                    <a:pt x="153" y="854"/>
                  </a:cubicBezTo>
                  <a:cubicBezTo>
                    <a:pt x="242" y="984"/>
                    <a:pt x="346" y="1084"/>
                    <a:pt x="471" y="1179"/>
                  </a:cubicBezTo>
                  <a:cubicBezTo>
                    <a:pt x="628" y="1299"/>
                    <a:pt x="547" y="1263"/>
                    <a:pt x="636" y="1298"/>
                  </a:cubicBezTo>
                  <a:cubicBezTo>
                    <a:pt x="643" y="1305"/>
                    <a:pt x="656" y="1318"/>
                    <a:pt x="656" y="1318"/>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7" name="Group 11"/>
          <p:cNvGrpSpPr>
            <a:grpSpLocks/>
          </p:cNvGrpSpPr>
          <p:nvPr/>
        </p:nvGrpSpPr>
        <p:grpSpPr bwMode="auto">
          <a:xfrm>
            <a:off x="5864225" y="3654425"/>
            <a:ext cx="2324100" cy="2305050"/>
            <a:chOff x="3694" y="2302"/>
            <a:chExt cx="1464" cy="1452"/>
          </a:xfrm>
        </p:grpSpPr>
        <p:sp>
          <p:nvSpPr>
            <p:cNvPr id="11" name="Freeform 7"/>
            <p:cNvSpPr>
              <a:spLocks/>
            </p:cNvSpPr>
            <p:nvPr/>
          </p:nvSpPr>
          <p:spPr bwMode="auto">
            <a:xfrm>
              <a:off x="3694" y="3423"/>
              <a:ext cx="218" cy="265"/>
            </a:xfrm>
            <a:custGeom>
              <a:avLst/>
              <a:gdLst/>
              <a:ahLst/>
              <a:cxnLst>
                <a:cxn ang="0">
                  <a:pos x="206" y="0"/>
                </a:cxn>
                <a:cxn ang="0">
                  <a:pos x="206" y="86"/>
                </a:cxn>
                <a:cxn ang="0">
                  <a:pos x="179" y="112"/>
                </a:cxn>
                <a:cxn ang="0">
                  <a:pos x="93" y="205"/>
                </a:cxn>
                <a:cxn ang="0">
                  <a:pos x="47" y="232"/>
                </a:cxn>
                <a:cxn ang="0">
                  <a:pos x="0" y="265"/>
                </a:cxn>
              </a:cxnLst>
              <a:rect l="0" t="0" r="r" b="b"/>
              <a:pathLst>
                <a:path w="218" h="265">
                  <a:moveTo>
                    <a:pt x="206" y="0"/>
                  </a:moveTo>
                  <a:cubicBezTo>
                    <a:pt x="209" y="24"/>
                    <a:pt x="218" y="61"/>
                    <a:pt x="206" y="86"/>
                  </a:cubicBezTo>
                  <a:cubicBezTo>
                    <a:pt x="200" y="97"/>
                    <a:pt x="187" y="102"/>
                    <a:pt x="179" y="112"/>
                  </a:cubicBezTo>
                  <a:cubicBezTo>
                    <a:pt x="151" y="148"/>
                    <a:pt x="132" y="179"/>
                    <a:pt x="93" y="205"/>
                  </a:cubicBezTo>
                  <a:cubicBezTo>
                    <a:pt x="78" y="215"/>
                    <a:pt x="62" y="222"/>
                    <a:pt x="47" y="232"/>
                  </a:cubicBezTo>
                  <a:cubicBezTo>
                    <a:pt x="31" y="242"/>
                    <a:pt x="0" y="265"/>
                    <a:pt x="0" y="265"/>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sp>
          <p:nvSpPr>
            <p:cNvPr id="12" name="Freeform 9"/>
            <p:cNvSpPr>
              <a:spLocks/>
            </p:cNvSpPr>
            <p:nvPr/>
          </p:nvSpPr>
          <p:spPr bwMode="auto">
            <a:xfrm>
              <a:off x="3919" y="2302"/>
              <a:ext cx="1239" cy="1452"/>
            </a:xfrm>
            <a:custGeom>
              <a:avLst/>
              <a:gdLst/>
              <a:ahLst/>
              <a:cxnLst>
                <a:cxn ang="0">
                  <a:pos x="298" y="15"/>
                </a:cxn>
                <a:cxn ang="0">
                  <a:pos x="1093" y="128"/>
                </a:cxn>
                <a:cxn ang="0">
                  <a:pos x="1239" y="406"/>
                </a:cxn>
                <a:cxn ang="0">
                  <a:pos x="1205" y="618"/>
                </a:cxn>
                <a:cxn ang="0">
                  <a:pos x="1086" y="836"/>
                </a:cxn>
                <a:cxn ang="0">
                  <a:pos x="722" y="1101"/>
                </a:cxn>
                <a:cxn ang="0">
                  <a:pos x="139" y="1399"/>
                </a:cxn>
                <a:cxn ang="0">
                  <a:pos x="14" y="1445"/>
                </a:cxn>
                <a:cxn ang="0">
                  <a:pos x="0" y="1452"/>
                </a:cxn>
              </a:cxnLst>
              <a:rect l="0" t="0" r="r" b="b"/>
              <a:pathLst>
                <a:path w="1239" h="1452">
                  <a:moveTo>
                    <a:pt x="298" y="15"/>
                  </a:moveTo>
                  <a:cubicBezTo>
                    <a:pt x="612" y="0"/>
                    <a:pt x="799" y="13"/>
                    <a:pt x="1093" y="128"/>
                  </a:cubicBezTo>
                  <a:cubicBezTo>
                    <a:pt x="1201" y="282"/>
                    <a:pt x="1178" y="242"/>
                    <a:pt x="1239" y="406"/>
                  </a:cubicBezTo>
                  <a:cubicBezTo>
                    <a:pt x="1229" y="477"/>
                    <a:pt x="1238" y="555"/>
                    <a:pt x="1205" y="618"/>
                  </a:cubicBezTo>
                  <a:cubicBezTo>
                    <a:pt x="1166" y="691"/>
                    <a:pt x="1134" y="769"/>
                    <a:pt x="1086" y="836"/>
                  </a:cubicBezTo>
                  <a:cubicBezTo>
                    <a:pt x="987" y="975"/>
                    <a:pt x="867" y="1017"/>
                    <a:pt x="722" y="1101"/>
                  </a:cubicBezTo>
                  <a:cubicBezTo>
                    <a:pt x="517" y="1219"/>
                    <a:pt x="370" y="1291"/>
                    <a:pt x="139" y="1399"/>
                  </a:cubicBezTo>
                  <a:cubicBezTo>
                    <a:pt x="99" y="1418"/>
                    <a:pt x="55" y="1429"/>
                    <a:pt x="14" y="1445"/>
                  </a:cubicBezTo>
                  <a:cubicBezTo>
                    <a:pt x="9" y="1447"/>
                    <a:pt x="5" y="1450"/>
                    <a:pt x="0" y="1452"/>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val="FF0000"/>
                </a:solidFill>
                <a:latin typeface="Calibri" pitchFamily="34" charset="0"/>
              </a:rPr>
              <a:t>P</a:t>
            </a:r>
            <a:r>
              <a:rPr lang="en-US" sz="2800" dirty="0" smtClean="0">
                <a:latin typeface="Calibri" pitchFamily="34" charset="0"/>
              </a:rPr>
              <a:t> and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 , </a:t>
            </a:r>
            <a:r>
              <a:rPr lang="en-US" sz="2800" i="1" dirty="0" err="1" smtClean="0">
                <a:solidFill>
                  <a:srgbClr val="FF0000"/>
                </a:solidFill>
                <a:latin typeface="Calibri" pitchFamily="34" charset="0"/>
              </a:rPr>
              <a:t>p</a:t>
            </a:r>
            <a:r>
              <a:rPr lang="en-US" sz="2800" i="1" baseline="-25000" dirty="0" err="1" smtClean="0">
                <a:solidFill>
                  <a:srgbClr val="FF0000"/>
                </a:solidFill>
                <a:latin typeface="Calibri" pitchFamily="34" charset="0"/>
              </a:rPr>
              <a:t>n</a:t>
            </a:r>
            <a:r>
              <a:rPr lang="en-US" sz="2800" dirty="0" smtClean="0">
                <a:solidFill>
                  <a:srgbClr val="FF0000"/>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Program Verification</a:t>
            </a:r>
            <a:endParaRPr spc="-167">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Win. Modules</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19" name="TextBox 18"/>
          <p:cNvSpPr txBox="1"/>
          <p:nvPr/>
        </p:nvSpPr>
        <p:spPr>
          <a:xfrm>
            <a:off x="156835" y="5843602"/>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Rustan Leino, Mike Barnet, Michal </a:t>
            </a:r>
            <a:r>
              <a:rPr lang="en-US" sz="1200" dirty="0" err="1" smtClean="0">
                <a:solidFill>
                  <a:srgbClr val="9C42E6"/>
                </a:solidFill>
                <a:latin typeface="Calibri" pitchFamily="34" charset="0"/>
              </a:rPr>
              <a:t>Mosƙal</a:t>
            </a:r>
            <a:r>
              <a:rPr lang="en-US" sz="1200" dirty="0" smtClean="0">
                <a:solidFill>
                  <a:srgbClr val="9C42E6"/>
                </a:solidFill>
                <a:latin typeface="Calibri" pitchFamily="34" charset="0"/>
              </a:rPr>
              <a:t>, Shaz Qadeer, </a:t>
            </a:r>
            <a:br>
              <a:rPr lang="en-US" sz="1200" dirty="0" smtClean="0">
                <a:solidFill>
                  <a:srgbClr val="9C42E6"/>
                </a:solidFill>
                <a:latin typeface="Calibri" pitchFamily="34" charset="0"/>
              </a:rPr>
            </a:br>
            <a:r>
              <a:rPr lang="en-US" sz="1200" dirty="0" smtClean="0">
                <a:solidFill>
                  <a:srgbClr val="9C42E6"/>
                </a:solidFill>
                <a:latin typeface="Calibri" pitchFamily="34" charset="0"/>
              </a:rPr>
              <a:t>Shuvendu Lahiri,  Herman Venter,  Peter Muller,</a:t>
            </a:r>
          </a:p>
          <a:p>
            <a:r>
              <a:rPr lang="en-US" sz="1200" dirty="0" smtClean="0">
                <a:solidFill>
                  <a:srgbClr val="9C42E6"/>
                </a:solidFill>
                <a:latin typeface="Calibri" pitchFamily="34" charset="0"/>
              </a:rPr>
              <a:t>Wolfram Schulte, Ernie Cohen</a:t>
            </a:r>
            <a:endParaRPr lang="en-US" sz="1200" dirty="0">
              <a:solidFill>
                <a:srgbClr val="9C42E6"/>
              </a:solidFill>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leino.jpg"/>
          <p:cNvPicPr>
            <a:picLocks noChangeAspect="1"/>
          </p:cNvPicPr>
          <p:nvPr/>
        </p:nvPicPr>
        <p:blipFill>
          <a:blip r:embed="rId6"/>
          <a:stretch>
            <a:fillRect/>
          </a:stretch>
        </p:blipFill>
        <p:spPr>
          <a:xfrm>
            <a:off x="7429473" y="2187026"/>
            <a:ext cx="566447" cy="622390"/>
          </a:xfrm>
          <a:prstGeom prst="rect">
            <a:avLst/>
          </a:prstGeom>
        </p:spPr>
      </p:pic>
      <p:pic>
        <p:nvPicPr>
          <p:cNvPr id="27" name="Picture 26" descr="shuvendu.jpg"/>
          <p:cNvPicPr>
            <a:picLocks noChangeAspect="1"/>
          </p:cNvPicPr>
          <p:nvPr/>
        </p:nvPicPr>
        <p:blipFill>
          <a:blip r:embed="rId7" cstate="print"/>
          <a:stretch>
            <a:fillRect/>
          </a:stretch>
        </p:blipFill>
        <p:spPr>
          <a:xfrm>
            <a:off x="1551632" y="4582047"/>
            <a:ext cx="554645" cy="604717"/>
          </a:xfrm>
          <a:prstGeom prst="rect">
            <a:avLst/>
          </a:prstGeom>
        </p:spPr>
      </p:pic>
      <p:pic>
        <p:nvPicPr>
          <p:cNvPr id="33" name="Picture 32" descr="qadeer.jpg"/>
          <p:cNvPicPr>
            <a:picLocks noChangeAspect="1"/>
          </p:cNvPicPr>
          <p:nvPr/>
        </p:nvPicPr>
        <p:blipFill>
          <a:blip r:embed="rId8"/>
          <a:stretch>
            <a:fillRect/>
          </a:stretch>
        </p:blipFill>
        <p:spPr>
          <a:xfrm>
            <a:off x="2105860" y="4582161"/>
            <a:ext cx="573741" cy="609600"/>
          </a:xfrm>
          <a:prstGeom prst="rect">
            <a:avLst/>
          </a:prstGeom>
        </p:spPr>
      </p:pic>
      <p:pic>
        <p:nvPicPr>
          <p:cNvPr id="35" name="Picture 34" descr="mbarnett.jpg"/>
          <p:cNvPicPr>
            <a:picLocks noChangeAspect="1"/>
          </p:cNvPicPr>
          <p:nvPr/>
        </p:nvPicPr>
        <p:blipFill>
          <a:blip r:embed="rId9"/>
          <a:stretch>
            <a:fillRect/>
          </a:stretch>
        </p:blipFill>
        <p:spPr>
          <a:xfrm>
            <a:off x="1852798" y="1871728"/>
            <a:ext cx="575442" cy="566672"/>
          </a:xfrm>
          <a:prstGeom prst="rect">
            <a:avLst/>
          </a:prstGeom>
        </p:spPr>
      </p:pic>
      <p:pic>
        <p:nvPicPr>
          <p:cNvPr id="36" name="Picture 35" descr="mueller.jpg"/>
          <p:cNvPicPr>
            <a:picLocks noChangeAspect="1"/>
          </p:cNvPicPr>
          <p:nvPr/>
        </p:nvPicPr>
        <p:blipFill>
          <a:blip r:embed="rId10"/>
          <a:stretch>
            <a:fillRect/>
          </a:stretch>
        </p:blipFill>
        <p:spPr>
          <a:xfrm>
            <a:off x="1467298" y="1871728"/>
            <a:ext cx="417322" cy="566671"/>
          </a:xfrm>
          <a:prstGeom prst="rect">
            <a:avLst/>
          </a:prstGeom>
        </p:spPr>
      </p:pic>
      <p:pic>
        <p:nvPicPr>
          <p:cNvPr id="37" name="Picture 36" descr="schulte.jpg"/>
          <p:cNvPicPr>
            <a:picLocks noChangeAspect="1"/>
          </p:cNvPicPr>
          <p:nvPr/>
        </p:nvPicPr>
        <p:blipFill>
          <a:blip r:embed="rId11"/>
          <a:stretch>
            <a:fillRect/>
          </a:stretch>
        </p:blipFill>
        <p:spPr>
          <a:xfrm>
            <a:off x="940745" y="1871728"/>
            <a:ext cx="552537" cy="552537"/>
          </a:xfrm>
          <a:prstGeom prst="rect">
            <a:avLst/>
          </a:prstGeom>
        </p:spPr>
      </p:pic>
      <p:pic>
        <p:nvPicPr>
          <p:cNvPr id="38" name="Picture 37" descr="michal-new-small.jpg"/>
          <p:cNvPicPr>
            <a:picLocks noChangeAspect="1"/>
          </p:cNvPicPr>
          <p:nvPr/>
        </p:nvPicPr>
        <p:blipFill>
          <a:blip r:embed="rId12" cstate="print"/>
          <a:stretch>
            <a:fillRect/>
          </a:stretch>
        </p:blipFill>
        <p:spPr>
          <a:xfrm>
            <a:off x="3911544" y="2528146"/>
            <a:ext cx="402548" cy="500845"/>
          </a:xfrm>
          <a:prstGeom prst="rect">
            <a:avLst/>
          </a:prstGeom>
        </p:spPr>
      </p:pic>
      <p:pic>
        <p:nvPicPr>
          <p:cNvPr id="39" name="Picture 2" descr="hermanv.jpg"/>
          <p:cNvPicPr>
            <a:picLocks noChangeAspect="1" noChangeArrowheads="1"/>
          </p:cNvPicPr>
          <p:nvPr/>
        </p:nvPicPr>
        <p:blipFill>
          <a:blip r:embed="rId13"/>
          <a:srcRect/>
          <a:stretch>
            <a:fillRect/>
          </a:stretch>
        </p:blipFill>
        <p:spPr bwMode="auto">
          <a:xfrm>
            <a:off x="4352437" y="2526985"/>
            <a:ext cx="430578" cy="506118"/>
          </a:xfrm>
          <a:prstGeom prst="rect">
            <a:avLst/>
          </a:prstGeom>
          <a:noFill/>
          <a:ln w="9525">
            <a:noFill/>
            <a:miter lim="800000"/>
            <a:headEnd/>
            <a:tailEnd/>
          </a:ln>
        </p:spPr>
      </p:pic>
      <p:pic>
        <p:nvPicPr>
          <p:cNvPr id="40" name="Picture 1" descr="Cohen_Jackson.jpg"/>
          <p:cNvPicPr>
            <a:picLocks noChangeAspect="1" noChangeArrowheads="1"/>
          </p:cNvPicPr>
          <p:nvPr/>
        </p:nvPicPr>
        <p:blipFill>
          <a:blip r:embed="rId14"/>
          <a:srcRect/>
          <a:stretch>
            <a:fillRect/>
          </a:stretch>
        </p:blipFill>
        <p:spPr bwMode="auto">
          <a:xfrm>
            <a:off x="269143" y="2494818"/>
            <a:ext cx="465504" cy="555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 via WP</a:t>
            </a:r>
            <a:endParaRPr lang="en-US" i="1"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Statement y=y+1 and F={ </a:t>
            </a:r>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a:t>
            </a:r>
            <a:r>
              <a:rPr lang="en-US" dirty="0" smtClean="0">
                <a:latin typeface="Calibri" pitchFamily="34" charset="0"/>
              </a:rPr>
              <a:t> }</a:t>
            </a:r>
          </a:p>
          <a:p>
            <a:pPr lvl="1"/>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!{y&lt;4}</a:t>
            </a:r>
            <a:r>
              <a:rPr lang="en-US" dirty="0" smtClean="0">
                <a:latin typeface="Calibri" pitchFamily="34" charset="0"/>
              </a:rPr>
              <a:t>) ? false : *), </a:t>
            </a:r>
            <a:r>
              <a:rPr lang="en-US" dirty="0" smtClean="0">
                <a:solidFill>
                  <a:srgbClr val="FF0000"/>
                </a:solidFill>
                <a:latin typeface="Calibri" pitchFamily="34" charset="0"/>
              </a:rPr>
              <a:t>{y&lt;4}</a:t>
            </a:r>
            <a:r>
              <a:rPr lang="en-US" dirty="0" smtClean="0">
                <a:latin typeface="Calibri" pitchFamily="34" charset="0"/>
              </a:rPr>
              <a:t>)</a:t>
            </a:r>
          </a:p>
          <a:p>
            <a:pPr lvl="1">
              <a:buNone/>
            </a:pPr>
            <a:endParaRPr lang="en-US" dirty="0" smtClean="0">
              <a:latin typeface="Calibri" pitchFamily="34" charset="0"/>
            </a:endParaRPr>
          </a:p>
          <a:p>
            <a:r>
              <a:rPr lang="en-US" dirty="0" smtClean="0">
                <a:latin typeface="Calibri" pitchFamily="34" charset="0"/>
              </a:rPr>
              <a:t>WP(x=</a:t>
            </a:r>
            <a:r>
              <a:rPr lang="en-US" dirty="0" err="1" smtClean="0">
                <a:latin typeface="Calibri" pitchFamily="34" charset="0"/>
              </a:rPr>
              <a:t>e,</a:t>
            </a:r>
            <a:r>
              <a:rPr lang="en-US" dirty="0" err="1" smtClean="0">
                <a:solidFill>
                  <a:srgbClr val="FF0000"/>
                </a:solidFill>
                <a:latin typeface="Calibri" pitchFamily="34" charset="0"/>
              </a:rPr>
              <a:t>Q</a:t>
            </a:r>
            <a:r>
              <a:rPr lang="en-US" dirty="0" smtClean="0">
                <a:latin typeface="Calibri" pitchFamily="34" charset="0"/>
              </a:rPr>
              <a:t>)  =  </a:t>
            </a:r>
            <a:r>
              <a:rPr lang="en-US" dirty="0" smtClean="0">
                <a:solidFill>
                  <a:srgbClr val="FF0000"/>
                </a:solidFill>
                <a:latin typeface="Calibri" pitchFamily="34" charset="0"/>
              </a:rPr>
              <a:t>Q</a:t>
            </a:r>
            <a:r>
              <a:rPr lang="en-US" dirty="0" smtClean="0">
                <a:latin typeface="Calibri" pitchFamily="34" charset="0"/>
              </a:rPr>
              <a:t>[x -&gt; e]</a:t>
            </a:r>
          </a:p>
          <a:p>
            <a:r>
              <a:rPr lang="en-US" sz="2800" dirty="0" smtClean="0">
                <a:latin typeface="Calibri" pitchFamily="34" charset="0"/>
              </a:rPr>
              <a:t>WP(y=y+1, </a:t>
            </a:r>
            <a:r>
              <a:rPr lang="en-US" sz="2800" dirty="0" smtClean="0">
                <a:solidFill>
                  <a:srgbClr val="FF0000"/>
                </a:solidFill>
                <a:latin typeface="Calibri" pitchFamily="34" charset="0"/>
              </a:rPr>
              <a:t>y&lt;5</a:t>
            </a:r>
            <a:r>
              <a:rPr lang="en-US" sz="28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(y&lt;5)</a:t>
            </a:r>
            <a:r>
              <a:rPr lang="en-US" sz="2400" dirty="0" smtClean="0">
                <a:latin typeface="Calibri" pitchFamily="34" charset="0"/>
              </a:rPr>
              <a:t> [y -&gt; y+1]  	=  </a:t>
            </a:r>
          </a:p>
          <a:p>
            <a:pPr lvl="1">
              <a:buNone/>
            </a:pPr>
            <a:r>
              <a:rPr lang="en-US" sz="2400" dirty="0" smtClean="0">
                <a:latin typeface="Calibri" pitchFamily="34" charset="0"/>
              </a:rPr>
              <a:t>          </a:t>
            </a:r>
            <a:r>
              <a:rPr lang="en-US" sz="2400" dirty="0" smtClean="0">
                <a:solidFill>
                  <a:srgbClr val="FF0000"/>
                </a:solidFill>
                <a:latin typeface="Calibri" pitchFamily="34" charset="0"/>
              </a:rPr>
              <a:t>(y+1&lt;5)               	</a:t>
            </a:r>
            <a:r>
              <a:rPr lang="en-US" sz="2400" dirty="0" smtClean="0">
                <a:latin typeface="Calibri" pitchFamily="34" charset="0"/>
              </a:rPr>
              <a:t>=</a:t>
            </a:r>
          </a:p>
          <a:p>
            <a:pPr lvl="1">
              <a:buNone/>
            </a:pPr>
            <a:r>
              <a:rPr lang="en-US" dirty="0" smtClean="0">
                <a:solidFill>
                  <a:srgbClr val="FF0000"/>
                </a:solidFill>
                <a:latin typeface="Calibri" pitchFamily="34" charset="0"/>
              </a:rPr>
              <a:t>	     </a:t>
            </a:r>
            <a:r>
              <a:rPr lang="en-US" sz="2400" dirty="0" smtClean="0">
                <a:solidFill>
                  <a:srgbClr val="FF0000"/>
                </a:solidFill>
                <a:latin typeface="Calibri" pitchFamily="34" charset="0"/>
              </a:rPr>
              <a:t>(y&lt;4)</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WP Problem</a:t>
            </a:r>
            <a:endParaRPr lang="en-US" i="1" dirty="0">
              <a:latin typeface="Calibri" pitchFamily="34" charset="0"/>
            </a:endParaRPr>
          </a:p>
        </p:txBody>
      </p:sp>
      <p:sp>
        <p:nvSpPr>
          <p:cNvPr id="3" name="Content Placeholder 2"/>
          <p:cNvSpPr>
            <a:spLocks noGrp="1"/>
          </p:cNvSpPr>
          <p:nvPr>
            <p:ph idx="1"/>
          </p:nvPr>
        </p:nvSpPr>
        <p:spPr>
          <a:xfrm>
            <a:off x="391633" y="1604261"/>
            <a:ext cx="8382000" cy="2210862"/>
          </a:xfrm>
        </p:spPr>
        <p:txBody>
          <a:bodyPr/>
          <a:lstStyle/>
          <a:p>
            <a:r>
              <a:rPr lang="en-US" dirty="0" smtClean="0">
                <a:latin typeface="Calibri" pitchFamily="34" charset="0"/>
              </a:rPr>
              <a:t>WP(s, </a:t>
            </a:r>
            <a:r>
              <a:rPr lang="en-US" dirty="0" smtClean="0">
                <a:solidFill>
                  <a:srgbClr val="FF0000"/>
                </a:solidFill>
                <a:latin typeface="Calibri" pitchFamily="34" charset="0"/>
              </a:rPr>
              <a:t>p</a:t>
            </a:r>
            <a:r>
              <a:rPr lang="en-US" baseline="-25000" dirty="0" smtClean="0">
                <a:solidFill>
                  <a:srgbClr val="FF0000"/>
                </a:solidFill>
                <a:latin typeface="Calibri" pitchFamily="34" charset="0"/>
              </a:rPr>
              <a:t>i</a:t>
            </a:r>
            <a:r>
              <a:rPr lang="en-US" dirty="0" smtClean="0">
                <a:latin typeface="Calibri" pitchFamily="34" charset="0"/>
              </a:rPr>
              <a:t>) is not always expressible via {p</a:t>
            </a:r>
            <a:r>
              <a:rPr lang="en-US" baseline="-25000" dirty="0" smtClean="0">
                <a:latin typeface="Calibri" pitchFamily="34" charset="0"/>
              </a:rPr>
              <a:t>1</a:t>
            </a:r>
            <a:r>
              <a:rPr lang="en-US" dirty="0" smtClean="0">
                <a:latin typeface="Calibri" pitchFamily="34" charset="0"/>
              </a:rPr>
              <a:t>, …, </a:t>
            </a:r>
            <a:r>
              <a:rPr lang="en-US" dirty="0" err="1" smtClean="0">
                <a:latin typeface="Calibri" pitchFamily="34" charset="0"/>
              </a:rPr>
              <a:t>p</a:t>
            </a:r>
            <a:r>
              <a:rPr lang="en-US" baseline="-25000" dirty="0" err="1" smtClean="0">
                <a:latin typeface="Calibri" pitchFamily="34" charset="0"/>
              </a:rPr>
              <a:t>n</a:t>
            </a:r>
            <a:r>
              <a:rPr lang="en-US" dirty="0" smtClean="0">
                <a:latin typeface="Calibri" pitchFamily="34" charset="0"/>
              </a:rPr>
              <a:t>}</a:t>
            </a:r>
          </a:p>
          <a:p>
            <a:r>
              <a:rPr lang="en-US" dirty="0" smtClean="0">
                <a:latin typeface="Calibri" pitchFamily="34" charset="0"/>
              </a:rPr>
              <a:t>Example:</a:t>
            </a:r>
          </a:p>
          <a:p>
            <a:pPr lvl="1"/>
            <a:r>
              <a:rPr lang="en-US" dirty="0" smtClean="0">
                <a:latin typeface="Calibri" pitchFamily="34" charset="0"/>
              </a:rPr>
              <a:t>F = { </a:t>
            </a:r>
            <a:r>
              <a:rPr lang="en-US" dirty="0" smtClean="0">
                <a:solidFill>
                  <a:srgbClr val="FF0000"/>
                </a:solidFill>
                <a:latin typeface="Calibri" pitchFamily="34" charset="0"/>
              </a:rPr>
              <a:t>x==0</a:t>
            </a:r>
            <a:r>
              <a:rPr lang="en-US" dirty="0" smtClean="0">
                <a:latin typeface="Calibri" pitchFamily="34" charset="0"/>
              </a:rPr>
              <a:t>, </a:t>
            </a:r>
            <a:r>
              <a:rPr lang="en-US" dirty="0" smtClean="0">
                <a:solidFill>
                  <a:srgbClr val="FF0000"/>
                </a:solidFill>
                <a:latin typeface="Calibri" pitchFamily="34" charset="0"/>
              </a:rPr>
              <a:t>x==1</a:t>
            </a:r>
            <a:r>
              <a:rPr lang="en-US" dirty="0" smtClean="0">
                <a:latin typeface="Calibri" pitchFamily="34" charset="0"/>
              </a:rPr>
              <a:t>, </a:t>
            </a:r>
            <a:r>
              <a:rPr lang="en-US" dirty="0" smtClean="0">
                <a:solidFill>
                  <a:srgbClr val="FF0000"/>
                </a:solidFill>
                <a:latin typeface="Calibri" pitchFamily="34" charset="0"/>
              </a:rPr>
              <a:t>x &lt; 5</a:t>
            </a:r>
            <a:r>
              <a:rPr lang="en-US" dirty="0" smtClean="0">
                <a:latin typeface="Calibri" pitchFamily="34" charset="0"/>
              </a:rPr>
              <a:t>}</a:t>
            </a:r>
          </a:p>
          <a:p>
            <a:pPr lvl="1"/>
            <a:r>
              <a:rPr lang="en-US" dirty="0" smtClean="0">
                <a:latin typeface="Calibri" pitchFamily="34" charset="0"/>
              </a:rPr>
              <a:t>WP(x = x+1, </a:t>
            </a:r>
            <a:r>
              <a:rPr lang="en-US" dirty="0" smtClean="0">
                <a:solidFill>
                  <a:srgbClr val="FF0000"/>
                </a:solidFill>
                <a:latin typeface="Calibri" pitchFamily="34" charset="0"/>
              </a:rPr>
              <a:t>x &lt; 5</a:t>
            </a:r>
            <a:r>
              <a:rPr lang="en-US" dirty="0" smtClean="0">
                <a:latin typeface="Calibri" pitchFamily="34" charset="0"/>
              </a:rPr>
              <a:t>) = </a:t>
            </a:r>
            <a:r>
              <a:rPr lang="en-US" dirty="0" smtClean="0">
                <a:solidFill>
                  <a:srgbClr val="FF0000"/>
                </a:solidFill>
                <a:latin typeface="Calibri" pitchFamily="34" charset="0"/>
              </a:rPr>
              <a:t>x &lt; 4</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Expressions via </a:t>
            </a:r>
            <a:r>
              <a:rPr i="1" smtClean="0">
                <a:latin typeface="Calibri" pitchFamily="34" charset="0"/>
              </a:rPr>
              <a:t>F</a:t>
            </a:r>
            <a:endParaRPr lang="en-US" i="1" dirty="0">
              <a:latin typeface="Calibri" pitchFamily="34" charset="0"/>
            </a:endParaRPr>
          </a:p>
        </p:txBody>
      </p:sp>
      <p:sp>
        <p:nvSpPr>
          <p:cNvPr id="3" name="Content Placeholder 2"/>
          <p:cNvSpPr>
            <a:spLocks noGrp="1"/>
          </p:cNvSpPr>
          <p:nvPr>
            <p:ph idx="1"/>
          </p:nvPr>
        </p:nvSpPr>
        <p:spPr>
          <a:xfrm>
            <a:off x="497957" y="2167787"/>
            <a:ext cx="8382000" cy="2210862"/>
          </a:xfrm>
        </p:spPr>
        <p:txBody>
          <a:bodyPr/>
          <a:lstStyle/>
          <a:p>
            <a:r>
              <a:rPr lang="en-US" i="1" dirty="0" err="1" smtClean="0">
                <a:solidFill>
                  <a:srgbClr val="FF0000"/>
                </a:solidFill>
                <a:latin typeface="Calibri" pitchFamily="34" charset="0"/>
              </a:rPr>
              <a:t>Implies</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implies </a:t>
            </a:r>
            <a:r>
              <a:rPr lang="en-US" i="1" dirty="0" smtClean="0">
                <a:latin typeface="Calibri" pitchFamily="34" charset="0"/>
              </a:rPr>
              <a:t>e.</a:t>
            </a:r>
          </a:p>
          <a:p>
            <a:r>
              <a:rPr lang="en-US" i="1" dirty="0" err="1" smtClean="0">
                <a:solidFill>
                  <a:srgbClr val="FF0000"/>
                </a:solidFill>
                <a:latin typeface="Calibri" pitchFamily="34" charset="0"/>
              </a:rPr>
              <a:t>ImpliedBy</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is implied by </a:t>
            </a:r>
            <a:r>
              <a:rPr lang="en-US" i="1" dirty="0" smtClean="0">
                <a:latin typeface="Calibri" pitchFamily="34" charset="0"/>
              </a:rPr>
              <a:t>e.</a:t>
            </a:r>
          </a:p>
          <a:p>
            <a:pPr lvl="1"/>
            <a:r>
              <a:rPr lang="en-US" i="1" dirty="0" err="1" smtClean="0">
                <a:latin typeface="Calibri" pitchFamily="34" charset="0"/>
              </a:rPr>
              <a:t>ImpliedBy</a:t>
            </a:r>
            <a:r>
              <a:rPr lang="en-US" i="1" baseline="-25000" dirty="0" err="1" smtClean="0">
                <a:latin typeface="Calibri" pitchFamily="34" charset="0"/>
              </a:rPr>
              <a:t>F</a:t>
            </a:r>
            <a:r>
              <a:rPr lang="en-US" i="1" dirty="0" smtClean="0">
                <a:latin typeface="Calibri" pitchFamily="34" charset="0"/>
              </a:rPr>
              <a:t> (e) = not </a:t>
            </a:r>
            <a:r>
              <a:rPr lang="en-US" i="1" dirty="0" err="1" smtClean="0">
                <a:latin typeface="Calibri" pitchFamily="34" charset="0"/>
              </a:rPr>
              <a:t>Implies</a:t>
            </a:r>
            <a:r>
              <a:rPr lang="en-US" i="1" baseline="-25000" dirty="0" err="1" smtClean="0">
                <a:latin typeface="Calibri" pitchFamily="34" charset="0"/>
              </a:rPr>
              <a:t>F</a:t>
            </a:r>
            <a:r>
              <a:rPr lang="en-US" i="1" dirty="0" smtClean="0">
                <a:latin typeface="Calibri" pitchFamily="34" charset="0"/>
              </a:rPr>
              <a:t> (</a:t>
            </a:r>
            <a:r>
              <a:rPr lang="en-US" i="1" dirty="0" smtClean="0">
                <a:latin typeface="Calibri" pitchFamily="34" charset="0"/>
                <a:sym typeface="Symbol"/>
              </a:rPr>
              <a:t>not </a:t>
            </a:r>
            <a:r>
              <a:rPr lang="en-US" i="1" dirty="0" smtClean="0">
                <a:latin typeface="Calibri" pitchFamily="34" charset="0"/>
              </a:rPr>
              <a:t>e)</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Implies</a:t>
            </a:r>
            <a:r>
              <a:rPr baseline="-25000" smtClean="0"/>
              <a:t>F</a:t>
            </a:r>
            <a:r>
              <a:rPr smtClean="0"/>
              <a:t>(e) and ImpliedBy</a:t>
            </a:r>
            <a:r>
              <a:rPr baseline="-25000" smtClean="0"/>
              <a:t>F</a:t>
            </a:r>
            <a:r>
              <a:rPr smtClean="0"/>
              <a:t>(e) </a:t>
            </a:r>
            <a:endParaRPr lang="en-US" dirty="0">
              <a:latin typeface="Calibri" pitchFamily="34" charset="0"/>
            </a:endParaRPr>
          </a:p>
        </p:txBody>
      </p:sp>
      <p:grpSp>
        <p:nvGrpSpPr>
          <p:cNvPr id="3" name="Group 65"/>
          <p:cNvGrpSpPr>
            <a:grpSpLocks/>
          </p:cNvGrpSpPr>
          <p:nvPr/>
        </p:nvGrpSpPr>
        <p:grpSpPr bwMode="auto">
          <a:xfrm>
            <a:off x="3048000" y="2667000"/>
            <a:ext cx="3352800" cy="2286000"/>
            <a:chOff x="1920" y="1680"/>
            <a:chExt cx="2112" cy="1440"/>
          </a:xfrm>
        </p:grpSpPr>
        <p:sp>
          <p:nvSpPr>
            <p:cNvPr id="61" name="Line 12"/>
            <p:cNvSpPr>
              <a:spLocks noChangeShapeType="1"/>
            </p:cNvSpPr>
            <p:nvPr/>
          </p:nvSpPr>
          <p:spPr bwMode="auto">
            <a:xfrm rot="-5400000">
              <a:off x="2976" y="206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2" name="Line 13"/>
            <p:cNvSpPr>
              <a:spLocks noChangeShapeType="1"/>
            </p:cNvSpPr>
            <p:nvPr/>
          </p:nvSpPr>
          <p:spPr bwMode="auto">
            <a:xfrm rot="-5400000">
              <a:off x="2976" y="177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3" name="Line 14"/>
            <p:cNvSpPr>
              <a:spLocks noChangeShapeType="1"/>
            </p:cNvSpPr>
            <p:nvPr/>
          </p:nvSpPr>
          <p:spPr bwMode="auto">
            <a:xfrm rot="-5400000">
              <a:off x="2976" y="1488"/>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4" name="Line 15"/>
            <p:cNvSpPr>
              <a:spLocks noChangeShapeType="1"/>
            </p:cNvSpPr>
            <p:nvPr/>
          </p:nvSpPr>
          <p:spPr bwMode="auto">
            <a:xfrm rot="-5400000">
              <a:off x="2976" y="1200"/>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5" name="Line 16"/>
            <p:cNvSpPr>
              <a:spLocks noChangeShapeType="1"/>
            </p:cNvSpPr>
            <p:nvPr/>
          </p:nvSpPr>
          <p:spPr bwMode="auto">
            <a:xfrm rot="-5400000">
              <a:off x="2976" y="912"/>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6" name="Line 19"/>
            <p:cNvSpPr>
              <a:spLocks noChangeShapeType="1"/>
            </p:cNvSpPr>
            <p:nvPr/>
          </p:nvSpPr>
          <p:spPr bwMode="auto">
            <a:xfrm rot="-5400000">
              <a:off x="2976" y="62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5" name="Group 66"/>
          <p:cNvGrpSpPr>
            <a:grpSpLocks/>
          </p:cNvGrpSpPr>
          <p:nvPr/>
        </p:nvGrpSpPr>
        <p:grpSpPr bwMode="auto">
          <a:xfrm>
            <a:off x="3276600" y="2438400"/>
            <a:ext cx="2286000" cy="3352800"/>
            <a:chOff x="2064" y="1536"/>
            <a:chExt cx="1440" cy="2112"/>
          </a:xfrm>
        </p:grpSpPr>
        <p:sp>
          <p:nvSpPr>
            <p:cNvPr id="68" name="Line 6"/>
            <p:cNvSpPr>
              <a:spLocks noChangeShapeType="1"/>
            </p:cNvSpPr>
            <p:nvPr/>
          </p:nvSpPr>
          <p:spPr bwMode="auto">
            <a:xfrm>
              <a:off x="2352"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9" name="Line 7"/>
            <p:cNvSpPr>
              <a:spLocks noChangeShapeType="1"/>
            </p:cNvSpPr>
            <p:nvPr/>
          </p:nvSpPr>
          <p:spPr bwMode="auto">
            <a:xfrm>
              <a:off x="2640"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0" name="Line 8"/>
            <p:cNvSpPr>
              <a:spLocks noChangeShapeType="1"/>
            </p:cNvSpPr>
            <p:nvPr/>
          </p:nvSpPr>
          <p:spPr bwMode="auto">
            <a:xfrm>
              <a:off x="2928"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1" name="Line 9"/>
            <p:cNvSpPr>
              <a:spLocks noChangeShapeType="1"/>
            </p:cNvSpPr>
            <p:nvPr/>
          </p:nvSpPr>
          <p:spPr bwMode="auto">
            <a:xfrm>
              <a:off x="3216"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2" name="Line 10"/>
            <p:cNvSpPr>
              <a:spLocks noChangeShapeType="1"/>
            </p:cNvSpPr>
            <p:nvPr/>
          </p:nvSpPr>
          <p:spPr bwMode="auto">
            <a:xfrm>
              <a:off x="350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3" name="Line 18"/>
            <p:cNvSpPr>
              <a:spLocks noChangeShapeType="1"/>
            </p:cNvSpPr>
            <p:nvPr/>
          </p:nvSpPr>
          <p:spPr bwMode="auto">
            <a:xfrm>
              <a:off x="206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6" name="Group 70"/>
          <p:cNvGrpSpPr>
            <a:grpSpLocks/>
          </p:cNvGrpSpPr>
          <p:nvPr/>
        </p:nvGrpSpPr>
        <p:grpSpPr bwMode="auto">
          <a:xfrm>
            <a:off x="533400" y="2667000"/>
            <a:ext cx="5029200" cy="2286000"/>
            <a:chOff x="336" y="1680"/>
            <a:chExt cx="3168" cy="1440"/>
          </a:xfrm>
        </p:grpSpPr>
        <p:grpSp>
          <p:nvGrpSpPr>
            <p:cNvPr id="7" name="Group 54"/>
            <p:cNvGrpSpPr>
              <a:grpSpLocks/>
            </p:cNvGrpSpPr>
            <p:nvPr/>
          </p:nvGrpSpPr>
          <p:grpSpPr bwMode="auto">
            <a:xfrm>
              <a:off x="2064" y="1680"/>
              <a:ext cx="1440" cy="1440"/>
              <a:chOff x="3648" y="1680"/>
              <a:chExt cx="1440" cy="1440"/>
            </a:xfrm>
          </p:grpSpPr>
          <p:sp>
            <p:nvSpPr>
              <p:cNvPr id="78" name="Rectangle 31"/>
              <p:cNvSpPr>
                <a:spLocks noChangeArrowheads="1"/>
              </p:cNvSpPr>
              <p:nvPr/>
            </p:nvSpPr>
            <p:spPr bwMode="auto">
              <a:xfrm>
                <a:off x="3936"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79" name="Rectangle 32"/>
              <p:cNvSpPr>
                <a:spLocks noChangeArrowheads="1"/>
              </p:cNvSpPr>
              <p:nvPr/>
            </p:nvSpPr>
            <p:spPr bwMode="auto">
              <a:xfrm>
                <a:off x="4224"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0" name="Rectangle 33"/>
              <p:cNvSpPr>
                <a:spLocks noChangeArrowheads="1"/>
              </p:cNvSpPr>
              <p:nvPr/>
            </p:nvSpPr>
            <p:spPr bwMode="auto">
              <a:xfrm>
                <a:off x="4224"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1" name="Rectangle 34"/>
              <p:cNvSpPr>
                <a:spLocks noChangeArrowheads="1"/>
              </p:cNvSpPr>
              <p:nvPr/>
            </p:nvSpPr>
            <p:spPr bwMode="auto">
              <a:xfrm>
                <a:off x="4224"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2" name="Rectangle 35"/>
              <p:cNvSpPr>
                <a:spLocks noChangeArrowheads="1"/>
              </p:cNvSpPr>
              <p:nvPr/>
            </p:nvSpPr>
            <p:spPr bwMode="auto">
              <a:xfrm>
                <a:off x="4512"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3" name="Rectangle 36"/>
              <p:cNvSpPr>
                <a:spLocks noChangeArrowheads="1"/>
              </p:cNvSpPr>
              <p:nvPr/>
            </p:nvSpPr>
            <p:spPr bwMode="auto">
              <a:xfrm>
                <a:off x="4512"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4" name="Rectangle 37"/>
              <p:cNvSpPr>
                <a:spLocks noChangeArrowheads="1"/>
              </p:cNvSpPr>
              <p:nvPr/>
            </p:nvSpPr>
            <p:spPr bwMode="auto">
              <a:xfrm>
                <a:off x="3936"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5" name="Rectangle 38"/>
              <p:cNvSpPr>
                <a:spLocks noChangeArrowheads="1"/>
              </p:cNvSpPr>
              <p:nvPr/>
            </p:nvSpPr>
            <p:spPr bwMode="auto">
              <a:xfrm>
                <a:off x="4224"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6" name="Rectangle 39"/>
              <p:cNvSpPr>
                <a:spLocks noChangeArrowheads="1"/>
              </p:cNvSpPr>
              <p:nvPr/>
            </p:nvSpPr>
            <p:spPr bwMode="auto">
              <a:xfrm>
                <a:off x="4512"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7" name="Rectangle 40"/>
              <p:cNvSpPr>
                <a:spLocks noChangeArrowheads="1"/>
              </p:cNvSpPr>
              <p:nvPr/>
            </p:nvSpPr>
            <p:spPr bwMode="auto">
              <a:xfrm>
                <a:off x="4512"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8" name="Rectangle 41"/>
              <p:cNvSpPr>
                <a:spLocks noChangeArrowheads="1"/>
              </p:cNvSpPr>
              <p:nvPr/>
            </p:nvSpPr>
            <p:spPr bwMode="auto">
              <a:xfrm>
                <a:off x="4800"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9" name="Rectangle 42"/>
              <p:cNvSpPr>
                <a:spLocks noChangeArrowheads="1"/>
              </p:cNvSpPr>
              <p:nvPr/>
            </p:nvSpPr>
            <p:spPr bwMode="auto">
              <a:xfrm>
                <a:off x="4800"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0" name="Rectangle 43"/>
              <p:cNvSpPr>
                <a:spLocks noChangeArrowheads="1"/>
              </p:cNvSpPr>
              <p:nvPr/>
            </p:nvSpPr>
            <p:spPr bwMode="auto">
              <a:xfrm>
                <a:off x="4800"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1" name="Rectangle 44"/>
              <p:cNvSpPr>
                <a:spLocks noChangeArrowheads="1"/>
              </p:cNvSpPr>
              <p:nvPr/>
            </p:nvSpPr>
            <p:spPr bwMode="auto">
              <a:xfrm>
                <a:off x="4224"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2" name="Rectangle 45"/>
              <p:cNvSpPr>
                <a:spLocks noChangeArrowheads="1"/>
              </p:cNvSpPr>
              <p:nvPr/>
            </p:nvSpPr>
            <p:spPr bwMode="auto">
              <a:xfrm>
                <a:off x="4512"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3" name="Rectangle 46"/>
              <p:cNvSpPr>
                <a:spLocks noChangeArrowheads="1"/>
              </p:cNvSpPr>
              <p:nvPr/>
            </p:nvSpPr>
            <p:spPr bwMode="auto">
              <a:xfrm>
                <a:off x="3936"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4" name="Rectangle 47"/>
              <p:cNvSpPr>
                <a:spLocks noChangeArrowheads="1"/>
              </p:cNvSpPr>
              <p:nvPr/>
            </p:nvSpPr>
            <p:spPr bwMode="auto">
              <a:xfrm>
                <a:off x="3648"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5" name="Rectangle 48"/>
              <p:cNvSpPr>
                <a:spLocks noChangeArrowheads="1"/>
              </p:cNvSpPr>
              <p:nvPr/>
            </p:nvSpPr>
            <p:spPr bwMode="auto">
              <a:xfrm>
                <a:off x="3648"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6" name="Rectangle 52"/>
              <p:cNvSpPr>
                <a:spLocks noChangeArrowheads="1"/>
              </p:cNvSpPr>
              <p:nvPr/>
            </p:nvSpPr>
            <p:spPr bwMode="auto">
              <a:xfrm>
                <a:off x="3936"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7" name="Rectangle 53"/>
              <p:cNvSpPr>
                <a:spLocks noChangeArrowheads="1"/>
              </p:cNvSpPr>
              <p:nvPr/>
            </p:nvSpPr>
            <p:spPr bwMode="auto">
              <a:xfrm>
                <a:off x="4800"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grpSp>
        <p:sp>
          <p:nvSpPr>
            <p:cNvPr id="76" name="Rectangle 60"/>
            <p:cNvSpPr>
              <a:spLocks noChangeArrowheads="1"/>
            </p:cNvSpPr>
            <p:nvPr/>
          </p:nvSpPr>
          <p:spPr bwMode="auto">
            <a:xfrm>
              <a:off x="336" y="2112"/>
              <a:ext cx="960" cy="288"/>
            </a:xfrm>
            <a:prstGeom prst="rect">
              <a:avLst/>
            </a:prstGeom>
            <a:solidFill>
              <a:schemeClr val="folHlink"/>
            </a:solidFill>
            <a:ln w="9525">
              <a:solidFill>
                <a:srgbClr val="FFFF00"/>
              </a:solidFill>
              <a:miter lim="800000"/>
              <a:headEnd/>
              <a:tailEnd/>
            </a:ln>
            <a:effectLst/>
          </p:spPr>
          <p:txBody>
            <a:bodyPr wrap="none" anchor="ctr"/>
            <a:lstStyle/>
            <a:p>
              <a:pPr algn="ctr"/>
              <a:r>
                <a:rPr lang="en-US" dirty="0" err="1">
                  <a:solidFill>
                    <a:schemeClr val="bg1"/>
                  </a:solidFill>
                </a:rPr>
                <a:t>ImpliedBy</a:t>
              </a:r>
              <a:r>
                <a:rPr lang="en-US" baseline="-25000" dirty="0" err="1">
                  <a:solidFill>
                    <a:schemeClr val="bg1"/>
                  </a:solidFill>
                </a:rPr>
                <a:t>F</a:t>
              </a:r>
              <a:r>
                <a:rPr lang="en-US" dirty="0">
                  <a:solidFill>
                    <a:schemeClr val="bg1"/>
                  </a:solidFill>
                </a:rPr>
                <a:t>(e)</a:t>
              </a:r>
              <a:endParaRPr lang="en-US" sz="4000" dirty="0">
                <a:solidFill>
                  <a:schemeClr val="bg1"/>
                </a:solidFill>
              </a:endParaRPr>
            </a:p>
          </p:txBody>
        </p:sp>
        <p:cxnSp>
          <p:nvCxnSpPr>
            <p:cNvPr id="77" name="AutoShape 61"/>
            <p:cNvCxnSpPr>
              <a:cxnSpLocks noChangeShapeType="1"/>
              <a:stCxn id="76" idx="3"/>
              <a:endCxn id="95" idx="1"/>
            </p:cNvCxnSpPr>
            <p:nvPr/>
          </p:nvCxnSpPr>
          <p:spPr bwMode="auto">
            <a:xfrm>
              <a:off x="1296" y="2256"/>
              <a:ext cx="768" cy="144"/>
            </a:xfrm>
            <a:prstGeom prst="straightConnector1">
              <a:avLst/>
            </a:prstGeom>
            <a:noFill/>
            <a:ln w="38100">
              <a:solidFill>
                <a:srgbClr val="FFFF00"/>
              </a:solidFill>
              <a:round/>
              <a:headEnd/>
              <a:tailEnd/>
            </a:ln>
            <a:effectLst/>
          </p:spPr>
        </p:cxnSp>
      </p:grpSp>
      <p:grpSp>
        <p:nvGrpSpPr>
          <p:cNvPr id="8" name="Group 63"/>
          <p:cNvGrpSpPr>
            <a:grpSpLocks/>
          </p:cNvGrpSpPr>
          <p:nvPr/>
        </p:nvGrpSpPr>
        <p:grpSpPr bwMode="auto">
          <a:xfrm>
            <a:off x="3668713" y="1981200"/>
            <a:ext cx="4191000" cy="2728913"/>
            <a:chOff x="2304" y="1248"/>
            <a:chExt cx="2640" cy="1719"/>
          </a:xfrm>
        </p:grpSpPr>
        <p:sp>
          <p:nvSpPr>
            <p:cNvPr id="99" name="Oval 4"/>
            <p:cNvSpPr>
              <a:spLocks noChangeArrowheads="1"/>
            </p:cNvSpPr>
            <p:nvPr/>
          </p:nvSpPr>
          <p:spPr bwMode="auto">
            <a:xfrm>
              <a:off x="2304" y="1911"/>
              <a:ext cx="1200" cy="1056"/>
            </a:xfrm>
            <a:prstGeom prst="ellipse">
              <a:avLst/>
            </a:prstGeom>
            <a:solidFill>
              <a:srgbClr val="FF0000">
                <a:alpha val="59000"/>
              </a:srgbClr>
            </a:solidFill>
            <a:ln w="9525">
              <a:solidFill>
                <a:srgbClr val="FF0000"/>
              </a:solidFill>
              <a:round/>
              <a:headEnd/>
              <a:tailEnd/>
            </a:ln>
            <a:effectLst/>
          </p:spPr>
          <p:txBody>
            <a:bodyPr wrap="none" anchor="ctr"/>
            <a:lstStyle/>
            <a:p>
              <a:endParaRPr lang="en-US"/>
            </a:p>
          </p:txBody>
        </p:sp>
        <p:cxnSp>
          <p:nvCxnSpPr>
            <p:cNvPr id="100" name="AutoShape 55"/>
            <p:cNvCxnSpPr>
              <a:cxnSpLocks noChangeShapeType="1"/>
              <a:stCxn id="99" idx="7"/>
              <a:endCxn id="101" idx="1"/>
            </p:cNvCxnSpPr>
            <p:nvPr/>
          </p:nvCxnSpPr>
          <p:spPr bwMode="auto">
            <a:xfrm flipV="1">
              <a:off x="3328" y="1392"/>
              <a:ext cx="1232" cy="674"/>
            </a:xfrm>
            <a:prstGeom prst="straightConnector1">
              <a:avLst/>
            </a:prstGeom>
            <a:noFill/>
            <a:ln w="38100">
              <a:solidFill>
                <a:srgbClr val="FF0000"/>
              </a:solidFill>
              <a:round/>
              <a:headEnd/>
              <a:tailEnd/>
            </a:ln>
            <a:effectLst/>
          </p:spPr>
        </p:cxnSp>
        <p:sp>
          <p:nvSpPr>
            <p:cNvPr id="101" name="Rectangle 57"/>
            <p:cNvSpPr>
              <a:spLocks noChangeArrowheads="1"/>
            </p:cNvSpPr>
            <p:nvPr/>
          </p:nvSpPr>
          <p:spPr bwMode="auto">
            <a:xfrm>
              <a:off x="4560" y="1248"/>
              <a:ext cx="384" cy="288"/>
            </a:xfrm>
            <a:prstGeom prst="rect">
              <a:avLst/>
            </a:prstGeom>
            <a:solidFill>
              <a:srgbClr val="FF0000">
                <a:alpha val="59000"/>
              </a:srgbClr>
            </a:solidFill>
            <a:ln w="9525">
              <a:solidFill>
                <a:srgbClr val="FF0000"/>
              </a:solidFill>
              <a:miter lim="800000"/>
              <a:headEnd/>
              <a:tailEnd/>
            </a:ln>
            <a:effectLst/>
          </p:spPr>
          <p:txBody>
            <a:bodyPr wrap="none" anchor="ctr"/>
            <a:lstStyle/>
            <a:p>
              <a:pPr algn="ctr"/>
              <a:r>
                <a:rPr lang="en-US" sz="2400">
                  <a:solidFill>
                    <a:schemeClr val="bg1"/>
                  </a:solidFill>
                </a:rPr>
                <a:t>e</a:t>
              </a:r>
            </a:p>
          </p:txBody>
        </p:sp>
      </p:grpSp>
      <p:grpSp>
        <p:nvGrpSpPr>
          <p:cNvPr id="9" name="Group 69"/>
          <p:cNvGrpSpPr>
            <a:grpSpLocks/>
          </p:cNvGrpSpPr>
          <p:nvPr/>
        </p:nvGrpSpPr>
        <p:grpSpPr bwMode="auto">
          <a:xfrm>
            <a:off x="3733800" y="3124200"/>
            <a:ext cx="1905000" cy="3124200"/>
            <a:chOff x="2352" y="1968"/>
            <a:chExt cx="1200" cy="1968"/>
          </a:xfrm>
        </p:grpSpPr>
        <p:grpSp>
          <p:nvGrpSpPr>
            <p:cNvPr id="10" name="Group 27"/>
            <p:cNvGrpSpPr>
              <a:grpSpLocks/>
            </p:cNvGrpSpPr>
            <p:nvPr/>
          </p:nvGrpSpPr>
          <p:grpSpPr bwMode="auto">
            <a:xfrm>
              <a:off x="2352" y="1968"/>
              <a:ext cx="864" cy="864"/>
              <a:chOff x="3264" y="1968"/>
              <a:chExt cx="864" cy="864"/>
            </a:xfrm>
          </p:grpSpPr>
          <p:sp>
            <p:nvSpPr>
              <p:cNvPr id="106" name="Rectangle 21"/>
              <p:cNvSpPr>
                <a:spLocks noChangeArrowheads="1"/>
              </p:cNvSpPr>
              <p:nvPr/>
            </p:nvSpPr>
            <p:spPr bwMode="auto">
              <a:xfrm>
                <a:off x="3264"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7" name="Rectangle 22"/>
              <p:cNvSpPr>
                <a:spLocks noChangeArrowheads="1"/>
              </p:cNvSpPr>
              <p:nvPr/>
            </p:nvSpPr>
            <p:spPr bwMode="auto">
              <a:xfrm>
                <a:off x="3552"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8" name="Rectangle 23"/>
              <p:cNvSpPr>
                <a:spLocks noChangeArrowheads="1"/>
              </p:cNvSpPr>
              <p:nvPr/>
            </p:nvSpPr>
            <p:spPr bwMode="auto">
              <a:xfrm>
                <a:off x="3552"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9" name="Rectangle 24"/>
              <p:cNvSpPr>
                <a:spLocks noChangeArrowheads="1"/>
              </p:cNvSpPr>
              <p:nvPr/>
            </p:nvSpPr>
            <p:spPr bwMode="auto">
              <a:xfrm>
                <a:off x="3552" y="1968"/>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0" name="Rectangle 25"/>
              <p:cNvSpPr>
                <a:spLocks noChangeArrowheads="1"/>
              </p:cNvSpPr>
              <p:nvPr/>
            </p:nvSpPr>
            <p:spPr bwMode="auto">
              <a:xfrm>
                <a:off x="3840"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1" name="Rectangle 26"/>
              <p:cNvSpPr>
                <a:spLocks noChangeArrowheads="1"/>
              </p:cNvSpPr>
              <p:nvPr/>
            </p:nvSpPr>
            <p:spPr bwMode="auto">
              <a:xfrm>
                <a:off x="3840"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grpSp>
        <p:cxnSp>
          <p:nvCxnSpPr>
            <p:cNvPr id="104" name="AutoShape 58"/>
            <p:cNvCxnSpPr>
              <a:cxnSpLocks noChangeShapeType="1"/>
              <a:stCxn id="108" idx="2"/>
              <a:endCxn id="105" idx="0"/>
            </p:cNvCxnSpPr>
            <p:nvPr/>
          </p:nvCxnSpPr>
          <p:spPr bwMode="auto">
            <a:xfrm>
              <a:off x="2784" y="2832"/>
              <a:ext cx="336" cy="816"/>
            </a:xfrm>
            <a:prstGeom prst="straightConnector1">
              <a:avLst/>
            </a:prstGeom>
            <a:noFill/>
            <a:ln w="38100">
              <a:solidFill>
                <a:srgbClr val="0066FF"/>
              </a:solidFill>
              <a:round/>
              <a:headEnd/>
              <a:tailEnd/>
            </a:ln>
            <a:effectLst/>
          </p:spPr>
        </p:cxnSp>
        <p:sp>
          <p:nvSpPr>
            <p:cNvPr id="105" name="Rectangle 59"/>
            <p:cNvSpPr>
              <a:spLocks noChangeArrowheads="1"/>
            </p:cNvSpPr>
            <p:nvPr/>
          </p:nvSpPr>
          <p:spPr bwMode="auto">
            <a:xfrm>
              <a:off x="2688" y="3648"/>
              <a:ext cx="864" cy="288"/>
            </a:xfrm>
            <a:prstGeom prst="rect">
              <a:avLst/>
            </a:prstGeom>
            <a:solidFill>
              <a:srgbClr val="0066FF">
                <a:alpha val="67000"/>
              </a:srgbClr>
            </a:solidFill>
            <a:ln w="9525">
              <a:noFill/>
              <a:miter lim="800000"/>
              <a:headEnd/>
              <a:tailEnd/>
            </a:ln>
            <a:effectLst/>
          </p:spPr>
          <p:txBody>
            <a:bodyPr wrap="none" anchor="ctr"/>
            <a:lstStyle/>
            <a:p>
              <a:pPr algn="ctr"/>
              <a:r>
                <a:rPr lang="en-US" sz="2000" dirty="0" err="1">
                  <a:solidFill>
                    <a:schemeClr val="bg1"/>
                  </a:solidFill>
                </a:rPr>
                <a:t>Implies</a:t>
              </a:r>
              <a:r>
                <a:rPr lang="en-US" sz="2000" baseline="-25000" dirty="0" err="1">
                  <a:solidFill>
                    <a:schemeClr val="bg1"/>
                  </a:solidFill>
                </a:rPr>
                <a:t>F</a:t>
              </a:r>
              <a:r>
                <a:rPr lang="en-US" sz="2000" dirty="0">
                  <a:solidFill>
                    <a:schemeClr val="bg1"/>
                  </a:solidFill>
                </a:rPr>
                <a:t>(e)</a:t>
              </a:r>
              <a:endParaRPr lang="en-US" sz="4400"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423531" y="1604261"/>
            <a:ext cx="8382000" cy="2210862"/>
          </a:xfrm>
        </p:spPr>
        <p:txBody>
          <a:bodyPr/>
          <a:lstStyle/>
          <a:p>
            <a:r>
              <a:rPr lang="it-IT" sz="2800" dirty="0" smtClean="0">
                <a:latin typeface="Calibri" pitchFamily="34" charset="0"/>
              </a:rPr>
              <a:t>minterm </a:t>
            </a:r>
            <a:r>
              <a:rPr lang="it-IT" sz="2800" i="1" dirty="0" smtClean="0">
                <a:latin typeface="Calibri" pitchFamily="34" charset="0"/>
              </a:rPr>
              <a:t>m</a:t>
            </a:r>
            <a:r>
              <a:rPr lang="it-IT" sz="2800" dirty="0" smtClean="0">
                <a:latin typeface="Calibri" pitchFamily="34" charset="0"/>
              </a:rPr>
              <a:t> = </a:t>
            </a:r>
            <a:r>
              <a:rPr lang="it-IT" sz="2800" i="1" dirty="0" smtClean="0">
                <a:latin typeface="Calibri" pitchFamily="34" charset="0"/>
              </a:rPr>
              <a:t>l</a:t>
            </a:r>
            <a:r>
              <a:rPr lang="it-IT" sz="2800" i="1" baseline="-25000" dirty="0" smtClean="0">
                <a:latin typeface="Calibri" pitchFamily="34" charset="0"/>
              </a:rPr>
              <a:t>1</a:t>
            </a:r>
            <a:r>
              <a:rPr lang="it-IT" sz="2800" dirty="0" smtClean="0">
                <a:latin typeface="Calibri" pitchFamily="34" charset="0"/>
              </a:rPr>
              <a:t> ∧ ... ∧ </a:t>
            </a:r>
            <a:r>
              <a:rPr lang="it-IT" sz="2800" i="1" dirty="0" smtClean="0">
                <a:latin typeface="Calibri" pitchFamily="34" charset="0"/>
              </a:rPr>
              <a:t>l</a:t>
            </a:r>
            <a:r>
              <a:rPr lang="it-IT" sz="2800" i="1" baseline="-25000" dirty="0" smtClean="0">
                <a:latin typeface="Calibri" pitchFamily="34" charset="0"/>
              </a:rPr>
              <a:t>n</a:t>
            </a:r>
            <a:r>
              <a:rPr lang="it-IT" sz="2800" dirty="0" smtClean="0">
                <a:latin typeface="Calibri" pitchFamily="34" charset="0"/>
              </a:rPr>
              <a:t>, where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p</a:t>
            </a:r>
            <a:r>
              <a:rPr lang="it-IT" sz="2800" i="1" baseline="-25000" dirty="0" smtClean="0">
                <a:latin typeface="Calibri" pitchFamily="34" charset="0"/>
              </a:rPr>
              <a:t>i</a:t>
            </a:r>
            <a:r>
              <a:rPr lang="it-IT" sz="2800" dirty="0" smtClean="0">
                <a:latin typeface="Calibri" pitchFamily="34" charset="0"/>
              </a:rPr>
              <a:t>, or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not p</a:t>
            </a:r>
            <a:r>
              <a:rPr lang="it-IT" sz="2800" i="1" baseline="-25000" dirty="0" smtClean="0">
                <a:latin typeface="Calibri" pitchFamily="34" charset="0"/>
              </a:rPr>
              <a:t>i</a:t>
            </a:r>
            <a:r>
              <a:rPr lang="it-IT" sz="2800" dirty="0" smtClean="0">
                <a:latin typeface="Calibri" pitchFamily="34" charset="0"/>
              </a:rPr>
              <a:t>.</a:t>
            </a:r>
          </a:p>
          <a:p>
            <a:r>
              <a:rPr lang="en-US" sz="2800" i="1" dirty="0" err="1" smtClean="0">
                <a:latin typeface="Calibri" pitchFamily="34" charset="0"/>
              </a:rPr>
              <a:t>Implies</a:t>
            </a:r>
            <a:r>
              <a:rPr lang="en-US" sz="2800" i="1" baseline="-25000" dirty="0" err="1" smtClean="0">
                <a:latin typeface="Calibri" pitchFamily="34" charset="0"/>
              </a:rPr>
              <a:t>F</a:t>
            </a:r>
            <a:r>
              <a:rPr lang="en-US" sz="2800" i="1" dirty="0" smtClean="0">
                <a:latin typeface="Calibri" pitchFamily="34" charset="0"/>
              </a:rPr>
              <a:t> (e)</a:t>
            </a:r>
            <a:r>
              <a:rPr lang="en-US" sz="2800" dirty="0" smtClean="0">
                <a:latin typeface="Calibri" pitchFamily="34" charset="0"/>
              </a:rPr>
              <a:t>:</a:t>
            </a:r>
            <a:r>
              <a:rPr lang="en-US" sz="2800" i="1" dirty="0" smtClean="0">
                <a:latin typeface="Calibri" pitchFamily="34" charset="0"/>
              </a:rPr>
              <a:t> </a:t>
            </a:r>
            <a:r>
              <a:rPr lang="en-US" sz="2800" dirty="0" smtClean="0">
                <a:latin typeface="Calibri" pitchFamily="34" charset="0"/>
              </a:rPr>
              <a:t>disjunction of all </a:t>
            </a:r>
            <a:r>
              <a:rPr lang="en-US" sz="2800" dirty="0" err="1" smtClean="0">
                <a:latin typeface="Calibri" pitchFamily="34" charset="0"/>
              </a:rPr>
              <a:t>minterms</a:t>
            </a:r>
            <a:r>
              <a:rPr lang="en-US" sz="2800" dirty="0" smtClean="0">
                <a:latin typeface="Calibri" pitchFamily="34" charset="0"/>
              </a:rPr>
              <a:t> that imply</a:t>
            </a:r>
            <a:r>
              <a:rPr lang="en-US" sz="2800" i="1" dirty="0" smtClean="0">
                <a:latin typeface="Calibri" pitchFamily="34" charset="0"/>
              </a:rPr>
              <a:t> e.</a:t>
            </a:r>
          </a:p>
          <a:p>
            <a:r>
              <a:rPr lang="en-US" sz="2800" dirty="0" smtClean="0">
                <a:latin typeface="Calibri" pitchFamily="34" charset="0"/>
              </a:rPr>
              <a:t>Naive approach</a:t>
            </a:r>
          </a:p>
          <a:p>
            <a:pPr lvl="1"/>
            <a:r>
              <a:rPr lang="en-US" sz="2800" dirty="0" smtClean="0">
                <a:latin typeface="Calibri" pitchFamily="34" charset="0"/>
              </a:rPr>
              <a:t>Generate all 2</a:t>
            </a:r>
            <a:r>
              <a:rPr lang="en-US" sz="2800" i="1" baseline="30000" dirty="0" smtClean="0">
                <a:latin typeface="Calibri" pitchFamily="34" charset="0"/>
              </a:rPr>
              <a:t>n</a:t>
            </a:r>
            <a:r>
              <a:rPr lang="en-US" sz="2800" dirty="0" smtClean="0">
                <a:latin typeface="Calibri" pitchFamily="34" charset="0"/>
              </a:rPr>
              <a:t> possible </a:t>
            </a:r>
            <a:r>
              <a:rPr lang="en-US" sz="2800" dirty="0" err="1" smtClean="0">
                <a:latin typeface="Calibri" pitchFamily="34" charset="0"/>
              </a:rPr>
              <a:t>minterms</a:t>
            </a:r>
            <a:r>
              <a:rPr lang="en-US" sz="2800" dirty="0" smtClean="0">
                <a:latin typeface="Calibri" pitchFamily="34" charset="0"/>
              </a:rPr>
              <a:t>.</a:t>
            </a:r>
          </a:p>
          <a:p>
            <a:pPr lvl="1"/>
            <a:r>
              <a:rPr lang="en-US" sz="2800" dirty="0" smtClean="0">
                <a:latin typeface="Calibri" pitchFamily="34" charset="0"/>
              </a:rPr>
              <a:t>For each </a:t>
            </a:r>
            <a:r>
              <a:rPr lang="en-US" sz="2800" dirty="0" err="1" smtClean="0">
                <a:latin typeface="Calibri" pitchFamily="34" charset="0"/>
              </a:rPr>
              <a:t>minterm</a:t>
            </a:r>
            <a:r>
              <a:rPr lang="en-US" sz="2800" dirty="0" smtClean="0">
                <a:latin typeface="Calibri" pitchFamily="34" charset="0"/>
              </a:rPr>
              <a:t> </a:t>
            </a:r>
            <a:r>
              <a:rPr lang="en-US" sz="2800" i="1" dirty="0" smtClean="0">
                <a:latin typeface="Calibri" pitchFamily="34" charset="0"/>
              </a:rPr>
              <a:t>m</a:t>
            </a:r>
            <a:r>
              <a:rPr lang="en-US" sz="2800" dirty="0" smtClean="0">
                <a:latin typeface="Calibri" pitchFamily="34" charset="0"/>
              </a:rPr>
              <a:t>, use SMT solver to check validity of 	</a:t>
            </a:r>
            <a:r>
              <a:rPr lang="en-US" sz="2800" i="1" dirty="0" smtClean="0">
                <a:latin typeface="Calibri" pitchFamily="34" charset="0"/>
              </a:rPr>
              <a:t>m</a:t>
            </a:r>
            <a:r>
              <a:rPr lang="en-US" sz="2800" dirty="0" smtClean="0">
                <a:latin typeface="Calibri" pitchFamily="34" charset="0"/>
              </a:rPr>
              <a:t> ⇒ </a:t>
            </a:r>
            <a:r>
              <a:rPr lang="en-US" sz="2800" i="1" dirty="0" smtClean="0">
                <a:latin typeface="Calibri" pitchFamily="34" charset="0"/>
              </a:rPr>
              <a:t>e</a:t>
            </a:r>
            <a:r>
              <a:rPr lang="en-US" sz="2800" dirty="0" smtClean="0">
                <a:latin typeface="Calibri" pitchFamily="34" charset="0"/>
              </a:rPr>
              <a:t>.</a:t>
            </a:r>
          </a:p>
          <a:p>
            <a:r>
              <a:rPr lang="en-US" sz="2800" dirty="0" smtClean="0">
                <a:latin typeface="Calibri" pitchFamily="34" charset="0"/>
              </a:rPr>
              <a:t>Many possible optimizations</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81000" y="1561731"/>
            <a:ext cx="8382000" cy="2210862"/>
          </a:xfrm>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305939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quot;No&quot; Symbol 5"/>
          <p:cNvSpPr/>
          <p:nvPr/>
        </p:nvSpPr>
        <p:spPr bwMode="auto">
          <a:xfrm>
            <a:off x="4136165" y="3485260"/>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quot;No&quot; Symbol 6"/>
          <p:cNvSpPr/>
          <p:nvPr/>
        </p:nvSpPr>
        <p:spPr bwMode="auto">
          <a:xfrm>
            <a:off x="4136165" y="391254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Freeform 8"/>
          <p:cNvSpPr/>
          <p:nvPr/>
        </p:nvSpPr>
        <p:spPr bwMode="auto">
          <a:xfrm>
            <a:off x="4136165" y="4289989"/>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760575" y="4768553"/>
            <a:ext cx="3086614"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x&lt;y, x=2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a:t>
            </a:r>
            <a:endParaRPr lang="en-US" i="1" dirty="0">
              <a:latin typeface="Calibri" pitchFamily="34" charset="0"/>
            </a:endParaRPr>
          </a:p>
        </p:txBody>
      </p:sp>
      <p:sp>
        <p:nvSpPr>
          <p:cNvPr id="3" name="Content Placeholder 2"/>
          <p:cNvSpPr>
            <a:spLocks noGrp="1"/>
          </p:cNvSpPr>
          <p:nvPr>
            <p:ph idx="1"/>
          </p:nvPr>
        </p:nvSpPr>
        <p:spPr>
          <a:xfrm>
            <a:off x="412897" y="1614893"/>
            <a:ext cx="8382000" cy="2210862"/>
          </a:xfrm>
        </p:spPr>
        <p:txBody>
          <a:bodyPr/>
          <a:lstStyle/>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true after s</a:t>
            </a:r>
          </a:p>
          <a:p>
            <a:endParaRPr lang="en-US" sz="2800" dirty="0" smtClean="0">
              <a:latin typeface="Calibri" pitchFamily="34" charset="0"/>
            </a:endParaRPr>
          </a:p>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false after s </a:t>
            </a:r>
          </a:p>
          <a:p>
            <a:pPr>
              <a:buNone/>
            </a:pPr>
            <a:endParaRPr lang="en-US" sz="2800" dirty="0" smtClean="0">
              <a:latin typeface="Calibri" pitchFamily="34" charset="0"/>
            </a:endParaRPr>
          </a:p>
          <a:p>
            <a:pPr>
              <a:buNone/>
            </a:pPr>
            <a:r>
              <a:rPr lang="en-US" sz="2800" dirty="0" smtClean="0">
                <a:latin typeface="Calibri" pitchFamily="34" charset="0"/>
              </a:rPr>
              <a:t>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solidFill>
                  <a:srgbClr val="FF0000"/>
                </a:solidFill>
                <a:latin typeface="Calibri" pitchFamily="34" charset="0"/>
              </a:rPr>
              <a:t>}</a:t>
            </a:r>
            <a:r>
              <a:rPr lang="en-US" sz="2800" dirty="0" smtClean="0">
                <a:solidFill>
                  <a:srgbClr val="0066FF"/>
                </a:solidFill>
                <a:latin typeface="Calibri" pitchFamily="34" charset="0"/>
              </a:rPr>
              <a:t>  =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true :   </a:t>
            </a:r>
          </a:p>
          <a:p>
            <a:pPr>
              <a:buNone/>
            </a:pPr>
            <a:r>
              <a:rPr lang="en-US" sz="2800" dirty="0" smtClean="0">
                <a:solidFill>
                  <a:srgbClr val="0066FF"/>
                </a:solidFill>
                <a:latin typeface="Calibri" pitchFamily="34" charset="0"/>
              </a:rPr>
              <a:t>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false</a:t>
            </a:r>
          </a:p>
          <a:p>
            <a:pPr>
              <a:buNone/>
            </a:pPr>
            <a:r>
              <a:rPr lang="en-US" sz="2800" dirty="0" smtClean="0">
                <a:solidFill>
                  <a:srgbClr val="0066FF"/>
                </a:solidFill>
                <a:latin typeface="Calibri" pitchFamily="34" charset="0"/>
              </a:rPr>
              <a:t>					          : 	*;</a:t>
            </a:r>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Assignment Example</a:t>
            </a:r>
            <a:endParaRPr lang="en-US" i="1" dirty="0">
              <a:latin typeface="Calibri" pitchFamily="34" charset="0"/>
            </a:endParaRPr>
          </a:p>
        </p:txBody>
      </p:sp>
      <p:sp>
        <p:nvSpPr>
          <p:cNvPr id="3" name="Content Placeholder 2"/>
          <p:cNvSpPr>
            <a:spLocks noGrp="1"/>
          </p:cNvSpPr>
          <p:nvPr>
            <p:ph idx="1"/>
          </p:nvPr>
        </p:nvSpPr>
        <p:spPr>
          <a:xfrm>
            <a:off x="349102" y="1529833"/>
            <a:ext cx="8382000" cy="2210862"/>
          </a:xfrm>
        </p:spPr>
        <p:txBody>
          <a:bodyPr/>
          <a:lstStyle/>
          <a:p>
            <a:pPr>
              <a:buNone/>
            </a:pPr>
            <a:r>
              <a:rPr lang="en-US" sz="2800" dirty="0" smtClean="0">
                <a:latin typeface="Calibri" pitchFamily="34" charset="0"/>
              </a:rPr>
              <a:t>Statement: y = y + 1               Predicates: </a:t>
            </a:r>
            <a:r>
              <a:rPr lang="en-US" sz="2800" dirty="0" smtClean="0">
                <a:solidFill>
                  <a:srgbClr val="FF0000"/>
                </a:solidFill>
                <a:latin typeface="Calibri" pitchFamily="34" charset="0"/>
              </a:rPr>
              <a:t>{x == y}</a:t>
            </a:r>
          </a:p>
          <a:p>
            <a:pPr>
              <a:buNone/>
            </a:pPr>
            <a:endParaRPr lang="en-US" sz="2800" dirty="0" smtClean="0">
              <a:latin typeface="Calibri" pitchFamily="34" charset="0"/>
            </a:endParaRPr>
          </a:p>
          <a:p>
            <a:pPr>
              <a:buNone/>
            </a:pPr>
            <a:r>
              <a:rPr lang="en-US" sz="2800" dirty="0" smtClean="0">
                <a:latin typeface="Calibri" pitchFamily="34" charset="0"/>
              </a:rPr>
              <a:t>Weakest Precondition:</a:t>
            </a:r>
          </a:p>
          <a:p>
            <a:pPr>
              <a:buNone/>
            </a:pPr>
            <a:r>
              <a:rPr lang="en-US" sz="2800" dirty="0" smtClean="0">
                <a:latin typeface="Calibri" pitchFamily="34" charset="0"/>
              </a:rPr>
              <a:t>WP(y = y + 1, x==y) = x == y + 1</a:t>
            </a:r>
          </a:p>
          <a:p>
            <a:pPr>
              <a:buNone/>
            </a:pPr>
            <a:endParaRPr lang="en-US" sz="2800" dirty="0" smtClean="0">
              <a:latin typeface="Calibri" pitchFamily="34" charset="0"/>
            </a:endParaRP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false</a:t>
            </a:r>
            <a:r>
              <a:rPr lang="en-US" sz="2800" dirty="0" smtClean="0">
                <a:latin typeface="Calibri" pitchFamily="34" charset="0"/>
              </a:rPr>
              <a:t>   </a:t>
            </a: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x==y</a:t>
            </a:r>
          </a:p>
          <a:p>
            <a:pPr>
              <a:buNone/>
            </a:pPr>
            <a:endParaRPr lang="en-US" sz="2800" dirty="0" smtClean="0">
              <a:latin typeface="Calibri" pitchFamily="34" charset="0"/>
            </a:endParaRPr>
          </a:p>
          <a:p>
            <a:pPr>
              <a:buNone/>
            </a:pPr>
            <a:r>
              <a:rPr lang="en-US" sz="2800" dirty="0" smtClean="0">
                <a:latin typeface="Calibri" pitchFamily="34" charset="0"/>
              </a:rPr>
              <a:t>Abstraction of y = y +1</a:t>
            </a:r>
          </a:p>
          <a:p>
            <a:pPr>
              <a:buNone/>
            </a:pPr>
            <a:r>
              <a:rPr lang="en-US" sz="2800" dirty="0" smtClean="0">
                <a:solidFill>
                  <a:srgbClr val="FF0000"/>
                </a:solidFill>
                <a:latin typeface="Calibri" pitchFamily="34" charset="0"/>
              </a:rPr>
              <a:t>{x == y}</a:t>
            </a:r>
            <a:r>
              <a:rPr lang="en-US" sz="2800" dirty="0" smtClean="0">
                <a:latin typeface="Calibri" pitchFamily="34" charset="0"/>
              </a:rPr>
              <a:t> = </a:t>
            </a:r>
            <a:r>
              <a:rPr lang="en-US" sz="2800" dirty="0" smtClean="0">
                <a:solidFill>
                  <a:srgbClr val="FF0000"/>
                </a:solidFill>
                <a:latin typeface="Calibri" pitchFamily="34" charset="0"/>
              </a:rPr>
              <a:t>{x == y} </a:t>
            </a:r>
            <a:r>
              <a:rPr lang="en-US" sz="2800" dirty="0" smtClean="0">
                <a:latin typeface="Calibri" pitchFamily="34" charset="0"/>
              </a:rPr>
              <a:t>? false : *;</a:t>
            </a: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Assumes</a:t>
            </a:r>
            <a:endParaRPr lang="en-US" i="1" dirty="0">
              <a:latin typeface="Calibri" pitchFamily="34" charset="0"/>
            </a:endParaRPr>
          </a:p>
        </p:txBody>
      </p:sp>
      <p:sp>
        <p:nvSpPr>
          <p:cNvPr id="3" name="Content Placeholder 2"/>
          <p:cNvSpPr>
            <a:spLocks noGrp="1"/>
          </p:cNvSpPr>
          <p:nvPr>
            <p:ph idx="1"/>
          </p:nvPr>
        </p:nvSpPr>
        <p:spPr>
          <a:xfrm>
            <a:off x="423530" y="1572363"/>
            <a:ext cx="8382000" cy="2210862"/>
          </a:xfrm>
        </p:spPr>
        <p:txBody>
          <a:bodyPr/>
          <a:lstStyle/>
          <a:p>
            <a:r>
              <a:rPr lang="en-US" sz="2800" dirty="0" smtClean="0">
                <a:latin typeface="Calibri" pitchFamily="34" charset="0"/>
              </a:rPr>
              <a:t>WP(assume(e), </a:t>
            </a:r>
            <a:r>
              <a:rPr lang="en-US" sz="2800" dirty="0" smtClean="0">
                <a:solidFill>
                  <a:srgbClr val="FF0000"/>
                </a:solidFill>
                <a:latin typeface="Calibri" pitchFamily="34" charset="0"/>
              </a:rPr>
              <a:t>Q</a:t>
            </a:r>
            <a:r>
              <a:rPr lang="en-US" sz="2800" dirty="0" smtClean="0">
                <a:latin typeface="Calibri" pitchFamily="34" charset="0"/>
              </a:rPr>
              <a:t>) = </a:t>
            </a:r>
            <a:r>
              <a:rPr lang="en-US" sz="2800" dirty="0" smtClean="0">
                <a:solidFill>
                  <a:srgbClr val="FF0000"/>
                </a:solidFill>
                <a:latin typeface="Calibri" pitchFamily="34" charset="0"/>
              </a:rPr>
              <a:t>e implies Q</a:t>
            </a:r>
          </a:p>
          <a:p>
            <a:r>
              <a:rPr lang="en-US" sz="2800" dirty="0" smtClean="0">
                <a:latin typeface="Calibri" pitchFamily="34" charset="0"/>
              </a:rPr>
              <a:t>assume(</a:t>
            </a:r>
            <a:r>
              <a:rPr lang="en-US" sz="2800" dirty="0" smtClean="0">
                <a:solidFill>
                  <a:srgbClr val="FF0000"/>
                </a:solidFill>
                <a:latin typeface="Calibri" pitchFamily="34" charset="0"/>
              </a:rPr>
              <a:t>e</a:t>
            </a:r>
            <a:r>
              <a:rPr lang="en-US" sz="2800" dirty="0" smtClean="0">
                <a:latin typeface="Calibri" pitchFamily="34" charset="0"/>
              </a:rPr>
              <a:t>)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err="1" smtClean="0">
                <a:latin typeface="Calibri" pitchFamily="34" charset="0"/>
              </a:rPr>
              <a:t>ImpliedBy</a:t>
            </a:r>
            <a:r>
              <a:rPr lang="en-US" sz="2800" baseline="-25000" dirty="0" err="1" smtClean="0">
                <a:latin typeface="Calibri" pitchFamily="34" charset="0"/>
              </a:rPr>
              <a:t>F</a:t>
            </a:r>
            <a:r>
              <a:rPr lang="en-US" sz="2800" dirty="0" smtClean="0">
                <a:latin typeface="Calibri" pitchFamily="34" charset="0"/>
              </a:rPr>
              <a:t>(</a:t>
            </a:r>
            <a:r>
              <a:rPr lang="en-US" sz="2800" dirty="0" smtClean="0">
                <a:solidFill>
                  <a:srgbClr val="FF0000"/>
                </a:solidFill>
                <a:latin typeface="Calibri" pitchFamily="34" charset="0"/>
              </a:rPr>
              <a:t>e</a:t>
            </a:r>
            <a:r>
              <a:rPr lang="en-US" sz="2800" dirty="0" smtClean="0">
                <a:latin typeface="Calibri" pitchFamily="34" charset="0"/>
              </a:rPr>
              <a:t>)</a:t>
            </a:r>
            <a:r>
              <a:rPr lang="en-US" sz="2800" dirty="0" smtClean="0">
                <a:solidFill>
                  <a:srgbClr val="0066FF"/>
                </a:solidFill>
                <a:latin typeface="Calibri" pitchFamily="34" charset="0"/>
              </a:rPr>
              <a:t> )</a:t>
            </a:r>
          </a:p>
          <a:p>
            <a:r>
              <a:rPr lang="en-US" sz="2800" dirty="0" smtClean="0">
                <a:latin typeface="Calibri" pitchFamily="34" charset="0"/>
              </a:rPr>
              <a:t>Example:</a:t>
            </a:r>
          </a:p>
          <a:p>
            <a:pPr lvl="1">
              <a:buNone/>
            </a:pPr>
            <a:r>
              <a:rPr lang="en-US" sz="2800" dirty="0" smtClean="0">
                <a:latin typeface="Calibri" pitchFamily="34" charset="0"/>
              </a:rPr>
              <a:t>F = {</a:t>
            </a:r>
            <a:r>
              <a:rPr lang="en-US" sz="2800" dirty="0" smtClean="0">
                <a:solidFill>
                  <a:srgbClr val="FF0000"/>
                </a:solidFill>
                <a:latin typeface="Calibri" pitchFamily="34" charset="0"/>
              </a:rPr>
              <a:t>x==2</a:t>
            </a:r>
            <a:r>
              <a:rPr lang="en-US" sz="2800" dirty="0" smtClean="0">
                <a:latin typeface="Calibri" pitchFamily="34" charset="0"/>
              </a:rPr>
              <a:t>, </a:t>
            </a:r>
            <a:r>
              <a:rPr lang="en-US" sz="2800" dirty="0" smtClean="0">
                <a:solidFill>
                  <a:srgbClr val="FF0000"/>
                </a:solidFill>
                <a:latin typeface="Calibri" pitchFamily="34" charset="0"/>
              </a:rPr>
              <a:t>x&lt;5</a:t>
            </a:r>
            <a:r>
              <a:rPr lang="en-US" sz="2800" dirty="0" smtClean="0">
                <a:latin typeface="Calibri" pitchFamily="34" charset="0"/>
              </a:rPr>
              <a:t>}</a:t>
            </a:r>
          </a:p>
          <a:p>
            <a:pPr lvl="1">
              <a:buNone/>
            </a:pPr>
            <a:r>
              <a:rPr lang="en-US" sz="2800" dirty="0" smtClean="0">
                <a:latin typeface="Calibri" pitchFamily="34" charset="0"/>
              </a:rPr>
              <a:t>assume(x &lt; 2)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smtClean="0">
                <a:solidFill>
                  <a:srgbClr val="FF0000"/>
                </a:solidFill>
                <a:latin typeface="Calibri" pitchFamily="34" charset="0"/>
              </a:rPr>
              <a:t>{x&lt;5}</a:t>
            </a:r>
            <a:r>
              <a:rPr lang="en-US" sz="2800" dirty="0" smtClean="0">
                <a:solidFill>
                  <a:srgbClr val="0066FF"/>
                </a:solidFill>
                <a:latin typeface="Calibri" pitchFamily="34" charset="0"/>
              </a:rPr>
              <a:t> &amp;&amp; !</a:t>
            </a:r>
            <a:r>
              <a:rPr lang="en-US" sz="2800" dirty="0" smtClean="0">
                <a:solidFill>
                  <a:srgbClr val="FF0000"/>
                </a:solidFill>
                <a:latin typeface="Calibri" pitchFamily="34" charset="0"/>
              </a:rPr>
              <a:t>{x==2}</a:t>
            </a:r>
            <a:r>
              <a:rPr lang="en-US" sz="2800" dirty="0" smtClean="0">
                <a:solidFill>
                  <a:srgbClr val="0066FF"/>
                </a:solidFill>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latin typeface="Calibri" pitchFamily="34" charset="0"/>
              </a:rPr>
              <a:t>Newton</a:t>
            </a:r>
            <a:endParaRPr lang="en-US" i="1" dirty="0">
              <a:latin typeface="Calibri" pitchFamily="34" charset="0"/>
            </a:endParaRPr>
          </a:p>
        </p:txBody>
      </p:sp>
      <p:sp>
        <p:nvSpPr>
          <p:cNvPr id="3" name="Content Placeholder 2"/>
          <p:cNvSpPr>
            <a:spLocks noGrp="1"/>
          </p:cNvSpPr>
          <p:nvPr>
            <p:ph idx="1"/>
          </p:nvPr>
        </p:nvSpPr>
        <p:spPr>
          <a:xfrm>
            <a:off x="370368" y="1604261"/>
            <a:ext cx="8382000" cy="2210862"/>
          </a:xfrm>
        </p:spPr>
        <p:txBody>
          <a:bodyPr/>
          <a:lstStyle/>
          <a:p>
            <a:r>
              <a:rPr lang="en-US" sz="2800" dirty="0" smtClean="0">
                <a:latin typeface="Calibri" pitchFamily="34" charset="0"/>
              </a:rPr>
              <a:t>Given an error path </a:t>
            </a:r>
            <a:r>
              <a:rPr lang="en-US" sz="2800" i="1" dirty="0" smtClean="0">
                <a:latin typeface="Calibri" pitchFamily="34" charset="0"/>
              </a:rPr>
              <a:t>p</a:t>
            </a:r>
            <a:r>
              <a:rPr lang="en-US" sz="2800" dirty="0" smtClean="0">
                <a:latin typeface="Calibri" pitchFamily="34" charset="0"/>
              </a:rPr>
              <a:t> in the Boolean program </a:t>
            </a:r>
            <a:r>
              <a:rPr lang="en-US" sz="2800" i="1" dirty="0" smtClean="0">
                <a:latin typeface="Calibri" pitchFamily="34" charset="0"/>
              </a:rPr>
              <a:t>B</a:t>
            </a:r>
            <a:r>
              <a:rPr lang="en-US" sz="2800" dirty="0" smtClean="0">
                <a:latin typeface="Calibri" pitchFamily="34" charset="0"/>
              </a:rPr>
              <a:t>.</a:t>
            </a:r>
          </a:p>
          <a:p>
            <a:r>
              <a:rPr lang="en-US" sz="2800" dirty="0" smtClean="0">
                <a:latin typeface="Calibri" pitchFamily="34" charset="0"/>
              </a:rPr>
              <a:t>Is </a:t>
            </a:r>
            <a:r>
              <a:rPr lang="en-US" sz="2800" i="1" dirty="0" smtClean="0">
                <a:latin typeface="Calibri" pitchFamily="34" charset="0"/>
              </a:rPr>
              <a:t>p</a:t>
            </a:r>
            <a:r>
              <a:rPr lang="en-US" sz="2800" dirty="0" smtClean="0">
                <a:latin typeface="Calibri" pitchFamily="34" charset="0"/>
              </a:rPr>
              <a:t> a feasible path of the corresponding C program?</a:t>
            </a:r>
          </a:p>
          <a:p>
            <a:pPr lvl="1"/>
            <a:r>
              <a:rPr lang="en-US" sz="2800" dirty="0" smtClean="0">
                <a:latin typeface="Calibri" pitchFamily="34" charset="0"/>
              </a:rPr>
              <a:t>Yes: found a bug.</a:t>
            </a:r>
          </a:p>
          <a:p>
            <a:pPr lvl="1"/>
            <a:r>
              <a:rPr lang="en-US" sz="2800" dirty="0" smtClean="0">
                <a:latin typeface="Calibri" pitchFamily="34" charset="0"/>
              </a:rPr>
              <a:t>No: find predicates that explain the infeasibility.</a:t>
            </a:r>
          </a:p>
          <a:p>
            <a:r>
              <a:rPr lang="en-US" sz="2800" dirty="0" smtClean="0">
                <a:latin typeface="Calibri" pitchFamily="34" charset="0"/>
              </a:rPr>
              <a:t>Execute path symbolically.</a:t>
            </a:r>
          </a:p>
          <a:p>
            <a:r>
              <a:rPr lang="en-US" sz="2800" dirty="0" smtClean="0">
                <a:latin typeface="Calibri" pitchFamily="34" charset="0"/>
              </a:rPr>
              <a:t>Check conditions for inconsistency using SMT solver.</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generation</a:t>
            </a:r>
            <a:endParaRPr spc="-167">
              <a:solidFill>
                <a:schemeClr val="accent1"/>
              </a:solidFill>
              <a:effectLst>
                <a:outerShdw blurRad="50800" dist="38100" dir="2700000" algn="tl" rotWithShape="0">
                  <a:prstClr val="black">
                    <a:alpha val="61000"/>
                  </a:prstClr>
                </a:outerShdw>
              </a:effectLst>
            </a:endParaRPr>
          </a:p>
        </p:txBody>
      </p:sp>
      <p:pic>
        <p:nvPicPr>
          <p:cNvPr id="5" name="Picture 4" descr="PexWeb.png"/>
          <p:cNvPicPr>
            <a:picLocks noChangeAspect="1"/>
          </p:cNvPicPr>
          <p:nvPr/>
        </p:nvPicPr>
        <p:blipFill>
          <a:blip r:embed="rId3"/>
          <a:stretch>
            <a:fillRect/>
          </a:stretch>
        </p:blipFill>
        <p:spPr>
          <a:xfrm>
            <a:off x="2495613" y="5087544"/>
            <a:ext cx="1320095" cy="740053"/>
          </a:xfrm>
          <a:prstGeom prst="rect">
            <a:avLst/>
          </a:prstGeom>
        </p:spPr>
      </p:pic>
      <p:sp>
        <p:nvSpPr>
          <p:cNvPr id="7" name="Rounded Rectangle 8"/>
          <p:cNvSpPr>
            <a:spLocks noChangeArrowheads="1"/>
          </p:cNvSpPr>
          <p:nvPr/>
        </p:nvSpPr>
        <p:spPr bwMode="auto">
          <a:xfrm>
            <a:off x="3975849" y="1839913"/>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Execution Path</a:t>
            </a:r>
          </a:p>
        </p:txBody>
      </p:sp>
      <p:sp>
        <p:nvSpPr>
          <p:cNvPr id="9" name="Bent Arrow 8"/>
          <p:cNvSpPr/>
          <p:nvPr/>
        </p:nvSpPr>
        <p:spPr bwMode="auto">
          <a:xfrm>
            <a:off x="2103119" y="2231147"/>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5400000">
            <a:off x="6365424" y="1942561"/>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1" name="Bent Arrow 10"/>
          <p:cNvSpPr/>
          <p:nvPr/>
        </p:nvSpPr>
        <p:spPr bwMode="auto">
          <a:xfrm rot="10800000">
            <a:off x="5858120" y="3794085"/>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3" name="TextBox 15"/>
          <p:cNvSpPr txBox="1">
            <a:spLocks noChangeArrowheads="1"/>
          </p:cNvSpPr>
          <p:nvPr/>
        </p:nvSpPr>
        <p:spPr bwMode="auto">
          <a:xfrm>
            <a:off x="768119" y="1753344"/>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14" name="TextBox 16"/>
          <p:cNvSpPr txBox="1">
            <a:spLocks noChangeArrowheads="1"/>
          </p:cNvSpPr>
          <p:nvPr/>
        </p:nvSpPr>
        <p:spPr bwMode="auto">
          <a:xfrm>
            <a:off x="6458444" y="1793526"/>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15" name="TextBox 17"/>
          <p:cNvSpPr txBox="1">
            <a:spLocks noChangeArrowheads="1"/>
          </p:cNvSpPr>
          <p:nvPr/>
        </p:nvSpPr>
        <p:spPr bwMode="auto">
          <a:xfrm>
            <a:off x="6268731" y="4487902"/>
            <a:ext cx="2875269" cy="461665"/>
          </a:xfrm>
          <a:prstGeom prst="rect">
            <a:avLst/>
          </a:prstGeom>
          <a:noFill/>
          <a:ln w="9525">
            <a:noFill/>
            <a:miter lim="800000"/>
            <a:headEnd/>
            <a:tailEnd/>
          </a:ln>
        </p:spPr>
        <p:txBody>
          <a:bodyPr wrap="square">
            <a:spAutoFit/>
          </a:bodyPr>
          <a:lstStyle/>
          <a:p>
            <a:pPr algn="l"/>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16" name="TextBox 18"/>
          <p:cNvSpPr txBox="1">
            <a:spLocks noChangeArrowheads="1"/>
          </p:cNvSpPr>
          <p:nvPr/>
        </p:nvSpPr>
        <p:spPr bwMode="auto">
          <a:xfrm>
            <a:off x="2975154" y="4473857"/>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pic>
        <p:nvPicPr>
          <p:cNvPr id="18" name="Picture 17" descr="yogi_logo.jpg"/>
          <p:cNvPicPr>
            <a:picLocks noChangeAspect="1"/>
          </p:cNvPicPr>
          <p:nvPr/>
        </p:nvPicPr>
        <p:blipFill>
          <a:blip r:embed="rId4" cstate="print"/>
          <a:stretch>
            <a:fillRect/>
          </a:stretch>
        </p:blipFill>
        <p:spPr>
          <a:xfrm>
            <a:off x="3867951" y="5004954"/>
            <a:ext cx="1689100" cy="835961"/>
          </a:xfrm>
          <a:prstGeom prst="rect">
            <a:avLst/>
          </a:prstGeom>
        </p:spPr>
      </p:pic>
      <p:sp>
        <p:nvSpPr>
          <p:cNvPr id="20" name="Right Arrow 19"/>
          <p:cNvSpPr/>
          <p:nvPr/>
        </p:nvSpPr>
        <p:spPr>
          <a:xfrm>
            <a:off x="356711" y="2866396"/>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23" name="TextBox 18"/>
          <p:cNvSpPr txBox="1">
            <a:spLocks noChangeArrowheads="1"/>
          </p:cNvSpPr>
          <p:nvPr/>
        </p:nvSpPr>
        <p:spPr bwMode="auto">
          <a:xfrm>
            <a:off x="511516" y="3608766"/>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29" name="Rounded Rectangle 6"/>
          <p:cNvSpPr>
            <a:spLocks noChangeArrowheads="1"/>
          </p:cNvSpPr>
          <p:nvPr/>
        </p:nvSpPr>
        <p:spPr bwMode="auto">
          <a:xfrm>
            <a:off x="1561400" y="2746083"/>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Test</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Inputs</a:t>
            </a:r>
          </a:p>
        </p:txBody>
      </p:sp>
      <p:sp>
        <p:nvSpPr>
          <p:cNvPr id="34" name="TextBox 33"/>
          <p:cNvSpPr txBox="1"/>
          <p:nvPr/>
        </p:nvSpPr>
        <p:spPr>
          <a:xfrm>
            <a:off x="142829" y="5872801"/>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Nikolai Tillmann, Peli de Halleux, Patrice </a:t>
            </a:r>
            <a:r>
              <a:rPr lang="en-US" sz="1200" dirty="0" err="1" smtClean="0">
                <a:solidFill>
                  <a:srgbClr val="9C42E6"/>
                </a:solidFill>
                <a:latin typeface="Calibri" pitchFamily="34" charset="0"/>
              </a:rPr>
              <a:t>Godefroid</a:t>
            </a:r>
            <a:endParaRPr lang="en-US" sz="1200" dirty="0" smtClean="0">
              <a:solidFill>
                <a:srgbClr val="9C42E6"/>
              </a:solidFill>
              <a:latin typeface="Calibri" pitchFamily="34" charset="0"/>
            </a:endParaRPr>
          </a:p>
          <a:p>
            <a:r>
              <a:rPr lang="en-US" sz="1200" dirty="0" smtClean="0">
                <a:solidFill>
                  <a:srgbClr val="9C42E6"/>
                </a:solidFill>
                <a:latin typeface="Calibri" pitchFamily="34" charset="0"/>
              </a:rPr>
              <a:t>Aditya </a:t>
            </a:r>
            <a:r>
              <a:rPr lang="en-US" sz="1200" dirty="0" err="1" smtClean="0">
                <a:solidFill>
                  <a:srgbClr val="9C42E6"/>
                </a:solidFill>
                <a:latin typeface="Calibri" pitchFamily="34" charset="0"/>
              </a:rPr>
              <a:t>Nori</a:t>
            </a:r>
            <a:r>
              <a:rPr lang="en-US" sz="1200" dirty="0" smtClean="0">
                <a:solidFill>
                  <a:srgbClr val="9C42E6"/>
                </a:solidFill>
                <a:latin typeface="Calibri" pitchFamily="34" charset="0"/>
              </a:rPr>
              <a:t>, Jean Philippe Martin, Miguel Castro, </a:t>
            </a:r>
          </a:p>
          <a:p>
            <a:r>
              <a:rPr lang="en-US" sz="1200" dirty="0" smtClean="0">
                <a:solidFill>
                  <a:srgbClr val="9C42E6"/>
                </a:solidFill>
                <a:latin typeface="Calibri" pitchFamily="34" charset="0"/>
              </a:rPr>
              <a:t>Manuel Costa, </a:t>
            </a:r>
            <a:r>
              <a:rPr lang="en-US" sz="1200" dirty="0" err="1" smtClean="0">
                <a:solidFill>
                  <a:srgbClr val="9C42E6"/>
                </a:solidFill>
                <a:latin typeface="Calibri" pitchFamily="34" charset="0"/>
              </a:rPr>
              <a:t>Lintao</a:t>
            </a:r>
            <a:r>
              <a:rPr lang="en-US" sz="1200" dirty="0" smtClean="0">
                <a:solidFill>
                  <a:srgbClr val="9C42E6"/>
                </a:solidFill>
                <a:latin typeface="Calibri" pitchFamily="34" charset="0"/>
              </a:rPr>
              <a:t> Zhang</a:t>
            </a:r>
            <a:endParaRPr lang="en-US" sz="1200" dirty="0">
              <a:solidFill>
                <a:srgbClr val="9C42E6"/>
              </a:solidFill>
              <a:latin typeface="Calibri" pitchFamily="34" charset="0"/>
            </a:endParaRPr>
          </a:p>
        </p:txBody>
      </p:sp>
      <p:sp>
        <p:nvSpPr>
          <p:cNvPr id="27" name="Bent Arrow 26"/>
          <p:cNvSpPr/>
          <p:nvPr/>
        </p:nvSpPr>
        <p:spPr bwMode="auto">
          <a:xfrm rot="10800000">
            <a:off x="2938846" y="3804443"/>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6" name="Rounded Rectangle 7"/>
          <p:cNvSpPr>
            <a:spLocks noChangeArrowheads="1"/>
          </p:cNvSpPr>
          <p:nvPr/>
        </p:nvSpPr>
        <p:spPr bwMode="auto">
          <a:xfrm>
            <a:off x="4043580" y="3797300"/>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Constraint System</a:t>
            </a:r>
          </a:p>
        </p:txBody>
      </p:sp>
      <p:sp>
        <p:nvSpPr>
          <p:cNvPr id="28" name="Up Arrow 27"/>
          <p:cNvSpPr/>
          <p:nvPr/>
        </p:nvSpPr>
        <p:spPr bwMode="auto">
          <a:xfrm>
            <a:off x="2015231" y="3595456"/>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z3.png"/>
          <p:cNvPicPr>
            <a:picLocks noChangeAspect="1"/>
          </p:cNvPicPr>
          <p:nvPr/>
        </p:nvPicPr>
        <p:blipFill>
          <a:blip r:embed="rId5"/>
          <a:stretch>
            <a:fillRect/>
          </a:stretch>
        </p:blipFill>
        <p:spPr>
          <a:xfrm>
            <a:off x="1698924" y="4088401"/>
            <a:ext cx="1213872" cy="701903"/>
          </a:xfrm>
          <a:prstGeom prst="rect">
            <a:avLst/>
          </a:prstGeom>
        </p:spPr>
      </p:pic>
      <p:sp>
        <p:nvSpPr>
          <p:cNvPr id="8" name="Can 9"/>
          <p:cNvSpPr>
            <a:spLocks noChangeArrowheads="1"/>
          </p:cNvSpPr>
          <p:nvPr/>
        </p:nvSpPr>
        <p:spPr bwMode="auto">
          <a:xfrm>
            <a:off x="6574560" y="2815691"/>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val="000000">
                      <a:alpha val="43137"/>
                    </a:srgbClr>
                  </a:outerShdw>
                </a:effectLst>
                <a:latin typeface="Calibri" pitchFamily="34" charset="0"/>
              </a:rPr>
              <a:t>Known</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Paths</a:t>
            </a:r>
          </a:p>
        </p:txBody>
      </p:sp>
      <p:sp>
        <p:nvSpPr>
          <p:cNvPr id="30" name="TextBox 29"/>
          <p:cNvSpPr txBox="1"/>
          <p:nvPr/>
        </p:nvSpPr>
        <p:spPr>
          <a:xfrm>
            <a:off x="5442889" y="5191320"/>
            <a:ext cx="1589212" cy="523220"/>
          </a:xfrm>
          <a:prstGeom prst="rect">
            <a:avLst/>
          </a:prstGeom>
          <a:noFill/>
        </p:spPr>
        <p:txBody>
          <a:bodyPr wrap="square" rtlCol="0">
            <a:spAutoFit/>
          </a:bodyPr>
          <a:lstStyle/>
          <a:p>
            <a:r>
              <a:rPr lang="en-US" sz="2800" dirty="0" smtClean="0">
                <a:solidFill>
                  <a:srgbClr val="7030A0"/>
                </a:solidFill>
                <a:latin typeface="Calibri" pitchFamily="34" charset="0"/>
              </a:rPr>
              <a:t>Vigilante</a:t>
            </a:r>
          </a:p>
        </p:txBody>
      </p:sp>
      <p:pic>
        <p:nvPicPr>
          <p:cNvPr id="26" name="Picture 25" descr="nikolait.jpg"/>
          <p:cNvPicPr>
            <a:picLocks noChangeAspect="1"/>
          </p:cNvPicPr>
          <p:nvPr/>
        </p:nvPicPr>
        <p:blipFill>
          <a:blip r:embed="rId6"/>
          <a:stretch>
            <a:fillRect/>
          </a:stretch>
        </p:blipFill>
        <p:spPr>
          <a:xfrm>
            <a:off x="137421" y="4830687"/>
            <a:ext cx="504188" cy="504188"/>
          </a:xfrm>
          <a:prstGeom prst="rect">
            <a:avLst/>
          </a:prstGeom>
        </p:spPr>
      </p:pic>
      <p:pic>
        <p:nvPicPr>
          <p:cNvPr id="31" name="Picture 30" descr="jhalleux.jpg"/>
          <p:cNvPicPr>
            <a:picLocks noChangeAspect="1"/>
          </p:cNvPicPr>
          <p:nvPr/>
        </p:nvPicPr>
        <p:blipFill>
          <a:blip r:embed="rId7"/>
          <a:stretch>
            <a:fillRect/>
          </a:stretch>
        </p:blipFill>
        <p:spPr>
          <a:xfrm>
            <a:off x="602295" y="4835361"/>
            <a:ext cx="483335" cy="516102"/>
          </a:xfrm>
          <a:prstGeom prst="rect">
            <a:avLst/>
          </a:prstGeom>
        </p:spPr>
      </p:pic>
      <p:pic>
        <p:nvPicPr>
          <p:cNvPr id="32" name="Picture 31" descr="patrice-godefroid.gif"/>
          <p:cNvPicPr>
            <a:picLocks noChangeAspect="1"/>
          </p:cNvPicPr>
          <p:nvPr/>
        </p:nvPicPr>
        <p:blipFill>
          <a:blip r:embed="rId8"/>
          <a:stretch>
            <a:fillRect/>
          </a:stretch>
        </p:blipFill>
        <p:spPr>
          <a:xfrm>
            <a:off x="1090262" y="4835248"/>
            <a:ext cx="539675" cy="555206"/>
          </a:xfrm>
          <a:prstGeom prst="rect">
            <a:avLst/>
          </a:prstGeom>
        </p:spPr>
      </p:pic>
      <p:pic>
        <p:nvPicPr>
          <p:cNvPr id="33" name="Picture 32" descr="jp_small2.jpg"/>
          <p:cNvPicPr>
            <a:picLocks noChangeAspect="1"/>
          </p:cNvPicPr>
          <p:nvPr/>
        </p:nvPicPr>
        <p:blipFill>
          <a:blip r:embed="rId9"/>
          <a:stretch>
            <a:fillRect/>
          </a:stretch>
        </p:blipFill>
        <p:spPr>
          <a:xfrm>
            <a:off x="1412038" y="5333315"/>
            <a:ext cx="455054" cy="508685"/>
          </a:xfrm>
          <a:prstGeom prst="rect">
            <a:avLst/>
          </a:prstGeom>
        </p:spPr>
      </p:pic>
      <p:pic>
        <p:nvPicPr>
          <p:cNvPr id="36" name="Picture 35" descr="lintao-zhang.jpg"/>
          <p:cNvPicPr>
            <a:picLocks noChangeAspect="1"/>
          </p:cNvPicPr>
          <p:nvPr/>
        </p:nvPicPr>
        <p:blipFill>
          <a:blip r:embed="rId10" cstate="print"/>
          <a:stretch>
            <a:fillRect/>
          </a:stretch>
        </p:blipFill>
        <p:spPr>
          <a:xfrm>
            <a:off x="984093" y="5330918"/>
            <a:ext cx="459562" cy="500922"/>
          </a:xfrm>
          <a:prstGeom prst="rect">
            <a:avLst/>
          </a:prstGeom>
        </p:spPr>
      </p:pic>
      <p:pic>
        <p:nvPicPr>
          <p:cNvPr id="37" name="Picture 36" descr="rse-fte.jpg"/>
          <p:cNvPicPr>
            <a:picLocks noChangeAspect="1"/>
          </p:cNvPicPr>
          <p:nvPr/>
        </p:nvPicPr>
        <p:blipFill>
          <a:blip r:embed="rId11" cstate="print"/>
          <a:srcRect l="66344" t="19025" r="19753" b="60667"/>
          <a:stretch>
            <a:fillRect/>
          </a:stretch>
        </p:blipFill>
        <p:spPr>
          <a:xfrm>
            <a:off x="506516" y="5330918"/>
            <a:ext cx="471716" cy="500922"/>
          </a:xfrm>
          <a:prstGeom prst="rect">
            <a:avLst/>
          </a:prstGeom>
        </p:spPr>
      </p:pic>
      <p:pic>
        <p:nvPicPr>
          <p:cNvPr id="35" name="Picture 34" descr="manuelc-web.jpg"/>
          <p:cNvPicPr>
            <a:picLocks noChangeAspect="1"/>
          </p:cNvPicPr>
          <p:nvPr/>
        </p:nvPicPr>
        <p:blipFill>
          <a:blip r:embed="rId12" cstate="print"/>
          <a:stretch>
            <a:fillRect/>
          </a:stretch>
        </p:blipFill>
        <p:spPr>
          <a:xfrm>
            <a:off x="143741" y="5308600"/>
            <a:ext cx="396978" cy="529997"/>
          </a:xfrm>
          <a:prstGeom prst="rect">
            <a:avLst/>
          </a:prstGeom>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A Verifying C Compiler</a:t>
            </a:r>
            <a:endParaRPr lang="en-US" sz="4400" b="1" dirty="0"/>
          </a:p>
        </p:txBody>
      </p:sp>
      <p:sp>
        <p:nvSpPr>
          <p:cNvPr id="4" name="TextBox 3"/>
          <p:cNvSpPr txBox="1"/>
          <p:nvPr/>
        </p:nvSpPr>
        <p:spPr>
          <a:xfrm>
            <a:off x="2781681" y="5869426"/>
            <a:ext cx="6362319" cy="646331"/>
          </a:xfrm>
          <a:prstGeom prst="rect">
            <a:avLst/>
          </a:prstGeom>
          <a:noFill/>
        </p:spPr>
        <p:txBody>
          <a:bodyPr wrap="none" rtlCol="0">
            <a:spAutoFit/>
          </a:bodyPr>
          <a:lstStyle/>
          <a:p>
            <a:r>
              <a:rPr lang="en-US" dirty="0" smtClean="0">
                <a:solidFill>
                  <a:schemeClr val="bg1"/>
                </a:solidFill>
              </a:rPr>
              <a:t>Ernie Cohen, Michal Moskal, Herman Venter, Wolfram Schulte</a:t>
            </a:r>
          </a:p>
          <a:p>
            <a:r>
              <a:rPr lang="en-US" dirty="0" smtClean="0">
                <a:solidFill>
                  <a:schemeClr val="bg1"/>
                </a:solidFill>
              </a:rPr>
              <a:t>+ Microsoft Aachen + </a:t>
            </a:r>
            <a:r>
              <a:rPr lang="en-US" dirty="0" err="1" smtClean="0">
                <a:solidFill>
                  <a:schemeClr val="bg1"/>
                </a:solidFill>
              </a:rPr>
              <a:t>Verisoft</a:t>
            </a:r>
            <a:r>
              <a:rPr lang="en-US" dirty="0" smtClean="0">
                <a:solidFill>
                  <a:schemeClr val="bg1"/>
                </a:solidFill>
              </a:rPr>
              <a:t> </a:t>
            </a:r>
            <a:r>
              <a:rPr lang="en-US" dirty="0" err="1" smtClean="0">
                <a:solidFill>
                  <a:schemeClr val="bg1"/>
                </a:solidFill>
              </a:rPr>
              <a:t>Saarbrücken</a:t>
            </a:r>
            <a:r>
              <a:rPr lang="en-US"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Microsoft Hypervisor</a:t>
            </a:r>
            <a:endParaRPr lang="en-US" dirty="0"/>
          </a:p>
        </p:txBody>
      </p:sp>
      <p:sp>
        <p:nvSpPr>
          <p:cNvPr id="3" name="Content Placeholder 2"/>
          <p:cNvSpPr>
            <a:spLocks noGrp="1"/>
          </p:cNvSpPr>
          <p:nvPr>
            <p:ph idx="1"/>
          </p:nvPr>
        </p:nvSpPr>
        <p:spPr>
          <a:xfrm>
            <a:off x="1295400" y="1447800"/>
            <a:ext cx="6096000" cy="5029200"/>
          </a:xfrm>
        </p:spPr>
        <p:txBody>
          <a:bodyPr>
            <a:normAutofit/>
          </a:bodyPr>
          <a:lstStyle/>
          <a:p>
            <a:pPr>
              <a:buNone/>
            </a:pPr>
            <a:r>
              <a:rPr lang="en-US" sz="1200" dirty="0"/>
              <a:t> </a:t>
            </a:r>
            <a:r>
              <a:rPr lang="en-US" sz="1200" dirty="0" smtClean="0"/>
              <a:t>   </a:t>
            </a:r>
          </a:p>
          <a:p>
            <a:pPr>
              <a:buNone/>
            </a:pPr>
            <a:r>
              <a:rPr lang="en-US" sz="1200" dirty="0"/>
              <a:t> </a:t>
            </a:r>
            <a:r>
              <a:rPr lang="en-US" sz="1200" dirty="0" smtClean="0"/>
              <a:t>    </a:t>
            </a:r>
          </a:p>
          <a:p>
            <a:pPr>
              <a:buNone/>
            </a:pPr>
            <a:r>
              <a:rPr lang="en-US" sz="1200" dirty="0"/>
              <a:t> </a:t>
            </a:r>
            <a:r>
              <a:rPr lang="en-US" sz="1200" dirty="0" smtClean="0"/>
              <a:t>    </a:t>
            </a:r>
            <a:endParaRPr lang="en-US" sz="4000" dirty="0">
              <a:solidFill>
                <a:srgbClr val="00B050"/>
              </a:solidFill>
            </a:endParaRPr>
          </a:p>
          <a:p>
            <a:pPr>
              <a:buNone/>
            </a:pPr>
            <a:endParaRPr lang="en-US" dirty="0" smtClean="0"/>
          </a:p>
          <a:p>
            <a:pPr>
              <a:buNone/>
            </a:pPr>
            <a:endParaRPr lang="en-US" dirty="0"/>
          </a:p>
          <a:p>
            <a:pPr>
              <a:buNone/>
            </a:pPr>
            <a:endParaRPr lang="en-US" dirty="0" smtClean="0"/>
          </a:p>
          <a:p>
            <a:pPr lvl="1"/>
            <a:r>
              <a:rPr lang="en-US" sz="2400" b="1" dirty="0" smtClean="0"/>
              <a:t>Meta</a:t>
            </a:r>
            <a:r>
              <a:rPr lang="en-US" sz="2400" dirty="0" smtClean="0"/>
              <a:t> </a:t>
            </a:r>
            <a:r>
              <a:rPr lang="en-US" sz="2400" b="1" dirty="0" smtClean="0"/>
              <a:t>OS</a:t>
            </a:r>
            <a:r>
              <a:rPr lang="en-US" sz="2400" dirty="0" smtClean="0"/>
              <a:t>: small layer of software </a:t>
            </a:r>
            <a:br>
              <a:rPr lang="en-US" sz="2400" dirty="0" smtClean="0"/>
            </a:br>
            <a:r>
              <a:rPr lang="en-US" sz="2400" dirty="0" smtClean="0"/>
              <a:t>between hardware and OS</a:t>
            </a:r>
          </a:p>
          <a:p>
            <a:pPr lvl="1"/>
            <a:r>
              <a:rPr lang="en-US" sz="2400" b="1" dirty="0" smtClean="0"/>
              <a:t>Mini</a:t>
            </a:r>
            <a:r>
              <a:rPr lang="en-US" sz="2400" dirty="0" smtClean="0"/>
              <a:t>: 60K lines of non-trivial </a:t>
            </a:r>
            <a:br>
              <a:rPr lang="en-US" sz="2400" dirty="0" smtClean="0"/>
            </a:br>
            <a:r>
              <a:rPr lang="en-US" sz="2400" dirty="0" smtClean="0"/>
              <a:t>concurrent systems C code</a:t>
            </a:r>
          </a:p>
          <a:p>
            <a:pPr lvl="1"/>
            <a:r>
              <a:rPr lang="en-US" sz="2400" b="1" dirty="0" smtClean="0"/>
              <a:t>Critical: </a:t>
            </a:r>
            <a:r>
              <a:rPr lang="en-US" sz="2400" dirty="0" smtClean="0"/>
              <a:t>must </a:t>
            </a:r>
            <a:r>
              <a:rPr lang="en-US" sz="2400" dirty="0" smtClean="0">
                <a:solidFill>
                  <a:srgbClr val="00B050"/>
                </a:solidFill>
              </a:rPr>
              <a:t>provide functional resource abstraction</a:t>
            </a:r>
          </a:p>
          <a:p>
            <a:pPr lvl="1"/>
            <a:r>
              <a:rPr lang="en-US" sz="2400" b="1" dirty="0" smtClean="0"/>
              <a:t>Trusted</a:t>
            </a:r>
            <a:r>
              <a:rPr lang="en-US" sz="2400" dirty="0" smtClean="0"/>
              <a:t>: a grand verification challenge</a:t>
            </a:r>
          </a:p>
          <a:p>
            <a:pPr lvl="1"/>
            <a:endParaRPr lang="en-US" dirty="0" smtClean="0"/>
          </a:p>
          <a:p>
            <a:pPr lvl="1">
              <a:buNone/>
            </a:pPr>
            <a:endParaRPr lang="en-US" dirty="0" smtClean="0"/>
          </a:p>
          <a:p>
            <a:pPr algn="just">
              <a:buNone/>
            </a:pPr>
            <a:endParaRPr lang="en-US" dirty="0"/>
          </a:p>
          <a:p>
            <a:pPr algn="just">
              <a:buNone/>
            </a:pPr>
            <a:endParaRPr lang="en-US" dirty="0" smtClean="0"/>
          </a:p>
          <a:p>
            <a:pPr algn="just">
              <a:buNone/>
            </a:pPr>
            <a:endParaRPr lang="en-US" dirty="0"/>
          </a:p>
          <a:p>
            <a:pPr algn="just">
              <a:buNone/>
            </a:pPr>
            <a:endParaRPr lang="en-US" dirty="0" smtClean="0"/>
          </a:p>
          <a:p>
            <a:pPr algn="just">
              <a:buNone/>
            </a:pPr>
            <a:endParaRPr lang="en-US" dirty="0" smtClean="0"/>
          </a:p>
          <a:p>
            <a:pPr algn="just">
              <a:buNone/>
            </a:pPr>
            <a:endParaRPr lang="en-US" dirty="0" smtClean="0"/>
          </a:p>
          <a:p>
            <a:pPr lvl="1">
              <a:buNone/>
            </a:pPr>
            <a:endParaRPr lang="en-US" dirty="0" smtClean="0"/>
          </a:p>
        </p:txBody>
      </p:sp>
      <p:grpSp>
        <p:nvGrpSpPr>
          <p:cNvPr id="7" name="Group 13"/>
          <p:cNvGrpSpPr/>
          <p:nvPr/>
        </p:nvGrpSpPr>
        <p:grpSpPr>
          <a:xfrm>
            <a:off x="3048000" y="1407160"/>
            <a:ext cx="2514600" cy="1828800"/>
            <a:chOff x="6172200" y="3124200"/>
            <a:chExt cx="2514600" cy="1828800"/>
          </a:xfrm>
        </p:grpSpPr>
        <p:sp>
          <p:nvSpPr>
            <p:cNvPr id="4" name="Rounded Rectangle 3"/>
            <p:cNvSpPr/>
            <p:nvPr/>
          </p:nvSpPr>
          <p:spPr>
            <a:xfrm>
              <a:off x="6172200" y="4191000"/>
              <a:ext cx="2514600" cy="762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Hardware</a:t>
              </a:r>
              <a:endParaRPr lang="en-US" dirty="0"/>
            </a:p>
          </p:txBody>
        </p:sp>
        <p:sp>
          <p:nvSpPr>
            <p:cNvPr id="5" name="Rounded Rectangle 4"/>
            <p:cNvSpPr/>
            <p:nvPr/>
          </p:nvSpPr>
          <p:spPr>
            <a:xfrm>
              <a:off x="6172200" y="3962400"/>
              <a:ext cx="2514600" cy="228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Hypervisor</a:t>
              </a:r>
              <a:endParaRPr lang="en-US" dirty="0"/>
            </a:p>
          </p:txBody>
        </p:sp>
        <p:sp>
          <p:nvSpPr>
            <p:cNvPr id="6" name="Rounded Rectangle 5"/>
            <p:cNvSpPr/>
            <p:nvPr/>
          </p:nvSpPr>
          <p:spPr>
            <a:xfrm>
              <a:off x="6172200" y="3124200"/>
              <a:ext cx="838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p:cNvSpPr/>
            <p:nvPr/>
          </p:nvSpPr>
          <p:spPr>
            <a:xfrm>
              <a:off x="7010400" y="3124200"/>
              <a:ext cx="838200" cy="838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388" name="Picture 4" descr="http://www.wacom-asia.com/vista/img/Vista.gif"/>
            <p:cNvPicPr>
              <a:picLocks noChangeAspect="1" noChangeArrowheads="1"/>
            </p:cNvPicPr>
            <p:nvPr/>
          </p:nvPicPr>
          <p:blipFill>
            <a:blip r:embed="rId2"/>
            <a:srcRect/>
            <a:stretch>
              <a:fillRect/>
            </a:stretch>
          </p:blipFill>
          <p:spPr bwMode="auto">
            <a:xfrm>
              <a:off x="6400800" y="3352800"/>
              <a:ext cx="381000" cy="381000"/>
            </a:xfrm>
            <a:prstGeom prst="rect">
              <a:avLst/>
            </a:prstGeom>
            <a:noFill/>
          </p:spPr>
        </p:pic>
        <p:pic>
          <p:nvPicPr>
            <p:cNvPr id="16390" name="Picture 6" descr="http://www.novosoft-online.com/images/Logo_XP.gif"/>
            <p:cNvPicPr>
              <a:picLocks noChangeAspect="1" noChangeArrowheads="1"/>
            </p:cNvPicPr>
            <p:nvPr/>
          </p:nvPicPr>
          <p:blipFill>
            <a:blip r:embed="rId3"/>
            <a:srcRect/>
            <a:stretch>
              <a:fillRect/>
            </a:stretch>
          </p:blipFill>
          <p:spPr bwMode="auto">
            <a:xfrm>
              <a:off x="7162800" y="3398380"/>
              <a:ext cx="533400" cy="319058"/>
            </a:xfrm>
            <a:prstGeom prst="rect">
              <a:avLst/>
            </a:prstGeom>
            <a:noFill/>
          </p:spPr>
        </p:pic>
        <p:sp>
          <p:nvSpPr>
            <p:cNvPr id="12" name="Rounded Rectangle 11"/>
            <p:cNvSpPr/>
            <p:nvPr/>
          </p:nvSpPr>
          <p:spPr>
            <a:xfrm>
              <a:off x="7848600" y="3124200"/>
              <a:ext cx="838200"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392" name="Picture 8" descr="http://content.answers.com/main/content/wp/en/d/de/Windows_Server_System_logo.jpg"/>
            <p:cNvPicPr>
              <a:picLocks noChangeAspect="1" noChangeArrowheads="1"/>
            </p:cNvPicPr>
            <p:nvPr/>
          </p:nvPicPr>
          <p:blipFill>
            <a:blip r:embed="rId4" cstate="print"/>
            <a:srcRect/>
            <a:stretch>
              <a:fillRect/>
            </a:stretch>
          </p:blipFill>
          <p:spPr bwMode="auto">
            <a:xfrm>
              <a:off x="8001000" y="3352800"/>
              <a:ext cx="546100" cy="360426"/>
            </a:xfrm>
            <a:prstGeom prst="rect">
              <a:avLst/>
            </a:prstGeom>
            <a:noFill/>
          </p:spPr>
        </p:pic>
      </p:gr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DB31DF83-500D-4ACA-A009-17522497E0E3}" type="slidenum">
              <a:rPr lang="en-US" smtClean="0"/>
              <a:pPr/>
              <a:t>92</a:t>
            </a:fld>
            <a:endParaRPr lang="en-US"/>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0" y="30480"/>
          <a:ext cx="9048520" cy="6858000"/>
        </p:xfrm>
        <a:graphic>
          <a:graphicData uri="http://schemas.openxmlformats.org/presentationml/2006/ole">
            <p:oleObj spid="_x0000_s519170" r:id="rId3" imgW="5932408" imgH="9663430" progId="Visio.Drawing.11">
              <p:embed/>
            </p:oleObj>
          </a:graphicData>
        </a:graphic>
      </p:graphicFrame>
      <p:sp>
        <p:nvSpPr>
          <p:cNvPr id="8" name="TextBox 7"/>
          <p:cNvSpPr txBox="1"/>
          <p:nvPr/>
        </p:nvSpPr>
        <p:spPr>
          <a:xfrm>
            <a:off x="4953000" y="248920"/>
            <a:ext cx="3886200" cy="2246769"/>
          </a:xfrm>
          <a:prstGeom prst="rect">
            <a:avLst/>
          </a:prstGeom>
          <a:noFill/>
        </p:spPr>
        <p:txBody>
          <a:bodyPr wrap="square" rtlCol="0">
            <a:spAutoFit/>
          </a:bodyPr>
          <a:lstStyle/>
          <a:p>
            <a:r>
              <a:rPr lang="en-US" sz="2800" dirty="0" smtClean="0">
                <a:solidFill>
                  <a:srgbClr val="FF0000"/>
                </a:solidFill>
              </a:rPr>
              <a:t>  Hypervisor Architecture</a:t>
            </a:r>
          </a:p>
          <a:p>
            <a:endParaRPr lang="en-US" sz="2800" dirty="0" smtClean="0">
              <a:solidFill>
                <a:srgbClr val="FF0000"/>
              </a:solidFill>
            </a:endParaRPr>
          </a:p>
          <a:p>
            <a:endParaRPr lang="en-US" sz="2800" dirty="0" smtClean="0">
              <a:solidFill>
                <a:srgbClr val="FF0000"/>
              </a:solidFill>
            </a:endParaRPr>
          </a:p>
          <a:p>
            <a:endParaRPr lang="en-US" sz="2800" dirty="0" smtClean="0">
              <a:solidFill>
                <a:srgbClr val="FF0000"/>
              </a:solidFill>
            </a:endParaRPr>
          </a:p>
          <a:p>
            <a:pPr algn="ctr"/>
            <a:r>
              <a:rPr lang="en-US" sz="2800" dirty="0" smtClean="0">
                <a:solidFill>
                  <a:srgbClr val="FF0000"/>
                </a:solidFill>
              </a:rPr>
              <a:t>is well layered!</a:t>
            </a:r>
            <a:endParaRPr lang="en-US" sz="28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to be verified?</a:t>
            </a:r>
            <a:endParaRPr lang="en-US" dirty="0"/>
          </a:p>
        </p:txBody>
      </p:sp>
      <p:sp>
        <p:nvSpPr>
          <p:cNvPr id="3" name="Content Placeholder 2"/>
          <p:cNvSpPr>
            <a:spLocks noGrp="1"/>
          </p:cNvSpPr>
          <p:nvPr>
            <p:ph idx="1"/>
          </p:nvPr>
        </p:nvSpPr>
        <p:spPr>
          <a:xfrm>
            <a:off x="381000" y="1412875"/>
            <a:ext cx="8382000" cy="5503045"/>
          </a:xfrm>
        </p:spPr>
        <p:txBody>
          <a:bodyPr/>
          <a:lstStyle/>
          <a:p>
            <a:r>
              <a:rPr lang="en-US" dirty="0" smtClean="0"/>
              <a:t>Source code </a:t>
            </a:r>
          </a:p>
          <a:p>
            <a:pPr lvl="1"/>
            <a:r>
              <a:rPr lang="en-US" dirty="0" smtClean="0"/>
              <a:t>C + x64 assembly</a:t>
            </a:r>
          </a:p>
          <a:p>
            <a:endParaRPr lang="en-US" dirty="0" smtClean="0"/>
          </a:p>
          <a:p>
            <a:r>
              <a:rPr lang="en-US" dirty="0" smtClean="0"/>
              <a:t>Sample verifiable slices:</a:t>
            </a:r>
          </a:p>
          <a:p>
            <a:pPr lvl="1"/>
            <a:r>
              <a:rPr lang="en-US" b="1" dirty="0" smtClean="0"/>
              <a:t>Safety</a:t>
            </a:r>
            <a:r>
              <a:rPr lang="en-US" dirty="0" smtClean="0"/>
              <a:t>: Basic memory safety</a:t>
            </a:r>
          </a:p>
          <a:p>
            <a:pPr lvl="1"/>
            <a:r>
              <a:rPr lang="en-US" b="1" dirty="0" smtClean="0"/>
              <a:t>Functionality</a:t>
            </a:r>
            <a:r>
              <a:rPr lang="en-US" dirty="0" smtClean="0"/>
              <a:t>: Hypervisor simulates a number of virtual x64 machines.</a:t>
            </a:r>
          </a:p>
          <a:p>
            <a:pPr lvl="1"/>
            <a:r>
              <a:rPr lang="en-US" b="1" dirty="0" smtClean="0"/>
              <a:t>Utility</a:t>
            </a:r>
            <a:r>
              <a:rPr lang="en-US" dirty="0" smtClean="0"/>
              <a:t>: Hypervisor services guest OS with available resources.</a:t>
            </a:r>
          </a:p>
          <a:p>
            <a:pPr lvl="1"/>
            <a:endParaRPr lang="en-US" dirty="0"/>
          </a:p>
          <a:p>
            <a:pPr>
              <a:buNone/>
            </a:pPr>
            <a:endParaRPr lang="en-US" dirty="0"/>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9492" y="2673172"/>
            <a:ext cx="8884508" cy="1828193"/>
          </a:xfrm>
        </p:spPr>
        <p:txBody>
          <a:bodyPr/>
          <a:lstStyle/>
          <a:p>
            <a:r>
              <a:rPr sz="4400" b="1" smtClean="0"/>
              <a:t>HAVOC</a:t>
            </a:r>
          </a:p>
          <a:p>
            <a:r>
              <a:rPr sz="4400" b="1" smtClean="0"/>
              <a:t>Verifying Windows Components</a:t>
            </a:r>
            <a:endParaRPr lang="en-US" sz="4400" b="1" dirty="0"/>
          </a:p>
        </p:txBody>
      </p:sp>
      <p:sp>
        <p:nvSpPr>
          <p:cNvPr id="4" name="Rectangle 3"/>
          <p:cNvSpPr/>
          <p:nvPr/>
        </p:nvSpPr>
        <p:spPr>
          <a:xfrm>
            <a:off x="3862664" y="5835641"/>
            <a:ext cx="5124929" cy="646331"/>
          </a:xfrm>
          <a:prstGeom prst="rect">
            <a:avLst/>
          </a:prstGeom>
        </p:spPr>
        <p:txBody>
          <a:bodyPr wrap="none">
            <a:spAutoFit/>
          </a:bodyPr>
          <a:lstStyle/>
          <a:p>
            <a:r>
              <a:rPr lang="en-US" dirty="0" smtClean="0">
                <a:solidFill>
                  <a:schemeClr val="bg1"/>
                </a:solidFill>
              </a:rPr>
              <a:t>Lahiri &amp; Qadeer, POPL’08,</a:t>
            </a:r>
          </a:p>
          <a:p>
            <a:r>
              <a:rPr lang="en-US" dirty="0" smtClean="0">
                <a:solidFill>
                  <a:schemeClr val="bg1"/>
                </a:solidFill>
              </a:rPr>
              <a:t>Also: Ball, Hackett, Lahiri, Qadeer, MSR-TR-08-82.</a:t>
            </a:r>
          </a:p>
        </p:txBody>
      </p:sp>
      <p:pic>
        <p:nvPicPr>
          <p:cNvPr id="5" name="Picture 4" descr="shuvendu.jpg"/>
          <p:cNvPicPr>
            <a:picLocks noChangeAspect="1"/>
          </p:cNvPicPr>
          <p:nvPr/>
        </p:nvPicPr>
        <p:blipFill>
          <a:blip r:embed="rId2" cstate="print"/>
          <a:stretch>
            <a:fillRect/>
          </a:stretch>
        </p:blipFill>
        <p:spPr>
          <a:xfrm>
            <a:off x="7346376" y="5422019"/>
            <a:ext cx="554645" cy="604717"/>
          </a:xfrm>
          <a:prstGeom prst="rect">
            <a:avLst/>
          </a:prstGeom>
        </p:spPr>
      </p:pic>
      <p:pic>
        <p:nvPicPr>
          <p:cNvPr id="6" name="Picture 5" descr="qadeer.jpg"/>
          <p:cNvPicPr>
            <a:picLocks noChangeAspect="1"/>
          </p:cNvPicPr>
          <p:nvPr/>
        </p:nvPicPr>
        <p:blipFill>
          <a:blip r:embed="rId3"/>
          <a:stretch>
            <a:fillRect/>
          </a:stretch>
        </p:blipFill>
        <p:spPr>
          <a:xfrm>
            <a:off x="7900604" y="5422133"/>
            <a:ext cx="573741" cy="609600"/>
          </a:xfrm>
          <a:prstGeom prst="rect">
            <a:avLst/>
          </a:prstGeom>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srcRect l="16618" t="17489" r="16125" b="32950"/>
          <a:stretch>
            <a:fillRect/>
          </a:stretch>
        </p:blipFill>
        <p:spPr bwMode="auto">
          <a:xfrm>
            <a:off x="0" y="1075040"/>
            <a:ext cx="6833286" cy="4028302"/>
          </a:xfrm>
          <a:prstGeom prst="rect">
            <a:avLst/>
          </a:prstGeom>
          <a:noFill/>
          <a:ln w="9525">
            <a:noFill/>
            <a:miter lim="800000"/>
            <a:headEnd/>
            <a:tailEnd/>
          </a:ln>
          <a:effectLst/>
        </p:spPr>
      </p:pic>
      <p:sp>
        <p:nvSpPr>
          <p:cNvPr id="3" name="Title 2"/>
          <p:cNvSpPr>
            <a:spLocks noGrp="1"/>
          </p:cNvSpPr>
          <p:nvPr>
            <p:ph type="title"/>
          </p:nvPr>
        </p:nvSpPr>
        <p:spPr/>
        <p:txBody>
          <a:bodyPr/>
          <a:lstStyle/>
          <a:p>
            <a:r>
              <a:rPr smtClean="0"/>
              <a:t>HAVOC's Architecture</a:t>
            </a:r>
            <a:endParaRPr lang="en-US" dirty="0"/>
          </a:p>
        </p:txBody>
      </p:sp>
      <p:pic>
        <p:nvPicPr>
          <p:cNvPr id="4" name="Picture 2"/>
          <p:cNvPicPr>
            <a:picLocks noChangeAspect="1" noChangeArrowheads="1"/>
          </p:cNvPicPr>
          <p:nvPr/>
        </p:nvPicPr>
        <p:blipFill>
          <a:blip r:embed="rId3"/>
          <a:srcRect l="14716" t="28877" r="12676" b="33876"/>
          <a:stretch>
            <a:fillRect/>
          </a:stretch>
        </p:blipFill>
        <p:spPr bwMode="auto">
          <a:xfrm>
            <a:off x="4732638" y="4863028"/>
            <a:ext cx="4411362" cy="1994972"/>
          </a:xfrm>
          <a:prstGeom prst="rect">
            <a:avLst/>
          </a:prstGeom>
          <a:noFill/>
          <a:ln w="9525">
            <a:noFill/>
            <a:miter lim="800000"/>
            <a:headEnd/>
            <a:tailEnd/>
          </a:ln>
          <a:effectLst/>
        </p:spPr>
      </p:pic>
      <p:sp>
        <p:nvSpPr>
          <p:cNvPr id="6" name="Rectangle 5"/>
          <p:cNvSpPr/>
          <p:nvPr/>
        </p:nvSpPr>
        <p:spPr bwMode="auto">
          <a:xfrm>
            <a:off x="2180492" y="4461468"/>
            <a:ext cx="1959429" cy="55265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5" name="Picture 4" descr="z3.png"/>
          <p:cNvPicPr>
            <a:picLocks noChangeAspect="1"/>
          </p:cNvPicPr>
          <p:nvPr/>
        </p:nvPicPr>
        <p:blipFill>
          <a:blip r:embed="rId4"/>
          <a:stretch>
            <a:fillRect/>
          </a:stretch>
        </p:blipFill>
        <p:spPr>
          <a:xfrm>
            <a:off x="2798528" y="4557877"/>
            <a:ext cx="788733" cy="395961"/>
          </a:xfrm>
          <a:prstGeom prst="rect">
            <a:avLst/>
          </a:prstGeom>
        </p:spPr>
      </p:pic>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Heaps and Shapes</a:t>
            </a:r>
            <a:endParaRPr lang="en-US" dirty="0"/>
          </a:p>
        </p:txBody>
      </p:sp>
      <p:pic>
        <p:nvPicPr>
          <p:cNvPr id="275458" name="Picture 2"/>
          <p:cNvPicPr>
            <a:picLocks noChangeAspect="1" noChangeArrowheads="1"/>
          </p:cNvPicPr>
          <p:nvPr/>
        </p:nvPicPr>
        <p:blipFill>
          <a:blip r:embed="rId2"/>
          <a:srcRect l="36365" t="29493" r="13649" b="11824"/>
          <a:stretch>
            <a:fillRect/>
          </a:stretch>
        </p:blipFill>
        <p:spPr bwMode="auto">
          <a:xfrm>
            <a:off x="148281" y="1433383"/>
            <a:ext cx="5078626" cy="4769708"/>
          </a:xfrm>
          <a:prstGeom prst="rect">
            <a:avLst/>
          </a:prstGeom>
          <a:ln>
            <a:noFill/>
          </a:ln>
          <a:effectLst>
            <a:outerShdw blurRad="292100" dist="139700" dir="2700000" algn="tl" rotWithShape="0">
              <a:srgbClr val="333333">
                <a:alpha val="65000"/>
              </a:srgbClr>
            </a:outerShdw>
          </a:effectLst>
        </p:spPr>
      </p:pic>
      <p:pic>
        <p:nvPicPr>
          <p:cNvPr id="275459" name="Picture 3"/>
          <p:cNvPicPr>
            <a:picLocks noChangeAspect="1" noChangeArrowheads="1"/>
          </p:cNvPicPr>
          <p:nvPr/>
        </p:nvPicPr>
        <p:blipFill>
          <a:blip r:embed="rId3"/>
          <a:srcRect l="41743" t="28581" r="5351" b="24139"/>
          <a:stretch>
            <a:fillRect/>
          </a:stretch>
        </p:blipFill>
        <p:spPr bwMode="auto">
          <a:xfrm>
            <a:off x="4448435" y="2038864"/>
            <a:ext cx="4411362" cy="3153871"/>
          </a:xfrm>
          <a:prstGeom prst="rect">
            <a:avLst/>
          </a:prstGeom>
          <a:noFill/>
          <a:ln w="9525">
            <a:noFill/>
            <a:miter lim="800000"/>
            <a:headEnd/>
            <a:tailEnd/>
          </a:ln>
          <a:effectLst/>
        </p:spPr>
      </p:pic>
      <p:sp>
        <p:nvSpPr>
          <p:cNvPr id="7" name="TextBox 6"/>
          <p:cNvSpPr txBox="1"/>
          <p:nvPr/>
        </p:nvSpPr>
        <p:spPr>
          <a:xfrm>
            <a:off x="401933" y="6340509"/>
            <a:ext cx="4507709" cy="369332"/>
          </a:xfrm>
          <a:prstGeom prst="rect">
            <a:avLst/>
          </a:prstGeom>
          <a:noFill/>
        </p:spPr>
        <p:txBody>
          <a:bodyPr wrap="none" rtlCol="0">
            <a:spAutoFit/>
          </a:bodyPr>
          <a:lstStyle/>
          <a:p>
            <a:r>
              <a:rPr lang="en-US" dirty="0" smtClean="0">
                <a:solidFill>
                  <a:schemeClr val="bg1"/>
                </a:solidFill>
              </a:rPr>
              <a:t>Doubly linked lists in Windows Kernel code</a:t>
            </a:r>
          </a:p>
        </p:txBody>
      </p:sp>
      <p:sp>
        <p:nvSpPr>
          <p:cNvPr id="8" name="TextBox 7"/>
          <p:cNvSpPr txBox="1"/>
          <p:nvPr/>
        </p:nvSpPr>
        <p:spPr>
          <a:xfrm>
            <a:off x="5769428" y="5568461"/>
            <a:ext cx="3281411" cy="646331"/>
          </a:xfrm>
          <a:prstGeom prst="rect">
            <a:avLst/>
          </a:prstGeom>
          <a:noFill/>
        </p:spPr>
        <p:txBody>
          <a:bodyPr wrap="none" rtlCol="0">
            <a:spAutoFit/>
          </a:bodyPr>
          <a:lstStyle/>
          <a:p>
            <a:r>
              <a:rPr lang="en-US" dirty="0" smtClean="0">
                <a:solidFill>
                  <a:schemeClr val="bg1"/>
                </a:solidFill>
              </a:rPr>
              <a:t>Representative shape graph</a:t>
            </a:r>
            <a:br>
              <a:rPr lang="en-US" dirty="0" smtClean="0">
                <a:solidFill>
                  <a:schemeClr val="bg1"/>
                </a:solidFill>
              </a:rPr>
            </a:br>
            <a:r>
              <a:rPr lang="en-US" dirty="0" smtClean="0">
                <a:solidFill>
                  <a:schemeClr val="bg1"/>
                </a:solidFill>
              </a:rPr>
              <a:t>in Windows Kernel component</a:t>
            </a: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81000" y="230187"/>
            <a:ext cx="8382000" cy="553998"/>
          </a:xfrm>
        </p:spPr>
        <p:txBody>
          <a:bodyPr/>
          <a:lstStyle/>
          <a:p>
            <a:pPr eaLnBrk="1" hangingPunct="1"/>
            <a:r>
              <a:rPr sz="4000" smtClean="0"/>
              <a:t>Precise and expressive heap reasoning</a:t>
            </a:r>
            <a:endParaRPr lang="en-US" sz="4000" dirty="0" smtClean="0"/>
          </a:p>
        </p:txBody>
      </p:sp>
      <p:sp>
        <p:nvSpPr>
          <p:cNvPr id="39" name="Content Placeholder 38"/>
          <p:cNvSpPr>
            <a:spLocks noGrp="1"/>
          </p:cNvSpPr>
          <p:nvPr>
            <p:ph idx="1"/>
          </p:nvPr>
        </p:nvSpPr>
        <p:spPr>
          <a:xfrm>
            <a:off x="364291" y="3803317"/>
            <a:ext cx="8382000" cy="2885405"/>
          </a:xfrm>
        </p:spPr>
        <p:txBody>
          <a:bodyPr/>
          <a:lstStyle/>
          <a:p>
            <a:endParaRPr lang="en-US" dirty="0" smtClean="0"/>
          </a:p>
          <a:p>
            <a:pPr lvl="1"/>
            <a:endParaRPr lang="en-US" sz="1400" dirty="0" smtClean="0"/>
          </a:p>
          <a:p>
            <a:pPr lvl="1"/>
            <a:endParaRPr lang="en-US" sz="1400" dirty="0" smtClean="0"/>
          </a:p>
          <a:p>
            <a:r>
              <a:rPr lang="en-US" sz="1800" dirty="0" smtClean="0"/>
              <a:t>Pointer Arithmetic</a:t>
            </a:r>
            <a:r>
              <a:rPr lang="en-US" sz="1400" dirty="0" smtClean="0"/>
              <a:t/>
            </a:r>
            <a:br>
              <a:rPr lang="en-US" sz="1400" dirty="0" smtClean="0"/>
            </a:br>
            <a:r>
              <a:rPr lang="en-US" sz="1400" dirty="0" smtClean="0"/>
              <a:t>	</a:t>
            </a:r>
            <a:r>
              <a:rPr lang="en-US" sz="2000" dirty="0" smtClean="0"/>
              <a:t>q  = CONTAINING_RECORD(p, IRP, link) </a:t>
            </a:r>
            <a:br>
              <a:rPr lang="en-US" sz="2000" dirty="0" smtClean="0"/>
            </a:br>
            <a:r>
              <a:rPr lang="en-US" sz="2000" dirty="0" smtClean="0"/>
              <a:t>			 = (IRP *) ((char*)p – (char*)(&amp;(((IRP *)0)</a:t>
            </a:r>
            <a:r>
              <a:rPr lang="en-US" sz="2000" dirty="0" smtClean="0">
                <a:sym typeface="Symbol" pitchFamily="18" charset="2"/>
              </a:rPr>
              <a:t>link)))</a:t>
            </a:r>
          </a:p>
          <a:p>
            <a:endParaRPr lang="en-US" sz="1400" dirty="0" smtClean="0"/>
          </a:p>
          <a:p>
            <a:r>
              <a:rPr lang="en-US" sz="1800" dirty="0" smtClean="0"/>
              <a:t>Transitive Closure	</a:t>
            </a:r>
            <a:r>
              <a:rPr lang="en-US" sz="1400" dirty="0" smtClean="0"/>
              <a:t/>
            </a:r>
            <a:br>
              <a:rPr lang="en-US" sz="1400" dirty="0" smtClean="0"/>
            </a:br>
            <a:r>
              <a:rPr lang="en-US" sz="1400" dirty="0" smtClean="0"/>
              <a:t>	</a:t>
            </a:r>
            <a:r>
              <a:rPr lang="en-US" sz="2000" dirty="0" smtClean="0">
                <a:solidFill>
                  <a:srgbClr val="7030A0"/>
                </a:solidFill>
              </a:rPr>
              <a:t>Reach(next, u</a:t>
            </a:r>
            <a:r>
              <a:rPr lang="en-US" sz="2000" dirty="0" smtClean="0"/>
              <a:t>) </a:t>
            </a:r>
            <a:r>
              <a:rPr lang="en-US" sz="2000" dirty="0" smtClean="0">
                <a:sym typeface="Symbol" pitchFamily="18" charset="2"/>
              </a:rPr>
              <a:t></a:t>
            </a:r>
            <a:r>
              <a:rPr lang="en-US" sz="2000" dirty="0" smtClean="0"/>
              <a:t>  </a:t>
            </a:r>
            <a:r>
              <a:rPr lang="en-US" sz="2000" dirty="0" smtClean="0">
                <a:solidFill>
                  <a:srgbClr val="7030A0"/>
                </a:solidFill>
              </a:rPr>
              <a:t>{u, u-&gt;next, u-&gt;next-&gt;next, …}</a:t>
            </a:r>
            <a:br>
              <a:rPr lang="en-US" sz="2000" dirty="0" smtClean="0">
                <a:solidFill>
                  <a:srgbClr val="7030A0"/>
                </a:solidFill>
              </a:rPr>
            </a:br>
            <a:r>
              <a:rPr lang="en-US" sz="2000" dirty="0" smtClean="0">
                <a:solidFill>
                  <a:srgbClr val="7030A0"/>
                </a:solidFill>
              </a:rPr>
              <a:t>	</a:t>
            </a:r>
            <a:r>
              <a:rPr lang="en-US" sz="1600" dirty="0" err="1" smtClean="0">
                <a:solidFill>
                  <a:srgbClr val="C00000"/>
                </a:solidFill>
              </a:rPr>
              <a:t>forall</a:t>
            </a:r>
            <a:r>
              <a:rPr lang="en-US" sz="1600" dirty="0" smtClean="0">
                <a:solidFill>
                  <a:srgbClr val="C00000"/>
                </a:solidFill>
              </a:rPr>
              <a:t> (x, Reach(</a:t>
            </a:r>
            <a:r>
              <a:rPr lang="en-US" sz="1600" dirty="0" err="1" smtClean="0">
                <a:solidFill>
                  <a:srgbClr val="C00000"/>
                </a:solidFill>
              </a:rPr>
              <a:t>next,p</a:t>
            </a:r>
            <a:r>
              <a:rPr lang="en-US" sz="1600" dirty="0" smtClean="0">
                <a:solidFill>
                  <a:srgbClr val="C00000"/>
                </a:solidFill>
              </a:rPr>
              <a:t>), CONTAINING_RECORD(x, IRP, link)-&gt;state == PENDING)</a:t>
            </a:r>
            <a:endParaRPr lang="en-US" dirty="0" smtClean="0"/>
          </a:p>
        </p:txBody>
      </p:sp>
      <p:sp>
        <p:nvSpPr>
          <p:cNvPr id="20485" name="Rectangle 4"/>
          <p:cNvSpPr>
            <a:spLocks noChangeArrowheads="1"/>
          </p:cNvSpPr>
          <p:nvPr/>
        </p:nvSpPr>
        <p:spPr bwMode="auto">
          <a:xfrm>
            <a:off x="2555875" y="1916113"/>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6" name="Rectangle 5"/>
          <p:cNvSpPr>
            <a:spLocks noChangeArrowheads="1"/>
          </p:cNvSpPr>
          <p:nvPr/>
        </p:nvSpPr>
        <p:spPr bwMode="auto">
          <a:xfrm>
            <a:off x="2555875" y="2906713"/>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7" name="Line 6"/>
          <p:cNvSpPr>
            <a:spLocks noChangeShapeType="1"/>
          </p:cNvSpPr>
          <p:nvPr/>
        </p:nvSpPr>
        <p:spPr bwMode="auto">
          <a:xfrm>
            <a:off x="2555875" y="3259138"/>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88" name="Text Box 7"/>
          <p:cNvSpPr txBox="1">
            <a:spLocks noChangeArrowheads="1"/>
          </p:cNvSpPr>
          <p:nvPr/>
        </p:nvSpPr>
        <p:spPr bwMode="auto">
          <a:xfrm>
            <a:off x="3049588" y="2890838"/>
            <a:ext cx="674993" cy="707886"/>
          </a:xfrm>
          <a:prstGeom prst="rect">
            <a:avLst/>
          </a:prstGeom>
          <a:noFill/>
          <a:ln w="9525">
            <a:noFill/>
            <a:miter lim="800000"/>
            <a:headEnd/>
            <a:tailEnd/>
          </a:ln>
        </p:spPr>
        <p:txBody>
          <a:bodyPr wrap="none">
            <a:spAutoFit/>
          </a:bodyPr>
          <a:lstStyle/>
          <a:p>
            <a:r>
              <a:rPr lang="en-US" sz="2000">
                <a:solidFill>
                  <a:schemeClr val="bg1"/>
                </a:solidFill>
              </a:rPr>
              <a:t>next</a:t>
            </a:r>
          </a:p>
          <a:p>
            <a:r>
              <a:rPr lang="en-US" sz="2000">
                <a:solidFill>
                  <a:schemeClr val="bg1"/>
                </a:solidFill>
              </a:rPr>
              <a:t>prev</a:t>
            </a:r>
          </a:p>
        </p:txBody>
      </p:sp>
      <p:sp>
        <p:nvSpPr>
          <p:cNvPr id="20489" name="Text Box 8"/>
          <p:cNvSpPr txBox="1">
            <a:spLocks noChangeArrowheads="1"/>
          </p:cNvSpPr>
          <p:nvPr/>
        </p:nvSpPr>
        <p:spPr bwMode="auto">
          <a:xfrm>
            <a:off x="2997200" y="1504950"/>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0" name="Text Box 9"/>
          <p:cNvSpPr txBox="1">
            <a:spLocks noChangeArrowheads="1"/>
          </p:cNvSpPr>
          <p:nvPr/>
        </p:nvSpPr>
        <p:spPr bwMode="auto">
          <a:xfrm>
            <a:off x="2479675" y="2565400"/>
            <a:ext cx="676275" cy="400050"/>
          </a:xfrm>
          <a:prstGeom prst="rect">
            <a:avLst/>
          </a:prstGeom>
          <a:noFill/>
          <a:ln w="9525">
            <a:noFill/>
            <a:miter lim="800000"/>
            <a:headEnd/>
            <a:tailEnd/>
          </a:ln>
        </p:spPr>
        <p:txBody>
          <a:bodyPr wrap="none">
            <a:spAutoFit/>
          </a:bodyPr>
          <a:lstStyle/>
          <a:p>
            <a:r>
              <a:rPr lang="en-US" sz="2000">
                <a:solidFill>
                  <a:schemeClr val="bg1"/>
                </a:solidFill>
              </a:rPr>
              <a:t>link </a:t>
            </a:r>
          </a:p>
        </p:txBody>
      </p:sp>
      <p:sp>
        <p:nvSpPr>
          <p:cNvPr id="20491" name="Rectangle 10"/>
          <p:cNvSpPr>
            <a:spLocks noChangeArrowheads="1"/>
          </p:cNvSpPr>
          <p:nvPr/>
        </p:nvSpPr>
        <p:spPr bwMode="auto">
          <a:xfrm>
            <a:off x="5375275" y="1917700"/>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2" name="Rectangle 11"/>
          <p:cNvSpPr>
            <a:spLocks noChangeArrowheads="1"/>
          </p:cNvSpPr>
          <p:nvPr/>
        </p:nvSpPr>
        <p:spPr bwMode="auto">
          <a:xfrm>
            <a:off x="5375275" y="2908300"/>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3" name="Line 12"/>
          <p:cNvSpPr>
            <a:spLocks noChangeShapeType="1"/>
          </p:cNvSpPr>
          <p:nvPr/>
        </p:nvSpPr>
        <p:spPr bwMode="auto">
          <a:xfrm>
            <a:off x="5375275" y="3260725"/>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94" name="Text Box 13"/>
          <p:cNvSpPr txBox="1">
            <a:spLocks noChangeArrowheads="1"/>
          </p:cNvSpPr>
          <p:nvPr/>
        </p:nvSpPr>
        <p:spPr bwMode="auto">
          <a:xfrm>
            <a:off x="5868988" y="2892425"/>
            <a:ext cx="674993" cy="707886"/>
          </a:xfrm>
          <a:prstGeom prst="rect">
            <a:avLst/>
          </a:prstGeom>
          <a:noFill/>
          <a:ln w="9525">
            <a:noFill/>
            <a:miter lim="800000"/>
            <a:headEnd/>
            <a:tailEnd/>
          </a:ln>
        </p:spPr>
        <p:txBody>
          <a:bodyPr wrap="none">
            <a:spAutoFit/>
          </a:bodyPr>
          <a:lstStyle/>
          <a:p>
            <a:r>
              <a:rPr lang="en-US" sz="2000" dirty="0">
                <a:solidFill>
                  <a:schemeClr val="bg1"/>
                </a:solidFill>
              </a:rPr>
              <a:t>next</a:t>
            </a:r>
          </a:p>
          <a:p>
            <a:r>
              <a:rPr lang="en-US" sz="2000" dirty="0" err="1">
                <a:solidFill>
                  <a:schemeClr val="bg1"/>
                </a:solidFill>
              </a:rPr>
              <a:t>prev</a:t>
            </a:r>
            <a:endParaRPr lang="en-US" sz="2000" dirty="0">
              <a:solidFill>
                <a:schemeClr val="bg1"/>
              </a:solidFill>
            </a:endParaRPr>
          </a:p>
        </p:txBody>
      </p:sp>
      <p:sp>
        <p:nvSpPr>
          <p:cNvPr id="20495" name="Text Box 14"/>
          <p:cNvSpPr txBox="1">
            <a:spLocks noChangeArrowheads="1"/>
          </p:cNvSpPr>
          <p:nvPr/>
        </p:nvSpPr>
        <p:spPr bwMode="auto">
          <a:xfrm>
            <a:off x="5816600" y="1506538"/>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6" name="Text Box 15"/>
          <p:cNvSpPr txBox="1">
            <a:spLocks noChangeArrowheads="1"/>
          </p:cNvSpPr>
          <p:nvPr/>
        </p:nvSpPr>
        <p:spPr bwMode="auto">
          <a:xfrm>
            <a:off x="5299075" y="2565400"/>
            <a:ext cx="600075" cy="400050"/>
          </a:xfrm>
          <a:prstGeom prst="rect">
            <a:avLst/>
          </a:prstGeom>
          <a:noFill/>
          <a:ln w="9525">
            <a:noFill/>
            <a:miter lim="800000"/>
            <a:headEnd/>
            <a:tailEnd/>
          </a:ln>
        </p:spPr>
        <p:txBody>
          <a:bodyPr wrap="none">
            <a:spAutoFit/>
          </a:bodyPr>
          <a:lstStyle/>
          <a:p>
            <a:r>
              <a:rPr lang="en-US" sz="2000">
                <a:solidFill>
                  <a:schemeClr val="bg1"/>
                </a:solidFill>
              </a:rPr>
              <a:t>link</a:t>
            </a:r>
          </a:p>
        </p:txBody>
      </p:sp>
      <p:sp>
        <p:nvSpPr>
          <p:cNvPr id="20497" name="Freeform 16"/>
          <p:cNvSpPr>
            <a:spLocks/>
          </p:cNvSpPr>
          <p:nvPr/>
        </p:nvSpPr>
        <p:spPr bwMode="auto">
          <a:xfrm>
            <a:off x="40798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8" name="Freeform 17"/>
          <p:cNvSpPr>
            <a:spLocks/>
          </p:cNvSpPr>
          <p:nvPr/>
        </p:nvSpPr>
        <p:spPr bwMode="auto">
          <a:xfrm>
            <a:off x="42322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9" name="Freeform 18"/>
          <p:cNvSpPr>
            <a:spLocks/>
          </p:cNvSpPr>
          <p:nvPr/>
        </p:nvSpPr>
        <p:spPr bwMode="auto">
          <a:xfrm>
            <a:off x="68992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0" name="Freeform 19"/>
          <p:cNvSpPr>
            <a:spLocks/>
          </p:cNvSpPr>
          <p:nvPr/>
        </p:nvSpPr>
        <p:spPr bwMode="auto">
          <a:xfrm>
            <a:off x="14128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1" name="Oval 20"/>
          <p:cNvSpPr>
            <a:spLocks noChangeArrowheads="1"/>
          </p:cNvSpPr>
          <p:nvPr/>
        </p:nvSpPr>
        <p:spPr bwMode="auto">
          <a:xfrm>
            <a:off x="82708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2" name="Oval 21"/>
          <p:cNvSpPr>
            <a:spLocks noChangeArrowheads="1"/>
          </p:cNvSpPr>
          <p:nvPr/>
        </p:nvSpPr>
        <p:spPr bwMode="auto">
          <a:xfrm>
            <a:off x="84232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3" name="Oval 22"/>
          <p:cNvSpPr>
            <a:spLocks noChangeArrowheads="1"/>
          </p:cNvSpPr>
          <p:nvPr/>
        </p:nvSpPr>
        <p:spPr bwMode="auto">
          <a:xfrm>
            <a:off x="857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4" name="Oval 23"/>
          <p:cNvSpPr>
            <a:spLocks noChangeArrowheads="1"/>
          </p:cNvSpPr>
          <p:nvPr/>
        </p:nvSpPr>
        <p:spPr bwMode="auto">
          <a:xfrm>
            <a:off x="95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5" name="Oval 24"/>
          <p:cNvSpPr>
            <a:spLocks noChangeArrowheads="1"/>
          </p:cNvSpPr>
          <p:nvPr/>
        </p:nvSpPr>
        <p:spPr bwMode="auto">
          <a:xfrm>
            <a:off x="11080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6" name="Oval 25"/>
          <p:cNvSpPr>
            <a:spLocks noChangeArrowheads="1"/>
          </p:cNvSpPr>
          <p:nvPr/>
        </p:nvSpPr>
        <p:spPr bwMode="auto">
          <a:xfrm>
            <a:off x="12604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grpSp>
        <p:nvGrpSpPr>
          <p:cNvPr id="2" name="Group 26"/>
          <p:cNvGrpSpPr>
            <a:grpSpLocks/>
          </p:cNvGrpSpPr>
          <p:nvPr/>
        </p:nvGrpSpPr>
        <p:grpSpPr bwMode="auto">
          <a:xfrm>
            <a:off x="1065213" y="2114550"/>
            <a:ext cx="1490662" cy="792163"/>
            <a:chOff x="309" y="1229"/>
            <a:chExt cx="939" cy="499"/>
          </a:xfrm>
        </p:grpSpPr>
        <p:sp>
          <p:nvSpPr>
            <p:cNvPr id="20512" name="Text Box 27"/>
            <p:cNvSpPr txBox="1">
              <a:spLocks noChangeArrowheads="1"/>
            </p:cNvSpPr>
            <p:nvPr/>
          </p:nvSpPr>
          <p:spPr bwMode="auto">
            <a:xfrm>
              <a:off x="309" y="1229"/>
              <a:ext cx="201" cy="233"/>
            </a:xfrm>
            <a:prstGeom prst="rect">
              <a:avLst/>
            </a:prstGeom>
            <a:noFill/>
            <a:ln w="9525">
              <a:noFill/>
              <a:miter lim="800000"/>
              <a:headEnd/>
              <a:tailEnd/>
            </a:ln>
          </p:spPr>
          <p:txBody>
            <a:bodyPr wrap="none">
              <a:spAutoFit/>
            </a:bodyPr>
            <a:lstStyle/>
            <a:p>
              <a:r>
                <a:rPr lang="en-US" dirty="0">
                  <a:solidFill>
                    <a:schemeClr val="bg1"/>
                  </a:solidFill>
                </a:rPr>
                <a:t>p</a:t>
              </a:r>
            </a:p>
          </p:txBody>
        </p:sp>
        <p:sp>
          <p:nvSpPr>
            <p:cNvPr id="20513" name="Freeform 28"/>
            <p:cNvSpPr>
              <a:spLocks/>
            </p:cNvSpPr>
            <p:nvPr/>
          </p:nvSpPr>
          <p:spPr bwMode="auto">
            <a:xfrm>
              <a:off x="528" y="1392"/>
              <a:ext cx="720" cy="336"/>
            </a:xfrm>
            <a:custGeom>
              <a:avLst/>
              <a:gdLst>
                <a:gd name="T0" fmla="*/ 0 w 720"/>
                <a:gd name="T1" fmla="*/ 0 h 336"/>
                <a:gd name="T2" fmla="*/ 288 w 720"/>
                <a:gd name="T3" fmla="*/ 48 h 336"/>
                <a:gd name="T4" fmla="*/ 384 w 720"/>
                <a:gd name="T5" fmla="*/ 240 h 336"/>
                <a:gd name="T6" fmla="*/ 720 w 720"/>
                <a:gd name="T7" fmla="*/ 336 h 336"/>
                <a:gd name="T8" fmla="*/ 0 60000 65536"/>
                <a:gd name="T9" fmla="*/ 0 60000 65536"/>
                <a:gd name="T10" fmla="*/ 0 60000 65536"/>
                <a:gd name="T11" fmla="*/ 0 60000 65536"/>
                <a:gd name="T12" fmla="*/ 0 w 720"/>
                <a:gd name="T13" fmla="*/ 0 h 336"/>
                <a:gd name="T14" fmla="*/ 720 w 720"/>
                <a:gd name="T15" fmla="*/ 336 h 336"/>
              </a:gdLst>
              <a:ahLst/>
              <a:cxnLst>
                <a:cxn ang="T8">
                  <a:pos x="T0" y="T1"/>
                </a:cxn>
                <a:cxn ang="T9">
                  <a:pos x="T2" y="T3"/>
                </a:cxn>
                <a:cxn ang="T10">
                  <a:pos x="T4" y="T5"/>
                </a:cxn>
                <a:cxn ang="T11">
                  <a:pos x="T6" y="T7"/>
                </a:cxn>
              </a:cxnLst>
              <a:rect l="T12" t="T13" r="T14" b="T15"/>
              <a:pathLst>
                <a:path w="720" h="336">
                  <a:moveTo>
                    <a:pt x="0" y="0"/>
                  </a:moveTo>
                  <a:cubicBezTo>
                    <a:pt x="112" y="4"/>
                    <a:pt x="224" y="8"/>
                    <a:pt x="288" y="48"/>
                  </a:cubicBezTo>
                  <a:cubicBezTo>
                    <a:pt x="352" y="88"/>
                    <a:pt x="312" y="192"/>
                    <a:pt x="384" y="240"/>
                  </a:cubicBezTo>
                  <a:cubicBezTo>
                    <a:pt x="456" y="288"/>
                    <a:pt x="588" y="312"/>
                    <a:pt x="720" y="336"/>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grpSp>
        <p:nvGrpSpPr>
          <p:cNvPr id="3" name="Group 30"/>
          <p:cNvGrpSpPr>
            <a:grpSpLocks/>
          </p:cNvGrpSpPr>
          <p:nvPr/>
        </p:nvGrpSpPr>
        <p:grpSpPr bwMode="auto">
          <a:xfrm>
            <a:off x="1031875" y="1382713"/>
            <a:ext cx="1524000" cy="533400"/>
            <a:chOff x="288" y="768"/>
            <a:chExt cx="960" cy="336"/>
          </a:xfrm>
        </p:grpSpPr>
        <p:sp>
          <p:nvSpPr>
            <p:cNvPr id="20510" name="Text Box 31"/>
            <p:cNvSpPr txBox="1">
              <a:spLocks noChangeArrowheads="1"/>
            </p:cNvSpPr>
            <p:nvPr/>
          </p:nvSpPr>
          <p:spPr bwMode="auto">
            <a:xfrm>
              <a:off x="288" y="768"/>
              <a:ext cx="201" cy="233"/>
            </a:xfrm>
            <a:prstGeom prst="rect">
              <a:avLst/>
            </a:prstGeom>
            <a:noFill/>
            <a:ln w="9525">
              <a:noFill/>
              <a:miter lim="800000"/>
              <a:headEnd/>
              <a:tailEnd/>
            </a:ln>
          </p:spPr>
          <p:txBody>
            <a:bodyPr wrap="none">
              <a:spAutoFit/>
            </a:bodyPr>
            <a:lstStyle/>
            <a:p>
              <a:r>
                <a:rPr lang="en-US" dirty="0">
                  <a:solidFill>
                    <a:schemeClr val="bg1"/>
                  </a:solidFill>
                </a:rPr>
                <a:t>q</a:t>
              </a:r>
            </a:p>
          </p:txBody>
        </p:sp>
        <p:sp>
          <p:nvSpPr>
            <p:cNvPr id="20511" name="Freeform 32"/>
            <p:cNvSpPr>
              <a:spLocks/>
            </p:cNvSpPr>
            <p:nvPr/>
          </p:nvSpPr>
          <p:spPr bwMode="auto">
            <a:xfrm>
              <a:off x="480" y="960"/>
              <a:ext cx="768" cy="144"/>
            </a:xfrm>
            <a:custGeom>
              <a:avLst/>
              <a:gdLst>
                <a:gd name="T0" fmla="*/ 0 w 768"/>
                <a:gd name="T1" fmla="*/ 0 h 144"/>
                <a:gd name="T2" fmla="*/ 384 w 768"/>
                <a:gd name="T3" fmla="*/ 96 h 144"/>
                <a:gd name="T4" fmla="*/ 768 w 768"/>
                <a:gd name="T5" fmla="*/ 144 h 144"/>
                <a:gd name="T6" fmla="*/ 0 60000 65536"/>
                <a:gd name="T7" fmla="*/ 0 60000 65536"/>
                <a:gd name="T8" fmla="*/ 0 60000 65536"/>
                <a:gd name="T9" fmla="*/ 0 w 768"/>
                <a:gd name="T10" fmla="*/ 0 h 144"/>
                <a:gd name="T11" fmla="*/ 768 w 768"/>
                <a:gd name="T12" fmla="*/ 144 h 144"/>
              </a:gdLst>
              <a:ahLst/>
              <a:cxnLst>
                <a:cxn ang="T6">
                  <a:pos x="T0" y="T1"/>
                </a:cxn>
                <a:cxn ang="T7">
                  <a:pos x="T2" y="T3"/>
                </a:cxn>
                <a:cxn ang="T8">
                  <a:pos x="T4" y="T5"/>
                </a:cxn>
              </a:cxnLst>
              <a:rect l="T9" t="T10" r="T11" b="T12"/>
              <a:pathLst>
                <a:path w="768" h="144">
                  <a:moveTo>
                    <a:pt x="0" y="0"/>
                  </a:moveTo>
                  <a:cubicBezTo>
                    <a:pt x="128" y="36"/>
                    <a:pt x="256" y="72"/>
                    <a:pt x="384" y="96"/>
                  </a:cubicBezTo>
                  <a:cubicBezTo>
                    <a:pt x="512" y="120"/>
                    <a:pt x="640" y="132"/>
                    <a:pt x="768" y="144"/>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sp>
        <p:nvSpPr>
          <p:cNvPr id="33" name="Rectangle 32"/>
          <p:cNvSpPr/>
          <p:nvPr/>
        </p:nvSpPr>
        <p:spPr>
          <a:xfrm>
            <a:off x="2541065" y="4104751"/>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4" name="Text Box 9"/>
          <p:cNvSpPr txBox="1">
            <a:spLocks noChangeArrowheads="1"/>
          </p:cNvSpPr>
          <p:nvPr/>
        </p:nvSpPr>
        <p:spPr bwMode="auto">
          <a:xfrm>
            <a:off x="2514600" y="3733800"/>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
        <p:nvSpPr>
          <p:cNvPr id="35" name="Rectangle 34"/>
          <p:cNvSpPr/>
          <p:nvPr/>
        </p:nvSpPr>
        <p:spPr>
          <a:xfrm>
            <a:off x="5376374" y="4126523"/>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6" name="Text Box 9"/>
          <p:cNvSpPr txBox="1">
            <a:spLocks noChangeArrowheads="1"/>
          </p:cNvSpPr>
          <p:nvPr/>
        </p:nvSpPr>
        <p:spPr bwMode="auto">
          <a:xfrm>
            <a:off x="5339861" y="3755572"/>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3"/>
          <p:cNvPicPr>
            <a:picLocks noChangeAspect="1" noChangeArrowheads="1"/>
          </p:cNvPicPr>
          <p:nvPr/>
        </p:nvPicPr>
        <p:blipFill>
          <a:blip r:embed="rId3"/>
          <a:srcRect l="52714" t="29199" r="11517" b="25083"/>
          <a:stretch>
            <a:fillRect/>
          </a:stretch>
        </p:blipFill>
        <p:spPr bwMode="auto">
          <a:xfrm>
            <a:off x="6467954" y="4114800"/>
            <a:ext cx="2535369" cy="2592475"/>
          </a:xfrm>
          <a:prstGeom prst="rect">
            <a:avLst/>
          </a:prstGeom>
          <a:ln>
            <a:solidFill>
              <a:schemeClr val="bg1"/>
            </a:solidFill>
          </a:ln>
          <a:effectLst>
            <a:outerShdw blurRad="292100" dist="139700" dir="2700000" algn="tl" rotWithShape="0">
              <a:srgbClr val="333333">
                <a:alpha val="65000"/>
              </a:srgbClr>
            </a:outerShdw>
          </a:effectLst>
        </p:spPr>
      </p:pic>
      <p:sp>
        <p:nvSpPr>
          <p:cNvPr id="126978" name="Rectangle 2"/>
          <p:cNvSpPr>
            <a:spLocks noGrp="1" noChangeArrowheads="1"/>
          </p:cNvSpPr>
          <p:nvPr>
            <p:ph type="title" idx="4294967295"/>
          </p:nvPr>
        </p:nvSpPr>
        <p:spPr>
          <a:xfrm>
            <a:off x="457200" y="304800"/>
            <a:ext cx="8229600" cy="747897"/>
          </a:xfrm>
        </p:spPr>
        <p:txBody>
          <a:bodyPr/>
          <a:lstStyle/>
          <a:p>
            <a:r>
              <a:rPr lang="en-US" dirty="0" smtClean="0"/>
              <a:t>Annotation </a:t>
            </a:r>
            <a:r>
              <a:rPr smtClean="0"/>
              <a:t>L</a:t>
            </a:r>
            <a:r>
              <a:rPr lang="en-US" dirty="0" err="1" smtClean="0"/>
              <a:t>anguage</a:t>
            </a:r>
            <a:r>
              <a:rPr lang="en-US" dirty="0" smtClean="0"/>
              <a:t> &amp; Logic</a:t>
            </a:r>
          </a:p>
        </p:txBody>
      </p:sp>
      <p:sp>
        <p:nvSpPr>
          <p:cNvPr id="210947" name="Rectangle 3"/>
          <p:cNvSpPr>
            <a:spLocks noGrp="1" noChangeArrowheads="1"/>
          </p:cNvSpPr>
          <p:nvPr>
            <p:ph type="body" idx="4294967295"/>
          </p:nvPr>
        </p:nvSpPr>
        <p:spPr>
          <a:xfrm>
            <a:off x="457200" y="1630362"/>
            <a:ext cx="8229600" cy="4661276"/>
          </a:xfrm>
        </p:spPr>
        <p:txBody>
          <a:bodyPr/>
          <a:lstStyle/>
          <a:p>
            <a:r>
              <a:rPr lang="en-US" sz="2000" dirty="0" smtClean="0"/>
              <a:t>Procedure contracts</a:t>
            </a:r>
          </a:p>
          <a:p>
            <a:pPr lvl="1"/>
            <a:r>
              <a:rPr lang="en-US" sz="1800" dirty="0" smtClean="0"/>
              <a:t>requires, ensures, modifies</a:t>
            </a:r>
          </a:p>
          <a:p>
            <a:r>
              <a:rPr lang="en-US" sz="2000" dirty="0" smtClean="0"/>
              <a:t>Arbitrary C expressions</a:t>
            </a:r>
          </a:p>
          <a:p>
            <a:pPr lvl="1"/>
            <a:r>
              <a:rPr lang="en-US" sz="1800" dirty="0" smtClean="0"/>
              <a:t>program variables, resources</a:t>
            </a:r>
          </a:p>
          <a:p>
            <a:pPr lvl="1"/>
            <a:r>
              <a:rPr lang="en-US" sz="1800" dirty="0" smtClean="0"/>
              <a:t>Boolean connectives</a:t>
            </a:r>
          </a:p>
          <a:p>
            <a:pPr lvl="1"/>
            <a:r>
              <a:rPr lang="en-US" sz="1800" dirty="0" smtClean="0"/>
              <a:t>quantifiers</a:t>
            </a:r>
          </a:p>
          <a:p>
            <a:r>
              <a:rPr lang="en-US" sz="2000" dirty="0" smtClean="0"/>
              <a:t>Can express a rich set of contracts</a:t>
            </a:r>
          </a:p>
          <a:p>
            <a:pPr lvl="1"/>
            <a:r>
              <a:rPr lang="en-US" sz="1800" dirty="0" smtClean="0"/>
              <a:t>API usage (e.g. lock acquire/release)</a:t>
            </a:r>
          </a:p>
          <a:p>
            <a:pPr lvl="1"/>
            <a:r>
              <a:rPr lang="en-US" sz="1800" dirty="0" smtClean="0"/>
              <a:t>Synchronization protocols </a:t>
            </a:r>
          </a:p>
          <a:p>
            <a:pPr lvl="1"/>
            <a:r>
              <a:rPr lang="en-US" sz="1800" dirty="0" smtClean="0"/>
              <a:t>Memory safety </a:t>
            </a:r>
          </a:p>
          <a:p>
            <a:pPr lvl="1"/>
            <a:r>
              <a:rPr lang="en-US" sz="1800" dirty="0" smtClean="0"/>
              <a:t>Data structure invariants (linked list)</a:t>
            </a:r>
          </a:p>
          <a:p>
            <a:r>
              <a:rPr lang="en-US" sz="2000" dirty="0" smtClean="0"/>
              <a:t>Challenge: </a:t>
            </a:r>
          </a:p>
          <a:p>
            <a:pPr lvl="1"/>
            <a:r>
              <a:rPr lang="en-US" sz="1700" dirty="0" smtClean="0"/>
              <a:t>Retain efficiency</a:t>
            </a:r>
          </a:p>
          <a:p>
            <a:pPr lvl="1"/>
            <a:r>
              <a:rPr lang="en-US" sz="1800" dirty="0" smtClean="0"/>
              <a:t>Decidable fragments</a:t>
            </a:r>
            <a:endParaRPr lang="en-US" sz="1600" dirty="0" smtClean="0"/>
          </a:p>
          <a:p>
            <a:pPr lvl="1"/>
            <a:endParaRPr lang="en-US" sz="2000" dirty="0" smtClean="0"/>
          </a:p>
        </p:txBody>
      </p:sp>
      <p:pic>
        <p:nvPicPr>
          <p:cNvPr id="276481" name="Picture 1"/>
          <p:cNvPicPr>
            <a:picLocks noChangeAspect="1" noChangeArrowheads="1"/>
          </p:cNvPicPr>
          <p:nvPr/>
        </p:nvPicPr>
        <p:blipFill>
          <a:blip r:embed="rId4"/>
          <a:srcRect l="10978" t="37088" r="50955" b="51168"/>
          <a:stretch>
            <a:fillRect/>
          </a:stretch>
        </p:blipFill>
        <p:spPr bwMode="auto">
          <a:xfrm>
            <a:off x="4260501" y="1487154"/>
            <a:ext cx="4396851" cy="1085223"/>
          </a:xfrm>
          <a:prstGeom prst="rect">
            <a:avLst/>
          </a:prstGeom>
          <a:ln>
            <a:solidFill>
              <a:schemeClr val="bg1"/>
            </a:solidFill>
          </a:ln>
          <a:effectLst>
            <a:outerShdw blurRad="292100" dist="139700" dir="2700000" algn="tl" rotWithShape="0">
              <a:srgbClr val="333333">
                <a:alpha val="65000"/>
              </a:srgbClr>
            </a:outerShdw>
          </a:effectLst>
        </p:spPr>
      </p:pic>
      <p:pic>
        <p:nvPicPr>
          <p:cNvPr id="276482" name="Picture 2"/>
          <p:cNvPicPr>
            <a:picLocks noChangeAspect="1" noChangeArrowheads="1"/>
          </p:cNvPicPr>
          <p:nvPr/>
        </p:nvPicPr>
        <p:blipFill>
          <a:blip r:embed="rId5"/>
          <a:srcRect l="7077" t="44900" r="54451" b="22710"/>
          <a:stretch>
            <a:fillRect/>
          </a:stretch>
        </p:blipFill>
        <p:spPr bwMode="auto">
          <a:xfrm>
            <a:off x="4861827" y="2863781"/>
            <a:ext cx="3267288" cy="2200590"/>
          </a:xfrm>
          <a:prstGeom prst="rect">
            <a:avLst/>
          </a:prstGeom>
          <a:ln>
            <a:solidFill>
              <a:schemeClr val="bg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4400" dirty="0" smtClean="0"/>
              <a:t>Efficient logic for program verification</a:t>
            </a:r>
          </a:p>
        </p:txBody>
      </p:sp>
      <p:sp>
        <p:nvSpPr>
          <p:cNvPr id="25602" name="Rectangle 3"/>
          <p:cNvSpPr>
            <a:spLocks noGrp="1" noChangeArrowheads="1"/>
          </p:cNvSpPr>
          <p:nvPr>
            <p:ph sz="half" idx="1"/>
          </p:nvPr>
        </p:nvSpPr>
        <p:spPr>
          <a:xfrm>
            <a:off x="4691743" y="1612520"/>
            <a:ext cx="4114800" cy="2086725"/>
          </a:xfrm>
        </p:spPr>
        <p:txBody>
          <a:bodyPr/>
          <a:lstStyle/>
          <a:p>
            <a:r>
              <a:rPr lang="en-US" sz="2400" dirty="0" smtClean="0"/>
              <a:t>Logic with Reach, Quantifiers, Arithmetic</a:t>
            </a:r>
          </a:p>
          <a:p>
            <a:pPr lvl="1"/>
            <a:r>
              <a:rPr lang="en-US" sz="2000" dirty="0" smtClean="0"/>
              <a:t>Expressive</a:t>
            </a:r>
          </a:p>
          <a:p>
            <a:pPr lvl="1"/>
            <a:r>
              <a:rPr lang="en-US" sz="2000" dirty="0" smtClean="0"/>
              <a:t>Careful use of quantifiers</a:t>
            </a:r>
          </a:p>
          <a:p>
            <a:r>
              <a:rPr lang="en-US" sz="2400" dirty="0" smtClean="0"/>
              <a:t>Efficient logic</a:t>
            </a:r>
          </a:p>
          <a:p>
            <a:pPr lvl="1"/>
            <a:r>
              <a:rPr lang="en-US" sz="2000" dirty="0" smtClean="0"/>
              <a:t>Only NP-complete</a:t>
            </a:r>
          </a:p>
        </p:txBody>
      </p:sp>
      <p:pic>
        <p:nvPicPr>
          <p:cNvPr id="5" name="Picture 3"/>
          <p:cNvPicPr>
            <a:picLocks noChangeAspect="1" noChangeArrowheads="1"/>
          </p:cNvPicPr>
          <p:nvPr/>
        </p:nvPicPr>
        <p:blipFill>
          <a:blip r:embed="rId3"/>
          <a:srcRect l="52714" t="29199" r="11517" b="25083"/>
          <a:stretch>
            <a:fillRect/>
          </a:stretch>
        </p:blipFill>
        <p:spPr bwMode="auto">
          <a:xfrm>
            <a:off x="479135" y="1033964"/>
            <a:ext cx="4008644" cy="4098933"/>
          </a:xfrm>
          <a:prstGeom prst="rect">
            <a:avLst/>
          </a:prstGeom>
          <a:ln>
            <a:solidFill>
              <a:schemeClr val="bg1"/>
            </a:solidFill>
          </a:ln>
          <a:effectLst>
            <a:outerShdw blurRad="292100" dist="139700" dir="2700000" algn="tl" rotWithShape="0">
              <a:srgbClr val="333333">
                <a:alpha val="65000"/>
              </a:srgbClr>
            </a:outerShdw>
          </a:effectLst>
        </p:spPr>
      </p:pic>
      <p:pic>
        <p:nvPicPr>
          <p:cNvPr id="314369" name="Picture 1"/>
          <p:cNvPicPr>
            <a:picLocks noChangeAspect="1" noChangeArrowheads="1"/>
          </p:cNvPicPr>
          <p:nvPr/>
        </p:nvPicPr>
        <p:blipFill>
          <a:blip r:embed="rId4"/>
          <a:srcRect l="9303" t="50435" r="37506" b="31110"/>
          <a:stretch>
            <a:fillRect/>
          </a:stretch>
        </p:blipFill>
        <p:spPr bwMode="auto">
          <a:xfrm>
            <a:off x="3537696" y="5207248"/>
            <a:ext cx="5404207" cy="1500027"/>
          </a:xfrm>
          <a:prstGeom prst="rect">
            <a:avLst/>
          </a:prstGeom>
          <a:ln>
            <a:solidFill>
              <a:schemeClr val="bg1"/>
            </a:solidFill>
          </a:ln>
          <a:effectLst>
            <a:outerShdw blurRad="292100" dist="139700" dir="2700000" algn="tl" rotWithShape="0">
              <a:srgbClr val="333333">
                <a:alpha val="65000"/>
              </a:srgbClr>
            </a:outerShdw>
          </a:effectLst>
        </p:spPr>
      </p:pic>
      <p:sp>
        <p:nvSpPr>
          <p:cNvPr id="7" name="Rectangle 6"/>
          <p:cNvSpPr/>
          <p:nvPr/>
        </p:nvSpPr>
        <p:spPr>
          <a:xfrm>
            <a:off x="544449" y="6010668"/>
            <a:ext cx="2917786" cy="646331"/>
          </a:xfrm>
          <a:prstGeom prst="rect">
            <a:avLst/>
          </a:prstGeom>
        </p:spPr>
        <p:txBody>
          <a:bodyPr wrap="none">
            <a:spAutoFit/>
          </a:bodyPr>
          <a:lstStyle/>
          <a:p>
            <a:r>
              <a:rPr lang="en-US" dirty="0" smtClean="0">
                <a:solidFill>
                  <a:schemeClr val="bg1"/>
                </a:solidFill>
              </a:rPr>
              <a:t>Encoding using quantifiers </a:t>
            </a:r>
            <a:br>
              <a:rPr lang="en-US" dirty="0" smtClean="0">
                <a:solidFill>
                  <a:schemeClr val="bg1"/>
                </a:solidFill>
              </a:rPr>
            </a:br>
            <a:r>
              <a:rPr lang="en-US" dirty="0" smtClean="0">
                <a:solidFill>
                  <a:schemeClr val="bg1"/>
                </a:solidFill>
              </a:rPr>
              <a:t>and triggers</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rcl}&#10;x &amp;&gt;&amp; 0 \\&#10;x' &amp;\ge&amp; x - 1 \\&#10;x'&amp;\le&amp; x-1 \\&#10;y &amp;&gt;&amp; 0\\&#10;y' &amp;&gt;&amp; y &#10;\end{array}$$&#10;\end{minipage}&#10;\end{document}&#10;"/>
  <p:tag name="FILENAME" val="TP_tmp"/>
  <p:tag name="FORMAT" val="png256"/>
  <p:tag name="RES" val="1200"/>
  <p:tag name="BLEND" val="0"/>
  <p:tag name="TRANSPARENT" val="0"/>
  <p:tag name="TBUG" val="0"/>
  <p:tag name="ALLOWFS" val="0"/>
  <p:tag name="ORIGWIDTH" val="59"/>
  <p:tag name="PICTUREFILESIZE" val="947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30.xml><?xml version="1.0" encoding="utf-8"?>
<p:tagLst xmlns:a="http://schemas.openxmlformats.org/drawingml/2006/main" xmlns:r="http://schemas.openxmlformats.org/officeDocument/2006/relationships" xmlns:p="http://schemas.openxmlformats.org/presentationml/2006/main">
  <p:tag name="TIMING" val="|0|0.1|0.1"/>
</p:tagLst>
</file>

<file path=ppt/tags/tag31.xml><?xml version="1.0" encoding="utf-8"?>
<p:tagLst xmlns:a="http://schemas.openxmlformats.org/drawingml/2006/main" xmlns:r="http://schemas.openxmlformats.org/officeDocument/2006/relationships" xmlns:p="http://schemas.openxmlformats.org/presentationml/2006/main">
  <p:tag name="TIMING" val="|0|0.1|0.1"/>
</p:tagLst>
</file>

<file path=ppt/tags/tag32.xml><?xml version="1.0" encoding="utf-8"?>
<p:tagLst xmlns:a="http://schemas.openxmlformats.org/drawingml/2006/main" xmlns:r="http://schemas.openxmlformats.org/officeDocument/2006/relationships" xmlns:p="http://schemas.openxmlformats.org/presentationml/2006/main">
  <p:tag name="TIMING" val="|0|0.1|0.1"/>
</p:tagLst>
</file>

<file path=ppt/tags/tag33.xml><?xml version="1.0" encoding="utf-8"?>
<p:tagLst xmlns:a="http://schemas.openxmlformats.org/drawingml/2006/main" xmlns:r="http://schemas.openxmlformats.org/officeDocument/2006/relationships" xmlns:p="http://schemas.openxmlformats.org/presentationml/2006/main">
  <p:tag name="TIMING" val="|0|0.1|0.1"/>
</p:tagLst>
</file>

<file path=ppt/tags/tag34.xml><?xml version="1.0" encoding="utf-8"?>
<p:tagLst xmlns:a="http://schemas.openxmlformats.org/drawingml/2006/main" xmlns:r="http://schemas.openxmlformats.org/officeDocument/2006/relationships" xmlns:p="http://schemas.openxmlformats.org/presentationml/2006/main">
  <p:tag name="TIMING" val="|33.1|7.4|11.4|5.6|7.8|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10;f(x,y) &amp;&gt;&amp; f(x',y') \\&#10;f(x',y') &amp;\ge&amp; b \\&#10;\end{array}$$&#10;\end{minipage}&#10;\end{document}&#10;"/>
  <p:tag name="FILENAME" val="TP_tmp"/>
  <p:tag name="FORMAT" val="png256"/>
  <p:tag name="RES" val="1200"/>
  <p:tag name="BLEND" val="0"/>
  <p:tag name="TRANSPARENT" val="0"/>
  <p:tag name="TBUG" val="0"/>
  <p:tag name="ALLOWFS" val="0"/>
  <p:tag name="ORIGWIDTH" val="97"/>
  <p:tag name="PICTUREFILESIZE" val="975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schemas.microsoft.com/office/2006/metadata/properties"/>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12005</TotalTime>
  <Words>7977</Words>
  <Application>Microsoft Office PowerPoint</Application>
  <PresentationFormat>On-screen Show (4:3)</PresentationFormat>
  <Paragraphs>2239</Paragraphs>
  <Slides>167</Slides>
  <Notes>48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167</vt:i4>
      </vt:variant>
    </vt:vector>
  </HeadingPairs>
  <TitlesOfParts>
    <vt:vector size="170" baseType="lpstr">
      <vt:lpstr>MSR_PPT template_07_light</vt:lpstr>
      <vt:lpstr>Equation</vt:lpstr>
      <vt:lpstr>Microsoft Office Visio Drawing</vt:lpstr>
      <vt:lpstr>Satisfiability Modulo Theories solvers in  Program Analysis and Verification </vt:lpstr>
      <vt:lpstr>Tutorial overview</vt:lpstr>
      <vt:lpstr>Slide 3</vt:lpstr>
      <vt:lpstr>Domains from programs</vt:lpstr>
      <vt:lpstr>Satisfiability Modulo Theories (SMT)</vt:lpstr>
      <vt:lpstr>Slide 6</vt:lpstr>
      <vt:lpstr>Some takeaways from Applications</vt:lpstr>
      <vt:lpstr>Program Verification</vt:lpstr>
      <vt:lpstr>Test case generation</vt:lpstr>
      <vt:lpstr>Static Driver Verifier </vt:lpstr>
      <vt:lpstr>More applications</vt:lpstr>
      <vt:lpstr>Slide 12</vt:lpstr>
      <vt:lpstr>Slide 13</vt:lpstr>
      <vt:lpstr>What is Pex</vt:lpstr>
      <vt:lpstr>ArrayList: The Spec</vt:lpstr>
      <vt:lpstr>ArrayList: AddItem Test</vt:lpstr>
      <vt:lpstr>ArrayList: Starting Pex…</vt:lpstr>
      <vt:lpstr>ArrayList: Run 1, (0,null)</vt:lpstr>
      <vt:lpstr>ArrayList: Run 1, (0,null)</vt:lpstr>
      <vt:lpstr>ArrayList: Run 1, (0,null)</vt:lpstr>
      <vt:lpstr>ArrayList: Run 1, (0,null)</vt:lpstr>
      <vt:lpstr>ArrayList: Picking the next branch to cover</vt:lpstr>
      <vt:lpstr>ArrayList: Solve constraints using SMT solver</vt:lpstr>
      <vt:lpstr>ArrayList: Run 2, (1, null)</vt:lpstr>
      <vt:lpstr>ArrayList: Pick new branch</vt:lpstr>
      <vt:lpstr>ArrayList: Run 3, (-1, null)</vt:lpstr>
      <vt:lpstr>ArrayList: Run 3, (-1, null)</vt:lpstr>
      <vt:lpstr>ArrayList: Run 3, (-1, null)</vt:lpstr>
      <vt:lpstr>Slide 29</vt:lpstr>
      <vt:lpstr>White box testing in practice</vt:lpstr>
      <vt:lpstr>White box testing in practice</vt:lpstr>
      <vt:lpstr>Slide 32</vt:lpstr>
      <vt:lpstr>Slide 33</vt:lpstr>
      <vt:lpstr>Slide 34</vt:lpstr>
      <vt:lpstr>Slide 35</vt:lpstr>
      <vt:lpstr>Slide 36</vt:lpstr>
      <vt:lpstr>Slide 37</vt:lpstr>
      <vt:lpstr>Slide 38</vt:lpstr>
      <vt:lpstr>Slide 39</vt:lpstr>
      <vt:lpstr>Constraint Solving: Preprocessing</vt:lpstr>
      <vt:lpstr>Constraint Solving: Z3</vt:lpstr>
      <vt:lpstr>Monitoring by Code Instrumentation</vt:lpstr>
      <vt:lpstr>Slide 43</vt:lpstr>
      <vt:lpstr>Verifying Compilers</vt:lpstr>
      <vt:lpstr>Spec# Approach for a Verifying Compiler</vt:lpstr>
      <vt:lpstr>Basic verifier architecture</vt:lpstr>
      <vt:lpstr>Verification architecture</vt:lpstr>
      <vt:lpstr>Modeling execution traces</vt:lpstr>
      <vt:lpstr>States and execution traces</vt:lpstr>
      <vt:lpstr>Command language</vt:lpstr>
      <vt:lpstr>Command language</vt:lpstr>
      <vt:lpstr>Command language</vt:lpstr>
      <vt:lpstr>Reasoning about execution traces</vt:lpstr>
      <vt:lpstr>Reasoning about execution traces</vt:lpstr>
      <vt:lpstr>Weakest preconditions</vt:lpstr>
      <vt:lpstr>Structured if statement</vt:lpstr>
      <vt:lpstr>Dijkstra's guarded command</vt:lpstr>
      <vt:lpstr>Picking any good value</vt:lpstr>
      <vt:lpstr>Procedures</vt:lpstr>
      <vt:lpstr>Procedure example</vt:lpstr>
      <vt:lpstr>Procedures</vt:lpstr>
      <vt:lpstr>Procedure implementations</vt:lpstr>
      <vt:lpstr>While loop with loop invariant</vt:lpstr>
      <vt:lpstr>Properties of the heap</vt:lpstr>
      <vt:lpstr>Properties of the heap</vt:lpstr>
      <vt:lpstr>Methods</vt:lpstr>
      <vt:lpstr>Spec# Chunker.NextChunk translation</vt:lpstr>
      <vt:lpstr>Z3 &amp; Program Verification</vt:lpstr>
      <vt:lpstr>Slide 69</vt:lpstr>
      <vt:lpstr>Overview</vt:lpstr>
      <vt:lpstr>Example</vt:lpstr>
      <vt:lpstr>Example</vt:lpstr>
      <vt:lpstr>Example</vt:lpstr>
      <vt:lpstr>Example</vt:lpstr>
      <vt:lpstr>Example</vt:lpstr>
      <vt:lpstr>Example</vt:lpstr>
      <vt:lpstr>Observations about SLAM</vt:lpstr>
      <vt:lpstr>Syntatic Sugar</vt:lpstr>
      <vt:lpstr>Predicate Abstraction: c2bp</vt:lpstr>
      <vt:lpstr>Abstracting Assignments via WP</vt:lpstr>
      <vt:lpstr>WP Problem</vt:lpstr>
      <vt:lpstr>Abstracting Expressions via F</vt:lpstr>
      <vt:lpstr>ImpliesF(e) and ImpliedByF(e) </vt:lpstr>
      <vt:lpstr>Computing ImpliesF(e)</vt:lpstr>
      <vt:lpstr>Computing ImpliesF(e)</vt:lpstr>
      <vt:lpstr>Abstracting Assignments</vt:lpstr>
      <vt:lpstr>Assignment Example</vt:lpstr>
      <vt:lpstr>Abstracting Assumes</vt:lpstr>
      <vt:lpstr>Newton</vt:lpstr>
      <vt:lpstr>Slide 90</vt:lpstr>
      <vt:lpstr>Microsoft Hypervisor</vt:lpstr>
      <vt:lpstr>Slide 92</vt:lpstr>
      <vt:lpstr>What is to be verified?</vt:lpstr>
      <vt:lpstr>Slide 94</vt:lpstr>
      <vt:lpstr>HAVOC's Architecture</vt:lpstr>
      <vt:lpstr>Heaps and Shapes</vt:lpstr>
      <vt:lpstr>Precise and expressive heap reasoning</vt:lpstr>
      <vt:lpstr>Annotation Language &amp; Logic</vt:lpstr>
      <vt:lpstr>Efficient logic for program verification</vt:lpstr>
      <vt:lpstr>Slide 100</vt:lpstr>
      <vt:lpstr>DASH Algorithm</vt:lpstr>
      <vt:lpstr>Slide 102</vt:lpstr>
      <vt:lpstr>Slide 103</vt:lpstr>
      <vt:lpstr>  </vt:lpstr>
      <vt:lpstr>Slide 105</vt:lpstr>
      <vt:lpstr> Example</vt:lpstr>
      <vt:lpstr>Slide 107</vt:lpstr>
      <vt:lpstr>Slide 108</vt:lpstr>
      <vt:lpstr> Example</vt:lpstr>
      <vt:lpstr>Proof!</vt:lpstr>
      <vt:lpstr>Yogi's solver interface</vt:lpstr>
      <vt:lpstr>Slide 112</vt:lpstr>
      <vt:lpstr>Slide 113</vt:lpstr>
      <vt:lpstr>Finding the buffer overflow</vt:lpstr>
      <vt:lpstr>Slide 115</vt:lpstr>
      <vt:lpstr>Form Byron Cook's blog</vt:lpstr>
      <vt:lpstr>Does this program Terminate?</vt:lpstr>
      <vt:lpstr>Rank function synthesis</vt:lpstr>
      <vt:lpstr>Rank function synthesis</vt:lpstr>
      <vt:lpstr>Rank function synthesis</vt:lpstr>
      <vt:lpstr>Rank function synthesis</vt:lpstr>
      <vt:lpstr>Rank function synthesis – simplified version</vt:lpstr>
      <vt:lpstr>Rank function synthesis</vt:lpstr>
      <vt:lpstr>Rank function synthesis</vt:lpstr>
      <vt:lpstr>Rank function synthesis</vt:lpstr>
      <vt:lpstr>Slide 126</vt:lpstr>
      <vt:lpstr>Loop invariants</vt:lpstr>
      <vt:lpstr>Loop invariants</vt:lpstr>
      <vt:lpstr>Loop invariants  Existential</vt:lpstr>
      <vt:lpstr>Loop invariants  SMT solving</vt:lpstr>
      <vt:lpstr>Program Verification: Example</vt:lpstr>
      <vt:lpstr>Digression: Bit-vectors and Z3</vt:lpstr>
      <vt:lpstr>Digression: Bit-vectors and Z3</vt:lpstr>
      <vt:lpstr>Slide 134</vt:lpstr>
      <vt:lpstr>Programs as transition systems</vt:lpstr>
      <vt:lpstr>Abstract abstraction</vt:lpstr>
      <vt:lpstr>Abstract abstraction</vt:lpstr>
      <vt:lpstr>Abstraction using SMT</vt:lpstr>
      <vt:lpstr>Abstraction: Linear congruences    </vt:lpstr>
      <vt:lpstr>Example</vt:lpstr>
      <vt:lpstr>Abstraction: Linear congruences</vt:lpstr>
      <vt:lpstr>Abstraction: Linear congruences</vt:lpstr>
      <vt:lpstr>Slide 143</vt:lpstr>
      <vt:lpstr>Goal:Model Based Development</vt:lpstr>
      <vt:lpstr>Symbolic Reachability</vt:lpstr>
      <vt:lpstr>Bounded-reachability formula </vt:lpstr>
      <vt:lpstr>Array model programs and quantifier elimination</vt:lpstr>
      <vt:lpstr>Implementation using the SMT solver Z3</vt:lpstr>
      <vt:lpstr>A different example:  Adaptive Planning with Finite Horizon Lookahead</vt:lpstr>
      <vt:lpstr>Slide 150</vt:lpstr>
      <vt:lpstr>Context</vt:lpstr>
      <vt:lpstr>Goal: safely run untrusted code</vt:lpstr>
      <vt:lpstr>Mark-sweep and copying collectors</vt:lpstr>
      <vt:lpstr>Garbage collector properties</vt:lpstr>
      <vt:lpstr>Proving safety</vt:lpstr>
      <vt:lpstr>Controlling quantifier instantiation</vt:lpstr>
      <vt:lpstr>Controlling quantifier instantiation</vt:lpstr>
      <vt:lpstr>Slide 158</vt:lpstr>
      <vt:lpstr>Verifying protocol  reference implementations</vt:lpstr>
      <vt:lpstr>Example: access control for files</vt:lpstr>
      <vt:lpstr>Access control with refinement types</vt:lpstr>
      <vt:lpstr>Slide 162</vt:lpstr>
      <vt:lpstr>Slide 163</vt:lpstr>
      <vt:lpstr>Slide 164</vt:lpstr>
      <vt:lpstr>Slide 165</vt:lpstr>
      <vt:lpstr>Slide 166</vt:lpstr>
      <vt:lpstr>Slide 167</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551</cp:revision>
  <dcterms:created xsi:type="dcterms:W3CDTF">2007-07-26T21:26:45Z</dcterms:created>
  <dcterms:modified xsi:type="dcterms:W3CDTF">2008-08-04T18:23:07Z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